
<file path=[Content_Types].xml><?xml version="1.0" encoding="utf-8"?>
<Types xmlns="http://schemas.openxmlformats.org/package/2006/content-types">
  <Default Extension="png" ContentType="image/png"/>
  <Default Extension="84D15FD0" ContentType="image/png"/>
  <Default Extension="jpeg" ContentType="image/jpeg"/>
  <Default Extension="rels" ContentType="application/vnd.openxmlformats-package.relationships+xml"/>
  <Default Extension="xml" ContentType="application/xml"/>
  <Default Extension="B873E920"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5" r:id="rId2"/>
  </p:sldMasterIdLst>
  <p:notesMasterIdLst>
    <p:notesMasterId r:id="rId33"/>
  </p:notesMasterIdLst>
  <p:handoutMasterIdLst>
    <p:handoutMasterId r:id="rId34"/>
  </p:handoutMasterIdLst>
  <p:sldIdLst>
    <p:sldId id="267" r:id="rId3"/>
    <p:sldId id="268" r:id="rId4"/>
    <p:sldId id="278" r:id="rId5"/>
    <p:sldId id="318" r:id="rId6"/>
    <p:sldId id="320" r:id="rId7"/>
    <p:sldId id="321" r:id="rId8"/>
    <p:sldId id="322" r:id="rId9"/>
    <p:sldId id="323" r:id="rId10"/>
    <p:sldId id="324" r:id="rId11"/>
    <p:sldId id="325" r:id="rId12"/>
    <p:sldId id="328" r:id="rId13"/>
    <p:sldId id="296" r:id="rId14"/>
    <p:sldId id="327" r:id="rId15"/>
    <p:sldId id="292" r:id="rId16"/>
    <p:sldId id="306" r:id="rId17"/>
    <p:sldId id="329" r:id="rId18"/>
    <p:sldId id="330" r:id="rId19"/>
    <p:sldId id="331" r:id="rId20"/>
    <p:sldId id="333" r:id="rId21"/>
    <p:sldId id="307" r:id="rId22"/>
    <p:sldId id="314" r:id="rId23"/>
    <p:sldId id="279" r:id="rId24"/>
    <p:sldId id="336" r:id="rId25"/>
    <p:sldId id="326" r:id="rId26"/>
    <p:sldId id="310" r:id="rId27"/>
    <p:sldId id="317" r:id="rId28"/>
    <p:sldId id="335" r:id="rId29"/>
    <p:sldId id="315" r:id="rId30"/>
    <p:sldId id="334" r:id="rId31"/>
    <p:sldId id="316" r:id="rId32"/>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5858"/>
    <a:srgbClr val="003F72"/>
    <a:srgbClr val="702E99"/>
    <a:srgbClr val="00AEEF"/>
    <a:srgbClr val="007A91"/>
    <a:srgbClr val="94CE0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48" autoAdjust="0"/>
  </p:normalViewPr>
  <p:slideViewPr>
    <p:cSldViewPr snapToGrid="0" snapToObjects="1" showGuides="1">
      <p:cViewPr>
        <p:scale>
          <a:sx n="80" d="100"/>
          <a:sy n="80" d="100"/>
        </p:scale>
        <p:origin x="-1272" y="-138"/>
      </p:cViewPr>
      <p:guideLst>
        <p:guide orient="horz" pos="269"/>
        <p:guide orient="horz" pos="4040"/>
        <p:guide orient="horz" pos="910"/>
        <p:guide orient="horz" pos="832"/>
        <p:guide orient="horz" pos="1481"/>
        <p:guide orient="horz" pos="1554"/>
        <p:guide orient="horz" pos="2117"/>
        <p:guide orient="horz" pos="2204"/>
        <p:guide pos="5482"/>
        <p:guide pos="262"/>
        <p:guide pos="853"/>
        <p:guide pos="935"/>
        <p:guide pos="1514"/>
        <p:guide pos="1595"/>
        <p:guide pos="2177"/>
        <p:guide pos="2255"/>
      </p:guideLst>
    </p:cSldViewPr>
  </p:slideViewPr>
  <p:notesTextViewPr>
    <p:cViewPr>
      <p:scale>
        <a:sx n="100" d="100"/>
        <a:sy n="100" d="100"/>
      </p:scale>
      <p:origin x="0" y="0"/>
    </p:cViewPr>
  </p:notesTextViewPr>
  <p:sorterViewPr>
    <p:cViewPr>
      <p:scale>
        <a:sx n="100" d="100"/>
        <a:sy n="100" d="100"/>
      </p:scale>
      <p:origin x="0" y="13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C1888DD-1DFC-4CFE-9FBC-14FBA0298CF4}" type="datetimeFigureOut">
              <a:rPr lang="en-GB" smtClean="0"/>
              <a:t>10/06/2019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E19D497D-B4D9-42B8-B91B-0AB0CB466FA6}" type="slidenum">
              <a:rPr lang="en-GB" smtClean="0"/>
              <a:t>‹#›</a:t>
            </a:fld>
            <a:endParaRPr lang="en-GB"/>
          </a:p>
        </p:txBody>
      </p:sp>
    </p:spTree>
    <p:extLst>
      <p:ext uri="{BB962C8B-B14F-4D97-AF65-F5344CB8AC3E}">
        <p14:creationId xmlns:p14="http://schemas.microsoft.com/office/powerpoint/2010/main" val="28849592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6291C0A-5D5D-4927-80C0-6B6E4A3F7D76}" type="datetimeFigureOut">
              <a:rPr lang="en-GB" smtClean="0"/>
              <a:t>10/06/2019</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06A076E-E7AD-40A1-B260-1EC43DA854A3}" type="slidenum">
              <a:rPr lang="en-GB" smtClean="0"/>
              <a:t>‹#›</a:t>
            </a:fld>
            <a:endParaRPr lang="en-GB" dirty="0"/>
          </a:p>
        </p:txBody>
      </p:sp>
    </p:spTree>
    <p:extLst>
      <p:ext uri="{BB962C8B-B14F-4D97-AF65-F5344CB8AC3E}">
        <p14:creationId xmlns:p14="http://schemas.microsoft.com/office/powerpoint/2010/main" val="2436369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6A076E-E7AD-40A1-B260-1EC43DA854A3}" type="slidenum">
              <a:rPr lang="en-GB" smtClean="0"/>
              <a:t>2</a:t>
            </a:fld>
            <a:endParaRPr lang="en-GB" dirty="0"/>
          </a:p>
        </p:txBody>
      </p:sp>
    </p:spTree>
    <p:extLst>
      <p:ext uri="{BB962C8B-B14F-4D97-AF65-F5344CB8AC3E}">
        <p14:creationId xmlns:p14="http://schemas.microsoft.com/office/powerpoint/2010/main" val="571915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0F6E2F-3CA1-4F13-9E76-15276C1D7748}" type="slidenum">
              <a:rPr lang="en-GB" smtClean="0">
                <a:solidFill>
                  <a:prstClr val="black"/>
                </a:solidFill>
              </a:rPr>
              <a:pPr/>
              <a:t>12</a:t>
            </a:fld>
            <a:endParaRPr lang="en-GB" dirty="0">
              <a:solidFill>
                <a:prstClr val="black"/>
              </a:solidFill>
            </a:endParaRPr>
          </a:p>
        </p:txBody>
      </p:sp>
    </p:spTree>
    <p:extLst>
      <p:ext uri="{BB962C8B-B14F-4D97-AF65-F5344CB8AC3E}">
        <p14:creationId xmlns:p14="http://schemas.microsoft.com/office/powerpoint/2010/main" val="427852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80F6E2F-3CA1-4F13-9E76-15276C1D7748}"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427852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6A076E-E7AD-40A1-B260-1EC43DA854A3}" type="slidenum">
              <a:rPr lang="en-GB" smtClean="0"/>
              <a:t>15</a:t>
            </a:fld>
            <a:endParaRPr lang="en-GB" dirty="0"/>
          </a:p>
        </p:txBody>
      </p:sp>
    </p:spTree>
    <p:extLst>
      <p:ext uri="{BB962C8B-B14F-4D97-AF65-F5344CB8AC3E}">
        <p14:creationId xmlns:p14="http://schemas.microsoft.com/office/powerpoint/2010/main" val="2198851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6A076E-E7AD-40A1-B260-1EC43DA854A3}" type="slidenum">
              <a:rPr lang="en-GB" smtClean="0"/>
              <a:t>20</a:t>
            </a:fld>
            <a:endParaRPr lang="en-GB" dirty="0"/>
          </a:p>
        </p:txBody>
      </p:sp>
    </p:spTree>
    <p:extLst>
      <p:ext uri="{BB962C8B-B14F-4D97-AF65-F5344CB8AC3E}">
        <p14:creationId xmlns:p14="http://schemas.microsoft.com/office/powerpoint/2010/main" val="1532755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6A076E-E7AD-40A1-B260-1EC43DA854A3}" type="slidenum">
              <a:rPr lang="en-GB" smtClean="0"/>
              <a:t>22</a:t>
            </a:fld>
            <a:endParaRPr lang="en-GB" dirty="0"/>
          </a:p>
        </p:txBody>
      </p:sp>
    </p:spTree>
    <p:extLst>
      <p:ext uri="{BB962C8B-B14F-4D97-AF65-F5344CB8AC3E}">
        <p14:creationId xmlns:p14="http://schemas.microsoft.com/office/powerpoint/2010/main" val="2198851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6A076E-E7AD-40A1-B260-1EC43DA854A3}" type="slidenum">
              <a:rPr lang="en-GB" smtClean="0"/>
              <a:t>23</a:t>
            </a:fld>
            <a:endParaRPr lang="en-GB" dirty="0"/>
          </a:p>
        </p:txBody>
      </p:sp>
    </p:spTree>
    <p:extLst>
      <p:ext uri="{BB962C8B-B14F-4D97-AF65-F5344CB8AC3E}">
        <p14:creationId xmlns:p14="http://schemas.microsoft.com/office/powerpoint/2010/main" val="2198851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6A076E-E7AD-40A1-B260-1EC43DA854A3}" type="slidenum">
              <a:rPr lang="en-GB" smtClean="0"/>
              <a:t>24</a:t>
            </a:fld>
            <a:endParaRPr lang="en-GB" dirty="0"/>
          </a:p>
        </p:txBody>
      </p:sp>
    </p:spTree>
    <p:extLst>
      <p:ext uri="{BB962C8B-B14F-4D97-AF65-F5344CB8AC3E}">
        <p14:creationId xmlns:p14="http://schemas.microsoft.com/office/powerpoint/2010/main" val="21988513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6A076E-E7AD-40A1-B260-1EC43DA854A3}" type="slidenum">
              <a:rPr lang="en-GB" smtClean="0"/>
              <a:t>25</a:t>
            </a:fld>
            <a:endParaRPr lang="en-GB" dirty="0"/>
          </a:p>
        </p:txBody>
      </p:sp>
    </p:spTree>
    <p:extLst>
      <p:ext uri="{BB962C8B-B14F-4D97-AF65-F5344CB8AC3E}">
        <p14:creationId xmlns:p14="http://schemas.microsoft.com/office/powerpoint/2010/main" val="15327554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opt 1">
    <p:spTree>
      <p:nvGrpSpPr>
        <p:cNvPr id="1" name=""/>
        <p:cNvGrpSpPr/>
        <p:nvPr/>
      </p:nvGrpSpPr>
      <p:grpSpPr>
        <a:xfrm>
          <a:off x="0" y="0"/>
          <a:ext cx="0" cy="0"/>
          <a:chOff x="0" y="0"/>
          <a:chExt cx="0" cy="0"/>
        </a:xfrm>
      </p:grpSpPr>
      <p:pic>
        <p:nvPicPr>
          <p:cNvPr id="4" name="Picture 5" descr="Teachers_Pensions_Logo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38938" y="433388"/>
            <a:ext cx="20113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5678488" y="2473325"/>
            <a:ext cx="3019425" cy="1903413"/>
          </a:xfrm>
          <a:prstGeom prst="rect">
            <a:avLst/>
          </a:prstGeom>
          <a:solidFill>
            <a:srgbClr val="007A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ller"/>
            </a:endParaRPr>
          </a:p>
        </p:txBody>
      </p:sp>
      <p:sp>
        <p:nvSpPr>
          <p:cNvPr id="6" name="Rectangle 5"/>
          <p:cNvSpPr/>
          <p:nvPr userDrawn="1"/>
        </p:nvSpPr>
        <p:spPr>
          <a:xfrm>
            <a:off x="5678488" y="4513263"/>
            <a:ext cx="1978025" cy="895350"/>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ller"/>
            </a:endParaRPr>
          </a:p>
        </p:txBody>
      </p:sp>
      <p:sp>
        <p:nvSpPr>
          <p:cNvPr id="7" name="Rectangle 6"/>
          <p:cNvSpPr/>
          <p:nvPr userDrawn="1"/>
        </p:nvSpPr>
        <p:spPr>
          <a:xfrm>
            <a:off x="7805738" y="4513263"/>
            <a:ext cx="892175" cy="895350"/>
          </a:xfrm>
          <a:prstGeom prst="rect">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ller"/>
            </a:endParaRPr>
          </a:p>
        </p:txBody>
      </p:sp>
      <p:sp>
        <p:nvSpPr>
          <p:cNvPr id="8" name="Rectangle 7"/>
          <p:cNvSpPr/>
          <p:nvPr userDrawn="1"/>
        </p:nvSpPr>
        <p:spPr>
          <a:xfrm>
            <a:off x="412750" y="2276475"/>
            <a:ext cx="8285163" cy="73025"/>
          </a:xfrm>
          <a:prstGeom prst="rect">
            <a:avLst/>
          </a:prstGeom>
          <a:solidFill>
            <a:srgbClr val="003F72"/>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ller"/>
            </a:endParaRPr>
          </a:p>
        </p:txBody>
      </p:sp>
      <p:sp>
        <p:nvSpPr>
          <p:cNvPr id="2" name="Title 1"/>
          <p:cNvSpPr>
            <a:spLocks noGrp="1"/>
          </p:cNvSpPr>
          <p:nvPr>
            <p:ph type="ctrTitle"/>
          </p:nvPr>
        </p:nvSpPr>
        <p:spPr>
          <a:xfrm>
            <a:off x="413219" y="2473103"/>
            <a:ext cx="5140937" cy="2934911"/>
          </a:xfrm>
          <a:solidFill>
            <a:srgbClr val="003F72"/>
          </a:solidFill>
          <a:ln>
            <a:noFill/>
          </a:ln>
        </p:spPr>
        <p:txBody>
          <a:bodyPr lIns="180000" tIns="108000" anchor="t">
            <a:noAutofit/>
          </a:bodyPr>
          <a:lstStyle>
            <a:lvl1pPr algn="l">
              <a:lnSpc>
                <a:spcPts val="3800"/>
              </a:lnSpc>
              <a:defRPr sz="3600" b="1">
                <a:solidFill>
                  <a:srgbClr val="FFFFFF"/>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31983" y="5049504"/>
            <a:ext cx="3864817" cy="224829"/>
          </a:xfrm>
        </p:spPr>
        <p:txBody>
          <a:bodyPr>
            <a:no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329357948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129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47612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414338" y="1450976"/>
            <a:ext cx="8229262" cy="554038"/>
          </a:xfrm>
        </p:spPr>
        <p:txBody>
          <a:bodyPr/>
          <a:lstStyle>
            <a:lvl1pPr marL="0" indent="0">
              <a:buFont typeface="Arial"/>
              <a:buNone/>
              <a:defRPr sz="1800">
                <a:solidFill>
                  <a:srgbClr val="003F72"/>
                </a:solidFill>
              </a:defRPr>
            </a:lvl1pPr>
            <a:lvl2pPr marL="0" indent="0">
              <a:buNone/>
              <a:defRPr sz="1800">
                <a:solidFill>
                  <a:srgbClr val="003F72"/>
                </a:solidFill>
              </a:defRPr>
            </a:lvl2pPr>
            <a:lvl3pPr marL="301625" indent="0">
              <a:buNone/>
              <a:defRPr sz="1800">
                <a:solidFill>
                  <a:srgbClr val="003F72"/>
                </a:solidFill>
              </a:defRPr>
            </a:lvl3pPr>
            <a:lvl4pPr marL="560387" indent="0">
              <a:buNone/>
              <a:defRPr sz="1800">
                <a:solidFill>
                  <a:srgbClr val="003F72"/>
                </a:solidFill>
              </a:defRPr>
            </a:lvl4pPr>
            <a:lvl5pPr marL="844550" indent="0">
              <a:buNone/>
              <a:defRPr sz="1800">
                <a:solidFill>
                  <a:srgbClr val="003F7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394009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4000" y="678348"/>
            <a:ext cx="8229600" cy="492860"/>
          </a:xfrm>
        </p:spPr>
        <p:txBody>
          <a:bodyPr/>
          <a:lstStyle/>
          <a:p>
            <a:r>
              <a:rPr lang="en-GB" dirty="0" smtClean="0"/>
              <a:t>Click to edit Master title style</a:t>
            </a:r>
            <a:endParaRPr lang="en-US" dirty="0"/>
          </a:p>
        </p:txBody>
      </p:sp>
      <p:sp>
        <p:nvSpPr>
          <p:cNvPr id="3" name="Content Placeholder 2"/>
          <p:cNvSpPr>
            <a:spLocks noGrp="1"/>
          </p:cNvSpPr>
          <p:nvPr>
            <p:ph sz="half" idx="1"/>
          </p:nvPr>
        </p:nvSpPr>
        <p:spPr>
          <a:xfrm>
            <a:off x="414000" y="2460744"/>
            <a:ext cx="4038600" cy="3665419"/>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460744"/>
            <a:ext cx="4038600" cy="3665419"/>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11"/>
          <p:cNvSpPr>
            <a:spLocks noGrp="1"/>
          </p:cNvSpPr>
          <p:nvPr>
            <p:ph sz="quarter" idx="11"/>
          </p:nvPr>
        </p:nvSpPr>
        <p:spPr>
          <a:xfrm>
            <a:off x="414338" y="1450976"/>
            <a:ext cx="8229262" cy="554038"/>
          </a:xfrm>
        </p:spPr>
        <p:txBody>
          <a:bodyPr/>
          <a:lstStyle>
            <a:lvl1pPr marL="0" indent="0">
              <a:buFont typeface="Arial"/>
              <a:buNone/>
              <a:defRPr sz="1800">
                <a:solidFill>
                  <a:srgbClr val="003F72"/>
                </a:solidFill>
              </a:defRPr>
            </a:lvl1pPr>
            <a:lvl2pPr marL="0" indent="0">
              <a:buNone/>
              <a:defRPr sz="1800">
                <a:solidFill>
                  <a:srgbClr val="003F72"/>
                </a:solidFill>
              </a:defRPr>
            </a:lvl2pPr>
            <a:lvl3pPr marL="301625" indent="0">
              <a:buNone/>
              <a:defRPr sz="1800">
                <a:solidFill>
                  <a:srgbClr val="003F72"/>
                </a:solidFill>
              </a:defRPr>
            </a:lvl3pPr>
            <a:lvl4pPr marL="560387" indent="0">
              <a:buNone/>
              <a:defRPr sz="1800">
                <a:solidFill>
                  <a:srgbClr val="003F72"/>
                </a:solidFill>
              </a:defRPr>
            </a:lvl4pPr>
            <a:lvl5pPr marL="844550" indent="0">
              <a:buNone/>
              <a:defRPr sz="1800">
                <a:solidFill>
                  <a:srgbClr val="003F7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847807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6" name="Content Placeholder 11"/>
          <p:cNvSpPr>
            <a:spLocks noGrp="1"/>
          </p:cNvSpPr>
          <p:nvPr>
            <p:ph sz="quarter" idx="11"/>
          </p:nvPr>
        </p:nvSpPr>
        <p:spPr>
          <a:xfrm>
            <a:off x="414338" y="1450976"/>
            <a:ext cx="8229262" cy="554038"/>
          </a:xfrm>
        </p:spPr>
        <p:txBody>
          <a:bodyPr/>
          <a:lstStyle>
            <a:lvl1pPr marL="0" indent="0">
              <a:buFont typeface="Arial"/>
              <a:buNone/>
              <a:defRPr sz="1800">
                <a:solidFill>
                  <a:srgbClr val="003F72"/>
                </a:solidFill>
              </a:defRPr>
            </a:lvl1pPr>
            <a:lvl2pPr marL="0" indent="0">
              <a:buNone/>
              <a:defRPr sz="1800">
                <a:solidFill>
                  <a:srgbClr val="003F72"/>
                </a:solidFill>
              </a:defRPr>
            </a:lvl2pPr>
            <a:lvl3pPr marL="301625" indent="0">
              <a:buNone/>
              <a:defRPr sz="1800">
                <a:solidFill>
                  <a:srgbClr val="003F72"/>
                </a:solidFill>
              </a:defRPr>
            </a:lvl3pPr>
            <a:lvl4pPr marL="560387" indent="0">
              <a:buNone/>
              <a:defRPr sz="1800">
                <a:solidFill>
                  <a:srgbClr val="003F72"/>
                </a:solidFill>
              </a:defRPr>
            </a:lvl4pPr>
            <a:lvl5pPr marL="844550" indent="0">
              <a:buNone/>
              <a:defRPr sz="1800">
                <a:solidFill>
                  <a:srgbClr val="003F72"/>
                </a:solidFill>
              </a:defRPr>
            </a:lvl5pPr>
          </a:lstStyle>
          <a:p>
            <a:pPr lvl="0"/>
            <a:r>
              <a:rPr lang="en-GB" dirty="0" smtClean="0"/>
              <a:t>Click to edit Master text styles</a:t>
            </a:r>
          </a:p>
          <a:p>
            <a:pPr lvl="1"/>
            <a:r>
              <a:rPr lang="en-GB" dirty="0" smtClean="0"/>
              <a:t>Second level</a:t>
            </a:r>
          </a:p>
        </p:txBody>
      </p:sp>
    </p:spTree>
    <p:extLst>
      <p:ext uri="{BB962C8B-B14F-4D97-AF65-F5344CB8AC3E}">
        <p14:creationId xmlns:p14="http://schemas.microsoft.com/office/powerpoint/2010/main" val="174302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1826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opt 1">
    <p:spTree>
      <p:nvGrpSpPr>
        <p:cNvPr id="1" name=""/>
        <p:cNvGrpSpPr/>
        <p:nvPr/>
      </p:nvGrpSpPr>
      <p:grpSpPr>
        <a:xfrm>
          <a:off x="0" y="0"/>
          <a:ext cx="0" cy="0"/>
          <a:chOff x="0" y="0"/>
          <a:chExt cx="0" cy="0"/>
        </a:xfrm>
      </p:grpSpPr>
      <p:pic>
        <p:nvPicPr>
          <p:cNvPr id="4" name="Picture 5" descr="Teachers_Pensions_Logo_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38938" y="433388"/>
            <a:ext cx="20113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5678488" y="2473325"/>
            <a:ext cx="3019425" cy="1903413"/>
          </a:xfrm>
          <a:prstGeom prst="rect">
            <a:avLst/>
          </a:prstGeom>
          <a:solidFill>
            <a:srgbClr val="007A9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Aller"/>
            </a:endParaRPr>
          </a:p>
        </p:txBody>
      </p:sp>
      <p:sp>
        <p:nvSpPr>
          <p:cNvPr id="6" name="Rectangle 5"/>
          <p:cNvSpPr/>
          <p:nvPr userDrawn="1"/>
        </p:nvSpPr>
        <p:spPr>
          <a:xfrm>
            <a:off x="5678488" y="4513263"/>
            <a:ext cx="1978025" cy="895350"/>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Aller"/>
            </a:endParaRPr>
          </a:p>
        </p:txBody>
      </p:sp>
      <p:sp>
        <p:nvSpPr>
          <p:cNvPr id="7" name="Rectangle 6"/>
          <p:cNvSpPr/>
          <p:nvPr userDrawn="1"/>
        </p:nvSpPr>
        <p:spPr>
          <a:xfrm>
            <a:off x="7805738" y="4513263"/>
            <a:ext cx="892175" cy="895350"/>
          </a:xfrm>
          <a:prstGeom prst="rect">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Aller"/>
            </a:endParaRPr>
          </a:p>
        </p:txBody>
      </p:sp>
      <p:sp>
        <p:nvSpPr>
          <p:cNvPr id="8" name="Rectangle 7"/>
          <p:cNvSpPr/>
          <p:nvPr userDrawn="1"/>
        </p:nvSpPr>
        <p:spPr>
          <a:xfrm>
            <a:off x="412750" y="2276475"/>
            <a:ext cx="8285163" cy="73025"/>
          </a:xfrm>
          <a:prstGeom prst="rect">
            <a:avLst/>
          </a:prstGeom>
          <a:solidFill>
            <a:srgbClr val="003F72"/>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Aller"/>
            </a:endParaRPr>
          </a:p>
        </p:txBody>
      </p:sp>
      <p:sp>
        <p:nvSpPr>
          <p:cNvPr id="2" name="Title 1"/>
          <p:cNvSpPr>
            <a:spLocks noGrp="1"/>
          </p:cNvSpPr>
          <p:nvPr>
            <p:ph type="ctrTitle"/>
          </p:nvPr>
        </p:nvSpPr>
        <p:spPr>
          <a:xfrm>
            <a:off x="413219" y="2473103"/>
            <a:ext cx="5140937" cy="2934911"/>
          </a:xfrm>
          <a:solidFill>
            <a:srgbClr val="003F72"/>
          </a:solidFill>
          <a:ln>
            <a:noFill/>
          </a:ln>
        </p:spPr>
        <p:txBody>
          <a:bodyPr lIns="180000" tIns="108000" anchor="t">
            <a:noAutofit/>
          </a:bodyPr>
          <a:lstStyle>
            <a:lvl1pPr algn="l">
              <a:lnSpc>
                <a:spcPts val="3800"/>
              </a:lnSpc>
              <a:defRPr sz="3600" b="1">
                <a:solidFill>
                  <a:srgbClr val="FFFFFF"/>
                </a:solidFil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631983" y="5049504"/>
            <a:ext cx="3864817" cy="224829"/>
          </a:xfrm>
        </p:spPr>
        <p:txBody>
          <a:bodyPr>
            <a:no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Tree>
    <p:extLst>
      <p:ext uri="{BB962C8B-B14F-4D97-AF65-F5344CB8AC3E}">
        <p14:creationId xmlns:p14="http://schemas.microsoft.com/office/powerpoint/2010/main" val="194807439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Content Placeholder 11"/>
          <p:cNvSpPr>
            <a:spLocks noGrp="1"/>
          </p:cNvSpPr>
          <p:nvPr>
            <p:ph sz="quarter" idx="11"/>
          </p:nvPr>
        </p:nvSpPr>
        <p:spPr>
          <a:xfrm>
            <a:off x="414338" y="1450976"/>
            <a:ext cx="8229262" cy="554038"/>
          </a:xfrm>
        </p:spPr>
        <p:txBody>
          <a:bodyPr/>
          <a:lstStyle>
            <a:lvl1pPr marL="0" indent="0">
              <a:buFont typeface="Arial"/>
              <a:buNone/>
              <a:defRPr sz="1800">
                <a:solidFill>
                  <a:srgbClr val="003F72"/>
                </a:solidFill>
              </a:defRPr>
            </a:lvl1pPr>
            <a:lvl2pPr marL="0" indent="0">
              <a:buNone/>
              <a:defRPr sz="1800">
                <a:solidFill>
                  <a:srgbClr val="003F72"/>
                </a:solidFill>
              </a:defRPr>
            </a:lvl2pPr>
            <a:lvl3pPr marL="301625" indent="0">
              <a:buNone/>
              <a:defRPr sz="1800">
                <a:solidFill>
                  <a:srgbClr val="003F72"/>
                </a:solidFill>
              </a:defRPr>
            </a:lvl3pPr>
            <a:lvl4pPr marL="560387" indent="0">
              <a:buNone/>
              <a:defRPr sz="1800">
                <a:solidFill>
                  <a:srgbClr val="003F72"/>
                </a:solidFill>
              </a:defRPr>
            </a:lvl4pPr>
            <a:lvl5pPr marL="844550" indent="0">
              <a:buNone/>
              <a:defRPr sz="1800">
                <a:solidFill>
                  <a:srgbClr val="003F7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993270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4000" y="678348"/>
            <a:ext cx="8229600" cy="492860"/>
          </a:xfrm>
        </p:spPr>
        <p:txBody>
          <a:bodyPr/>
          <a:lstStyle/>
          <a:p>
            <a:r>
              <a:rPr lang="en-GB" dirty="0" smtClean="0"/>
              <a:t>Click to edit Master title style</a:t>
            </a:r>
            <a:endParaRPr lang="en-US" dirty="0"/>
          </a:p>
        </p:txBody>
      </p:sp>
      <p:sp>
        <p:nvSpPr>
          <p:cNvPr id="3" name="Content Placeholder 2"/>
          <p:cNvSpPr>
            <a:spLocks noGrp="1"/>
          </p:cNvSpPr>
          <p:nvPr>
            <p:ph sz="half" idx="1"/>
          </p:nvPr>
        </p:nvSpPr>
        <p:spPr>
          <a:xfrm>
            <a:off x="414000" y="2460744"/>
            <a:ext cx="4038600" cy="3665419"/>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2460744"/>
            <a:ext cx="4038600" cy="3665419"/>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8" name="Content Placeholder 11"/>
          <p:cNvSpPr>
            <a:spLocks noGrp="1"/>
          </p:cNvSpPr>
          <p:nvPr>
            <p:ph sz="quarter" idx="11"/>
          </p:nvPr>
        </p:nvSpPr>
        <p:spPr>
          <a:xfrm>
            <a:off x="414338" y="1450976"/>
            <a:ext cx="8229262" cy="554038"/>
          </a:xfrm>
        </p:spPr>
        <p:txBody>
          <a:bodyPr/>
          <a:lstStyle>
            <a:lvl1pPr marL="0" indent="0">
              <a:buFont typeface="Arial"/>
              <a:buNone/>
              <a:defRPr sz="1800">
                <a:solidFill>
                  <a:srgbClr val="003F72"/>
                </a:solidFill>
              </a:defRPr>
            </a:lvl1pPr>
            <a:lvl2pPr marL="0" indent="0">
              <a:buNone/>
              <a:defRPr sz="1800">
                <a:solidFill>
                  <a:srgbClr val="003F72"/>
                </a:solidFill>
              </a:defRPr>
            </a:lvl2pPr>
            <a:lvl3pPr marL="301625" indent="0">
              <a:buNone/>
              <a:defRPr sz="1800">
                <a:solidFill>
                  <a:srgbClr val="003F72"/>
                </a:solidFill>
              </a:defRPr>
            </a:lvl3pPr>
            <a:lvl4pPr marL="560387" indent="0">
              <a:buNone/>
              <a:defRPr sz="1800">
                <a:solidFill>
                  <a:srgbClr val="003F72"/>
                </a:solidFill>
              </a:defRPr>
            </a:lvl4pPr>
            <a:lvl5pPr marL="844550" indent="0">
              <a:buNone/>
              <a:defRPr sz="1800">
                <a:solidFill>
                  <a:srgbClr val="003F72"/>
                </a:solidFil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555429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US" dirty="0"/>
          </a:p>
        </p:txBody>
      </p:sp>
      <p:sp>
        <p:nvSpPr>
          <p:cNvPr id="6" name="Content Placeholder 11"/>
          <p:cNvSpPr>
            <a:spLocks noGrp="1"/>
          </p:cNvSpPr>
          <p:nvPr>
            <p:ph sz="quarter" idx="11"/>
          </p:nvPr>
        </p:nvSpPr>
        <p:spPr>
          <a:xfrm>
            <a:off x="414338" y="1450976"/>
            <a:ext cx="8229262" cy="554038"/>
          </a:xfrm>
        </p:spPr>
        <p:txBody>
          <a:bodyPr/>
          <a:lstStyle>
            <a:lvl1pPr marL="0" indent="0">
              <a:buFont typeface="Arial"/>
              <a:buNone/>
              <a:defRPr sz="1800">
                <a:solidFill>
                  <a:srgbClr val="003F72"/>
                </a:solidFill>
              </a:defRPr>
            </a:lvl1pPr>
            <a:lvl2pPr marL="0" indent="0">
              <a:buNone/>
              <a:defRPr sz="1800">
                <a:solidFill>
                  <a:srgbClr val="003F72"/>
                </a:solidFill>
              </a:defRPr>
            </a:lvl2pPr>
            <a:lvl3pPr marL="301625" indent="0">
              <a:buNone/>
              <a:defRPr sz="1800">
                <a:solidFill>
                  <a:srgbClr val="003F72"/>
                </a:solidFill>
              </a:defRPr>
            </a:lvl3pPr>
            <a:lvl4pPr marL="560387" indent="0">
              <a:buNone/>
              <a:defRPr sz="1800">
                <a:solidFill>
                  <a:srgbClr val="003F72"/>
                </a:solidFill>
              </a:defRPr>
            </a:lvl4pPr>
            <a:lvl5pPr marL="844550" indent="0">
              <a:buNone/>
              <a:defRPr sz="1800">
                <a:solidFill>
                  <a:srgbClr val="003F72"/>
                </a:solidFill>
              </a:defRPr>
            </a:lvl5pPr>
          </a:lstStyle>
          <a:p>
            <a:pPr lvl="0"/>
            <a:r>
              <a:rPr lang="en-GB" dirty="0" smtClean="0"/>
              <a:t>Click to edit Master text styles</a:t>
            </a:r>
          </a:p>
          <a:p>
            <a:pPr lvl="1"/>
            <a:r>
              <a:rPr lang="en-GB" dirty="0" smtClean="0"/>
              <a:t>Second level</a:t>
            </a:r>
          </a:p>
        </p:txBody>
      </p:sp>
    </p:spTree>
    <p:extLst>
      <p:ext uri="{BB962C8B-B14F-4D97-AF65-F5344CB8AC3E}">
        <p14:creationId xmlns:p14="http://schemas.microsoft.com/office/powerpoint/2010/main" val="1234085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14338" y="679450"/>
            <a:ext cx="8229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p>
            <a:pPr lvl="0"/>
            <a:r>
              <a:rPr lang="en-GB" dirty="0"/>
              <a:t>Click to edit Master title style</a:t>
            </a:r>
            <a:endParaRPr lang="en-US" dirty="0"/>
          </a:p>
        </p:txBody>
      </p:sp>
      <p:sp>
        <p:nvSpPr>
          <p:cNvPr id="1027" name="Text Placeholder 2"/>
          <p:cNvSpPr>
            <a:spLocks noGrp="1"/>
          </p:cNvSpPr>
          <p:nvPr>
            <p:ph type="body" idx="1"/>
          </p:nvPr>
        </p:nvSpPr>
        <p:spPr bwMode="auto">
          <a:xfrm>
            <a:off x="414338" y="2471738"/>
            <a:ext cx="822960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p:cNvSpPr/>
          <p:nvPr userDrawn="1"/>
        </p:nvSpPr>
        <p:spPr>
          <a:xfrm>
            <a:off x="412750" y="431800"/>
            <a:ext cx="8285163" cy="73025"/>
          </a:xfrm>
          <a:prstGeom prst="rect">
            <a:avLst/>
          </a:prstGeom>
          <a:solidFill>
            <a:srgbClr val="003F72"/>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ller"/>
            </a:endParaRPr>
          </a:p>
        </p:txBody>
      </p:sp>
      <p:sp>
        <p:nvSpPr>
          <p:cNvPr id="11" name="Rectangle 10"/>
          <p:cNvSpPr/>
          <p:nvPr userDrawn="1"/>
        </p:nvSpPr>
        <p:spPr>
          <a:xfrm>
            <a:off x="417513" y="1349375"/>
            <a:ext cx="8285162" cy="36513"/>
          </a:xfrm>
          <a:prstGeom prst="rect">
            <a:avLst/>
          </a:prstGeom>
          <a:solidFill>
            <a:srgbClr val="94CE0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ller"/>
            </a:endParaRP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69" r:id="rId2"/>
    <p:sldLayoutId id="2147483670" r:id="rId3"/>
    <p:sldLayoutId id="2147483671" r:id="rId4"/>
    <p:sldLayoutId id="2147483672" r:id="rId5"/>
  </p:sldLayoutIdLst>
  <p:txStyles>
    <p:titleStyle>
      <a:lvl1pPr algn="l" defTabSz="457200" rtl="0" eaLnBrk="0" fontAlgn="base" hangingPunct="0">
        <a:spcBef>
          <a:spcPct val="0"/>
        </a:spcBef>
        <a:spcAft>
          <a:spcPct val="0"/>
        </a:spcAft>
        <a:defRPr sz="3600" b="1" kern="1200">
          <a:solidFill>
            <a:srgbClr val="003F72"/>
          </a:solidFill>
          <a:latin typeface="Trebuchet MS"/>
          <a:ea typeface="ＭＳ Ｐゴシック" charset="0"/>
          <a:cs typeface="ＭＳ Ｐゴシック" charset="0"/>
        </a:defRPr>
      </a:lvl1pPr>
      <a:lvl2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2pPr>
      <a:lvl3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3pPr>
      <a:lvl4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4pPr>
      <a:lvl5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5pPr>
      <a:lvl6pPr marL="4572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6pPr>
      <a:lvl7pPr marL="9144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7pPr>
      <a:lvl8pPr marL="13716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8pPr>
      <a:lvl9pPr marL="18288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9pPr>
    </p:titleStyle>
    <p:bodyStyle>
      <a:lvl1pPr marL="342900" indent="-342900" algn="l" defTabSz="457200" rtl="0" eaLnBrk="0" fontAlgn="base" hangingPunct="0">
        <a:lnSpc>
          <a:spcPts val="1800"/>
        </a:lnSpc>
        <a:spcBef>
          <a:spcPts val="250"/>
        </a:spcBef>
        <a:spcAft>
          <a:spcPct val="0"/>
        </a:spcAft>
        <a:buFont typeface="Arial" charset="0"/>
        <a:defRPr sz="1600" kern="1200">
          <a:solidFill>
            <a:srgbClr val="585858"/>
          </a:solidFill>
          <a:latin typeface="Trebuchet MS"/>
          <a:ea typeface="ＭＳ Ｐゴシック" charset="0"/>
          <a:cs typeface="ＭＳ Ｐゴシック" charset="0"/>
        </a:defRPr>
      </a:lvl1pPr>
      <a:lvl2pPr marL="307975" indent="-307975" algn="l" defTabSz="457200" rtl="0" eaLnBrk="0" fontAlgn="base" hangingPunct="0">
        <a:lnSpc>
          <a:spcPts val="1800"/>
        </a:lnSpc>
        <a:spcBef>
          <a:spcPts val="250"/>
        </a:spcBef>
        <a:spcAft>
          <a:spcPct val="0"/>
        </a:spcAft>
        <a:buClr>
          <a:srgbClr val="94CE09"/>
        </a:buClr>
        <a:buFont typeface="Arial" charset="0"/>
        <a:buChar char="•"/>
        <a:defRPr sz="1600" kern="1200">
          <a:solidFill>
            <a:srgbClr val="585858"/>
          </a:solidFill>
          <a:latin typeface="Trebuchet MS"/>
          <a:ea typeface="ＭＳ Ｐゴシック" charset="0"/>
          <a:cs typeface="ＭＳ Ｐゴシック" charset="0"/>
        </a:defRPr>
      </a:lvl2pPr>
      <a:lvl3pPr marL="585788" indent="-284163" algn="l" defTabSz="457200" rtl="0" eaLnBrk="0" fontAlgn="base" hangingPunct="0">
        <a:lnSpc>
          <a:spcPts val="1800"/>
        </a:lnSpc>
        <a:spcBef>
          <a:spcPts val="250"/>
        </a:spcBef>
        <a:spcAft>
          <a:spcPct val="0"/>
        </a:spcAft>
        <a:buFont typeface="Arial" charset="0"/>
        <a:buChar char="•"/>
        <a:defRPr sz="1600" kern="1200">
          <a:solidFill>
            <a:srgbClr val="585858"/>
          </a:solidFill>
          <a:latin typeface="Trebuchet MS"/>
          <a:ea typeface="ＭＳ Ｐゴシック" charset="0"/>
          <a:cs typeface="ＭＳ Ｐゴシック" charset="0"/>
        </a:defRPr>
      </a:lvl3pPr>
      <a:lvl4pPr marL="838200" indent="-277813" algn="l" defTabSz="457200" rtl="0" eaLnBrk="0" fontAlgn="base" hangingPunct="0">
        <a:lnSpc>
          <a:spcPts val="1800"/>
        </a:lnSpc>
        <a:spcBef>
          <a:spcPts val="250"/>
        </a:spcBef>
        <a:spcAft>
          <a:spcPct val="0"/>
        </a:spcAft>
        <a:buFont typeface="Arial" charset="0"/>
        <a:buChar char="–"/>
        <a:defRPr sz="1600" kern="1200">
          <a:solidFill>
            <a:srgbClr val="585858"/>
          </a:solidFill>
          <a:latin typeface="Trebuchet MS"/>
          <a:ea typeface="ＭＳ Ｐゴシック" charset="0"/>
          <a:cs typeface="ＭＳ Ｐゴシック" charset="0"/>
        </a:defRPr>
      </a:lvl4pPr>
      <a:lvl5pPr marL="1165225" indent="-320675" algn="l" defTabSz="457200" rtl="0" eaLnBrk="0" fontAlgn="base" hangingPunct="0">
        <a:lnSpc>
          <a:spcPts val="1800"/>
        </a:lnSpc>
        <a:spcBef>
          <a:spcPts val="250"/>
        </a:spcBef>
        <a:spcAft>
          <a:spcPct val="0"/>
        </a:spcAft>
        <a:buFont typeface="Arial" charset="0"/>
        <a:buChar char="–"/>
        <a:defRPr sz="1600" kern="1200">
          <a:solidFill>
            <a:srgbClr val="585858"/>
          </a:solidFill>
          <a:latin typeface="Trebuchet MS"/>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14338" y="679450"/>
            <a:ext cx="8229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GB" dirty="0"/>
              <a:t>Click to edit Master title style</a:t>
            </a:r>
            <a:endParaRPr lang="en-US" dirty="0"/>
          </a:p>
        </p:txBody>
      </p:sp>
      <p:sp>
        <p:nvSpPr>
          <p:cNvPr id="1027" name="Text Placeholder 2"/>
          <p:cNvSpPr>
            <a:spLocks noGrp="1"/>
          </p:cNvSpPr>
          <p:nvPr>
            <p:ph type="body" idx="1"/>
          </p:nvPr>
        </p:nvSpPr>
        <p:spPr bwMode="auto">
          <a:xfrm>
            <a:off x="414338" y="2471738"/>
            <a:ext cx="822960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Rectangle 9"/>
          <p:cNvSpPr/>
          <p:nvPr userDrawn="1"/>
        </p:nvSpPr>
        <p:spPr>
          <a:xfrm>
            <a:off x="412750" y="431800"/>
            <a:ext cx="8285163" cy="73025"/>
          </a:xfrm>
          <a:prstGeom prst="rect">
            <a:avLst/>
          </a:prstGeom>
          <a:solidFill>
            <a:srgbClr val="003F72"/>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Aller"/>
            </a:endParaRPr>
          </a:p>
        </p:txBody>
      </p:sp>
      <p:sp>
        <p:nvSpPr>
          <p:cNvPr id="11" name="Rectangle 10"/>
          <p:cNvSpPr/>
          <p:nvPr userDrawn="1"/>
        </p:nvSpPr>
        <p:spPr>
          <a:xfrm>
            <a:off x="417513" y="1349375"/>
            <a:ext cx="8285162" cy="36513"/>
          </a:xfrm>
          <a:prstGeom prst="rect">
            <a:avLst/>
          </a:prstGeom>
          <a:solidFill>
            <a:srgbClr val="94CE0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Aller"/>
            </a:endParaRPr>
          </a:p>
        </p:txBody>
      </p: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Tree>
    <p:extLst>
      <p:ext uri="{BB962C8B-B14F-4D97-AF65-F5344CB8AC3E}">
        <p14:creationId xmlns:p14="http://schemas.microsoft.com/office/powerpoint/2010/main" val="17469736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txStyles>
    <p:titleStyle>
      <a:lvl1pPr algn="l" defTabSz="457200" rtl="0" eaLnBrk="0" fontAlgn="base" hangingPunct="0">
        <a:spcBef>
          <a:spcPct val="0"/>
        </a:spcBef>
        <a:spcAft>
          <a:spcPct val="0"/>
        </a:spcAft>
        <a:defRPr sz="3600" b="1" kern="1200">
          <a:solidFill>
            <a:srgbClr val="003F72"/>
          </a:solidFill>
          <a:latin typeface="Trebuchet MS"/>
          <a:ea typeface="ＭＳ Ｐゴシック" charset="0"/>
          <a:cs typeface="ＭＳ Ｐゴシック" charset="0"/>
        </a:defRPr>
      </a:lvl1pPr>
      <a:lvl2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2pPr>
      <a:lvl3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3pPr>
      <a:lvl4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4pPr>
      <a:lvl5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5pPr>
      <a:lvl6pPr marL="4572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6pPr>
      <a:lvl7pPr marL="9144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7pPr>
      <a:lvl8pPr marL="13716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8pPr>
      <a:lvl9pPr marL="18288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9pPr>
    </p:titleStyle>
    <p:bodyStyle>
      <a:lvl1pPr marL="342900" indent="-342900" algn="l" defTabSz="457200" rtl="0" eaLnBrk="0" fontAlgn="base" hangingPunct="0">
        <a:lnSpc>
          <a:spcPts val="1800"/>
        </a:lnSpc>
        <a:spcBef>
          <a:spcPts val="250"/>
        </a:spcBef>
        <a:spcAft>
          <a:spcPct val="0"/>
        </a:spcAft>
        <a:buFont typeface="Arial" charset="0"/>
        <a:defRPr sz="1600" kern="1200">
          <a:solidFill>
            <a:srgbClr val="585858"/>
          </a:solidFill>
          <a:latin typeface="Trebuchet MS"/>
          <a:ea typeface="ＭＳ Ｐゴシック" charset="0"/>
          <a:cs typeface="ＭＳ Ｐゴシック" charset="0"/>
        </a:defRPr>
      </a:lvl1pPr>
      <a:lvl2pPr marL="307975" indent="-307975" algn="l" defTabSz="457200" rtl="0" eaLnBrk="0" fontAlgn="base" hangingPunct="0">
        <a:lnSpc>
          <a:spcPts val="1800"/>
        </a:lnSpc>
        <a:spcBef>
          <a:spcPts val="250"/>
        </a:spcBef>
        <a:spcAft>
          <a:spcPct val="0"/>
        </a:spcAft>
        <a:buClr>
          <a:srgbClr val="94CE09"/>
        </a:buClr>
        <a:buFont typeface="Arial" charset="0"/>
        <a:buChar char="•"/>
        <a:defRPr sz="1600" kern="1200">
          <a:solidFill>
            <a:srgbClr val="585858"/>
          </a:solidFill>
          <a:latin typeface="Trebuchet MS"/>
          <a:ea typeface="ＭＳ Ｐゴシック" charset="0"/>
          <a:cs typeface="ＭＳ Ｐゴシック" charset="0"/>
        </a:defRPr>
      </a:lvl2pPr>
      <a:lvl3pPr marL="585788" indent="-284163" algn="l" defTabSz="457200" rtl="0" eaLnBrk="0" fontAlgn="base" hangingPunct="0">
        <a:lnSpc>
          <a:spcPts val="1800"/>
        </a:lnSpc>
        <a:spcBef>
          <a:spcPts val="250"/>
        </a:spcBef>
        <a:spcAft>
          <a:spcPct val="0"/>
        </a:spcAft>
        <a:buFont typeface="Arial" charset="0"/>
        <a:buChar char="•"/>
        <a:defRPr sz="1600" kern="1200">
          <a:solidFill>
            <a:srgbClr val="585858"/>
          </a:solidFill>
          <a:latin typeface="Trebuchet MS"/>
          <a:ea typeface="ＭＳ Ｐゴシック" charset="0"/>
          <a:cs typeface="ＭＳ Ｐゴシック" charset="0"/>
        </a:defRPr>
      </a:lvl3pPr>
      <a:lvl4pPr marL="838200" indent="-277813" algn="l" defTabSz="457200" rtl="0" eaLnBrk="0" fontAlgn="base" hangingPunct="0">
        <a:lnSpc>
          <a:spcPts val="1800"/>
        </a:lnSpc>
        <a:spcBef>
          <a:spcPts val="250"/>
        </a:spcBef>
        <a:spcAft>
          <a:spcPct val="0"/>
        </a:spcAft>
        <a:buFont typeface="Arial" charset="0"/>
        <a:buChar char="–"/>
        <a:defRPr sz="1600" kern="1200">
          <a:solidFill>
            <a:srgbClr val="585858"/>
          </a:solidFill>
          <a:latin typeface="Trebuchet MS"/>
          <a:ea typeface="ＭＳ Ｐゴシック" charset="0"/>
          <a:cs typeface="ＭＳ Ｐゴシック" charset="0"/>
        </a:defRPr>
      </a:lvl4pPr>
      <a:lvl5pPr marL="1165225" indent="-320675" algn="l" defTabSz="457200" rtl="0" eaLnBrk="0" fontAlgn="base" hangingPunct="0">
        <a:lnSpc>
          <a:spcPts val="1800"/>
        </a:lnSpc>
        <a:spcBef>
          <a:spcPts val="250"/>
        </a:spcBef>
        <a:spcAft>
          <a:spcPct val="0"/>
        </a:spcAft>
        <a:buFont typeface="Arial" charset="0"/>
        <a:buChar char="–"/>
        <a:defRPr sz="1600" kern="1200">
          <a:solidFill>
            <a:srgbClr val="585858"/>
          </a:solidFill>
          <a:latin typeface="Trebuchet MS"/>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5.B873E920"/><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image" Target="../media/image6.84D15FD0"/></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gov.uk/find-teaching-job"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dirty="0" smtClean="0"/>
              <a:t>Teachers’ Pensions Action Forum</a:t>
            </a:r>
            <a:br>
              <a:rPr lang="en-GB" dirty="0" smtClean="0"/>
            </a:br>
            <a:r>
              <a:rPr lang="en-GB" dirty="0"/>
              <a:t/>
            </a:r>
            <a:br>
              <a:rPr lang="en-GB" dirty="0"/>
            </a:br>
            <a:r>
              <a:rPr lang="en-GB" dirty="0" smtClean="0"/>
              <a:t>Chair’s Introduction</a:t>
            </a:r>
            <a:endParaRPr lang="en-GB" dirty="0"/>
          </a:p>
        </p:txBody>
      </p:sp>
      <p:sp>
        <p:nvSpPr>
          <p:cNvPr id="6" name="Subtitle 5"/>
          <p:cNvSpPr>
            <a:spLocks noGrp="1"/>
          </p:cNvSpPr>
          <p:nvPr>
            <p:ph type="subTitle" idx="1"/>
          </p:nvPr>
        </p:nvSpPr>
        <p:spPr>
          <a:xfrm>
            <a:off x="631983" y="4595751"/>
            <a:ext cx="4403155" cy="479995"/>
          </a:xfrm>
        </p:spPr>
        <p:txBody>
          <a:bodyPr/>
          <a:lstStyle/>
          <a:p>
            <a:r>
              <a:rPr lang="en-GB" dirty="0" smtClean="0"/>
              <a:t>Kerry Tate-King, Head of Engagement</a:t>
            </a:r>
          </a:p>
          <a:p>
            <a:endParaRPr lang="en-GB" dirty="0"/>
          </a:p>
          <a:p>
            <a:r>
              <a:rPr lang="en-GB" sz="1600" dirty="0" smtClean="0"/>
              <a:t>May 2019</a:t>
            </a:r>
          </a:p>
        </p:txBody>
      </p:sp>
    </p:spTree>
    <p:extLst>
      <p:ext uri="{BB962C8B-B14F-4D97-AF65-F5344CB8AC3E}">
        <p14:creationId xmlns:p14="http://schemas.microsoft.com/office/powerpoint/2010/main" val="322962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14338" y="679450"/>
            <a:ext cx="8229600" cy="492125"/>
          </a:xfrm>
          <a:prstGeom prst="rect">
            <a:avLst/>
          </a:prstGeom>
        </p:spPr>
        <p:txBody>
          <a:bodyPr/>
          <a:lstStyle>
            <a:lvl1pPr algn="l" defTabSz="457200" rtl="0" eaLnBrk="0" fontAlgn="base" hangingPunct="0">
              <a:spcBef>
                <a:spcPct val="0"/>
              </a:spcBef>
              <a:spcAft>
                <a:spcPct val="0"/>
              </a:spcAft>
              <a:defRPr sz="3600" b="1" kern="1200">
                <a:solidFill>
                  <a:srgbClr val="003F72"/>
                </a:solidFill>
                <a:latin typeface="Trebuchet MS"/>
                <a:ea typeface="ＭＳ Ｐゴシック" charset="0"/>
                <a:cs typeface="ＭＳ Ｐゴシック" charset="0"/>
              </a:defRPr>
            </a:lvl1pPr>
            <a:lvl2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2pPr>
            <a:lvl3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3pPr>
            <a:lvl4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4pPr>
            <a:lvl5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5pPr>
            <a:lvl6pPr marL="4572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6pPr>
            <a:lvl7pPr marL="9144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7pPr>
            <a:lvl8pPr marL="13716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8pPr>
            <a:lvl9pPr marL="18288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9pPr>
          </a:lstStyle>
          <a:p>
            <a:r>
              <a:rPr lang="en-GB" dirty="0">
                <a:cs typeface="Trebuchet MS"/>
              </a:rPr>
              <a:t>What are our members telling us?</a:t>
            </a:r>
            <a:endParaRPr lang="en-GB" dirty="0"/>
          </a:p>
        </p:txBody>
      </p:sp>
      <p:sp>
        <p:nvSpPr>
          <p:cNvPr id="4" name="Rounded Rectangular Callout 3"/>
          <p:cNvSpPr/>
          <p:nvPr/>
        </p:nvSpPr>
        <p:spPr>
          <a:xfrm>
            <a:off x="414337" y="1445138"/>
            <a:ext cx="8229600" cy="968454"/>
          </a:xfrm>
          <a:prstGeom prst="wedgeRoundRectCallout">
            <a:avLst>
              <a:gd name="adj1" fmla="val -23152"/>
              <a:gd name="adj2" fmla="val 65696"/>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GB" sz="1400" i="1" dirty="0">
                <a:latin typeface="Trebuchet MS" panose="020B0603020202020204" pitchFamily="34" charset="0"/>
              </a:rPr>
              <a:t>“It seems that when I contact </a:t>
            </a:r>
            <a:r>
              <a:rPr lang="en-GB" sz="1400" i="1" dirty="0" smtClean="0">
                <a:latin typeface="Trebuchet MS" panose="020B0603020202020204" pitchFamily="34" charset="0"/>
              </a:rPr>
              <a:t>Teachers’ Pensions </a:t>
            </a:r>
            <a:r>
              <a:rPr lang="en-GB" sz="1400" i="1" dirty="0">
                <a:latin typeface="Trebuchet MS" panose="020B0603020202020204" pitchFamily="34" charset="0"/>
              </a:rPr>
              <a:t>by email the response doesn't seem to give me an answer that is entirely definite. This time the response is clearer but last time even someone used to reading legal documents could hardly make out the response. This is so worrying when you're trying to make such big decisions over such an important issue as pensions</a:t>
            </a:r>
            <a:r>
              <a:rPr lang="en-GB" sz="1400" i="1" dirty="0" smtClean="0">
                <a:latin typeface="Trebuchet MS" panose="020B0603020202020204" pitchFamily="34" charset="0"/>
              </a:rPr>
              <a:t>.”</a:t>
            </a:r>
            <a:endParaRPr lang="en-GB" sz="1400" i="1" dirty="0">
              <a:latin typeface="Trebuchet MS" panose="020B0603020202020204" pitchFamily="34" charset="0"/>
            </a:endParaRPr>
          </a:p>
        </p:txBody>
      </p:sp>
      <p:sp>
        <p:nvSpPr>
          <p:cNvPr id="5" name="Rounded Rectangular Callout 4"/>
          <p:cNvSpPr/>
          <p:nvPr/>
        </p:nvSpPr>
        <p:spPr>
          <a:xfrm>
            <a:off x="414338" y="2690035"/>
            <a:ext cx="2321222" cy="1717593"/>
          </a:xfrm>
          <a:prstGeom prst="wedgeRoundRectCallout">
            <a:avLst>
              <a:gd name="adj1" fmla="val 22893"/>
              <a:gd name="adj2" fmla="val 58583"/>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indent="0">
              <a:buNone/>
            </a:pPr>
            <a:r>
              <a:rPr lang="en-GB" sz="1400" i="1" dirty="0">
                <a:latin typeface="Trebuchet MS" panose="020B0603020202020204" pitchFamily="34" charset="0"/>
              </a:rPr>
              <a:t>“All very positive. I haven't been in the website for a few weeks and wanted to catch on things. This was quick and easy to do, in part due to the layout of the website.”</a:t>
            </a:r>
          </a:p>
        </p:txBody>
      </p:sp>
      <p:sp>
        <p:nvSpPr>
          <p:cNvPr id="6" name="Rounded Rectangular Callout 5"/>
          <p:cNvSpPr/>
          <p:nvPr/>
        </p:nvSpPr>
        <p:spPr>
          <a:xfrm>
            <a:off x="3413051" y="2615614"/>
            <a:ext cx="5230887" cy="723014"/>
          </a:xfrm>
          <a:prstGeom prst="wedgeRoundRectCallout">
            <a:avLst>
              <a:gd name="adj1" fmla="val -23833"/>
              <a:gd name="adj2" fmla="val 68369"/>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1400" i="1" dirty="0">
                <a:latin typeface="Trebuchet MS" panose="020B0603020202020204" pitchFamily="34" charset="0"/>
              </a:rPr>
              <a:t>“Your service, especially as I am out of the country, has been very easy to use. I am impressed with the security when signing in. Thank you for thinking of the user</a:t>
            </a:r>
            <a:r>
              <a:rPr lang="en-GB" sz="1400" i="1" dirty="0" smtClean="0">
                <a:latin typeface="Trebuchet MS" panose="020B0603020202020204" pitchFamily="34" charset="0"/>
              </a:rPr>
              <a:t>.”</a:t>
            </a:r>
            <a:endParaRPr lang="en-GB" sz="1400" i="1" dirty="0">
              <a:latin typeface="Trebuchet MS" panose="020B0603020202020204" pitchFamily="34" charset="0"/>
            </a:endParaRPr>
          </a:p>
        </p:txBody>
      </p:sp>
      <p:sp>
        <p:nvSpPr>
          <p:cNvPr id="7" name="Rounded Rectangular Callout 6"/>
          <p:cNvSpPr/>
          <p:nvPr/>
        </p:nvSpPr>
        <p:spPr>
          <a:xfrm>
            <a:off x="480016" y="4697228"/>
            <a:ext cx="2255543" cy="712543"/>
          </a:xfrm>
          <a:prstGeom prst="wedgeRoundRectCallout">
            <a:avLst>
              <a:gd name="adj1" fmla="val -21042"/>
              <a:gd name="adj2" fmla="val 6975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indent="0">
              <a:buNone/>
            </a:pPr>
            <a:r>
              <a:rPr lang="en-GB" sz="1400" i="1" dirty="0">
                <a:latin typeface="Trebuchet MS" panose="020B0603020202020204" pitchFamily="34" charset="0"/>
              </a:rPr>
              <a:t>“I keep getting a new password and pin from you that don’t work.”</a:t>
            </a:r>
            <a:endParaRPr lang="en-GB" sz="1400" dirty="0">
              <a:latin typeface="Trebuchet MS" panose="020B0603020202020204" pitchFamily="34" charset="0"/>
            </a:endParaRPr>
          </a:p>
        </p:txBody>
      </p:sp>
      <p:sp>
        <p:nvSpPr>
          <p:cNvPr id="8" name="Rounded Rectangular Callout 7"/>
          <p:cNvSpPr/>
          <p:nvPr/>
        </p:nvSpPr>
        <p:spPr>
          <a:xfrm>
            <a:off x="2923290" y="4599023"/>
            <a:ext cx="5720648" cy="600465"/>
          </a:xfrm>
          <a:prstGeom prst="wedgeRoundRectCallout">
            <a:avLst>
              <a:gd name="adj1" fmla="val -20705"/>
              <a:gd name="adj2" fmla="val 7193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i="1" dirty="0">
                <a:latin typeface="Trebuchet MS" panose="020B0603020202020204" pitchFamily="34" charset="0"/>
              </a:rPr>
              <a:t>“The people I spoke to did not do what they said they would - they said they would send something out to me but it has not arrived</a:t>
            </a:r>
            <a:r>
              <a:rPr lang="en-GB" sz="1400" i="1" dirty="0" smtClean="0">
                <a:latin typeface="Trebuchet MS" panose="020B0603020202020204" pitchFamily="34" charset="0"/>
              </a:rPr>
              <a:t>.”</a:t>
            </a:r>
            <a:endParaRPr lang="en-GB" sz="1400" i="1" dirty="0">
              <a:latin typeface="Trebuchet MS" panose="020B0603020202020204" pitchFamily="34" charset="0"/>
            </a:endParaRPr>
          </a:p>
        </p:txBody>
      </p:sp>
      <p:sp>
        <p:nvSpPr>
          <p:cNvPr id="9" name="Rounded Rectangular Callout 8"/>
          <p:cNvSpPr/>
          <p:nvPr/>
        </p:nvSpPr>
        <p:spPr>
          <a:xfrm>
            <a:off x="480017" y="5688419"/>
            <a:ext cx="4719304" cy="733646"/>
          </a:xfrm>
          <a:prstGeom prst="wedgeRoundRectCallout">
            <a:avLst>
              <a:gd name="adj1" fmla="val 23550"/>
              <a:gd name="adj2" fmla="val 7517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indent="0">
              <a:buNone/>
            </a:pPr>
            <a:r>
              <a:rPr lang="en-GB" sz="1400" i="1" dirty="0">
                <a:latin typeface="Trebuchet MS" panose="020B0603020202020204" pitchFamily="34" charset="0"/>
              </a:rPr>
              <a:t>“All communication done online - all very efficient and </a:t>
            </a:r>
            <a:r>
              <a:rPr lang="en-GB" sz="1400" i="1" dirty="0" smtClean="0">
                <a:latin typeface="Trebuchet MS" panose="020B0603020202020204" pitchFamily="34" charset="0"/>
              </a:rPr>
              <a:t>pensions </a:t>
            </a:r>
            <a:r>
              <a:rPr lang="en-GB" sz="1400" i="1" dirty="0">
                <a:latin typeface="Trebuchet MS" panose="020B0603020202020204" pitchFamily="34" charset="0"/>
              </a:rPr>
              <a:t>was paid on date expected. Thank </a:t>
            </a:r>
            <a:r>
              <a:rPr lang="en-GB" sz="1400" i="1" dirty="0" smtClean="0">
                <a:latin typeface="Trebuchet MS" panose="020B0603020202020204" pitchFamily="34" charset="0"/>
              </a:rPr>
              <a:t>you. Most </a:t>
            </a:r>
            <a:r>
              <a:rPr lang="en-GB" sz="1400" i="1" dirty="0">
                <a:latin typeface="Trebuchet MS" panose="020B0603020202020204" pitchFamily="34" charset="0"/>
              </a:rPr>
              <a:t>helpful, understanding and efficient</a:t>
            </a:r>
            <a:r>
              <a:rPr lang="en-GB" sz="1400" i="1" dirty="0" smtClean="0">
                <a:latin typeface="Trebuchet MS" panose="020B0603020202020204" pitchFamily="34" charset="0"/>
              </a:rPr>
              <a:t>.”</a:t>
            </a:r>
            <a:endParaRPr lang="en-GB" sz="1400" i="1" dirty="0">
              <a:latin typeface="Trebuchet MS" panose="020B0603020202020204" pitchFamily="34" charset="0"/>
            </a:endParaRPr>
          </a:p>
        </p:txBody>
      </p:sp>
      <p:sp>
        <p:nvSpPr>
          <p:cNvPr id="10" name="Rounded Rectangular Callout 9"/>
          <p:cNvSpPr/>
          <p:nvPr/>
        </p:nvSpPr>
        <p:spPr>
          <a:xfrm>
            <a:off x="2882199" y="3633897"/>
            <a:ext cx="5761573" cy="714824"/>
          </a:xfrm>
          <a:prstGeom prst="wedgeRoundRectCallout">
            <a:avLst>
              <a:gd name="adj1" fmla="val 20524"/>
              <a:gd name="adj2" fmla="val 67419"/>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400" i="1" dirty="0">
                <a:latin typeface="Trebuchet MS" panose="020B0603020202020204" pitchFamily="34" charset="0"/>
              </a:rPr>
              <a:t>“I rang the call centre. The information they gave was accurate and enabled a smooth transition from employment to retirement. Thank you</a:t>
            </a:r>
            <a:r>
              <a:rPr lang="en-GB" sz="1400" i="1" dirty="0" smtClean="0">
                <a:latin typeface="Trebuchet MS" panose="020B0603020202020204" pitchFamily="34" charset="0"/>
              </a:rPr>
              <a:t>.”</a:t>
            </a:r>
            <a:endParaRPr lang="en-GB" sz="1400" i="1" dirty="0">
              <a:solidFill>
                <a:schemeClr val="bg1"/>
              </a:solidFill>
              <a:latin typeface="Trebuchet MS" panose="020B0603020202020204" pitchFamily="34" charset="0"/>
            </a:endParaRPr>
          </a:p>
        </p:txBody>
      </p:sp>
      <p:sp>
        <p:nvSpPr>
          <p:cNvPr id="11" name="Rounded Rectangular Callout 10"/>
          <p:cNvSpPr/>
          <p:nvPr/>
        </p:nvSpPr>
        <p:spPr>
          <a:xfrm>
            <a:off x="5507664" y="5295014"/>
            <a:ext cx="3136273" cy="1127051"/>
          </a:xfrm>
          <a:prstGeom prst="wedgeRoundRectCallout">
            <a:avLst>
              <a:gd name="adj1" fmla="val -19537"/>
              <a:gd name="adj2" fmla="val 64606"/>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lvl="0"/>
            <a:r>
              <a:rPr lang="en-GB" sz="1400" i="1" dirty="0">
                <a:latin typeface="Trebuchet MS" panose="020B0603020202020204" pitchFamily="34" charset="0"/>
              </a:rPr>
              <a:t>“Service is excellent both professional and friendly. Staff make what could be a difficult and </a:t>
            </a:r>
            <a:r>
              <a:rPr lang="en-GB" sz="1400" i="1" dirty="0" smtClean="0">
                <a:latin typeface="Trebuchet MS" panose="020B0603020202020204" pitchFamily="34" charset="0"/>
              </a:rPr>
              <a:t>stressful </a:t>
            </a:r>
            <a:r>
              <a:rPr lang="en-GB" sz="1400" i="1" dirty="0">
                <a:latin typeface="Trebuchet MS" panose="020B0603020202020204" pitchFamily="34" charset="0"/>
              </a:rPr>
              <a:t>experience stress less. Thank you so much</a:t>
            </a:r>
            <a:r>
              <a:rPr lang="en-GB" sz="1400" i="1" dirty="0" smtClean="0">
                <a:latin typeface="Trebuchet MS" panose="020B0603020202020204" pitchFamily="34" charset="0"/>
              </a:rPr>
              <a:t>.”</a:t>
            </a:r>
            <a:endParaRPr lang="en-GB" sz="1400"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1782247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txBox="1">
            <a:spLocks/>
          </p:cNvSpPr>
          <p:nvPr/>
        </p:nvSpPr>
        <p:spPr bwMode="auto">
          <a:xfrm>
            <a:off x="412750" y="2473325"/>
            <a:ext cx="5141913" cy="2935288"/>
          </a:xfrm>
          <a:prstGeom prst="rect">
            <a:avLst/>
          </a:prstGeom>
          <a:solidFill>
            <a:srgbClr val="94CE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08000" rIns="0" bIns="0"/>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lnSpc>
                <a:spcPts val="3800"/>
              </a:lnSpc>
            </a:pPr>
            <a:r>
              <a:rPr lang="en-GB" sz="3600" b="1" dirty="0" smtClean="0">
                <a:solidFill>
                  <a:srgbClr val="FFFFFF"/>
                </a:solidFill>
                <a:latin typeface="Trebuchet MS"/>
                <a:cs typeface="Trebuchet MS"/>
              </a:rPr>
              <a:t>Digital Update</a:t>
            </a:r>
            <a:endParaRPr lang="en-US" sz="3600" b="1" dirty="0">
              <a:solidFill>
                <a:srgbClr val="FFFFFF"/>
              </a:solidFill>
              <a:latin typeface="Trebuchet MS"/>
              <a:cs typeface="Trebuchet MS"/>
            </a:endParaRPr>
          </a:p>
        </p:txBody>
      </p:sp>
      <p:grpSp>
        <p:nvGrpSpPr>
          <p:cNvPr id="4100" name="Group 17"/>
          <p:cNvGrpSpPr>
            <a:grpSpLocks/>
          </p:cNvGrpSpPr>
          <p:nvPr/>
        </p:nvGrpSpPr>
        <p:grpSpPr bwMode="auto">
          <a:xfrm>
            <a:off x="0" y="0"/>
            <a:ext cx="9144000" cy="2381250"/>
            <a:chOff x="0" y="0"/>
            <a:chExt cx="9144000" cy="2381365"/>
          </a:xfrm>
        </p:grpSpPr>
        <p:sp>
          <p:nvSpPr>
            <p:cNvPr id="15" name="Rectangle 14"/>
            <p:cNvSpPr/>
            <p:nvPr/>
          </p:nvSpPr>
          <p:spPr>
            <a:xfrm>
              <a:off x="0" y="0"/>
              <a:ext cx="9144000" cy="23813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ller"/>
              </a:endParaRPr>
            </a:p>
          </p:txBody>
        </p:sp>
        <p:pic>
          <p:nvPicPr>
            <p:cNvPr id="4102" name="Picture 15" descr="Teachers_Pensions_Logo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8317" y="434140"/>
              <a:ext cx="2012213" cy="57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412750" y="2276585"/>
              <a:ext cx="8285163" cy="73029"/>
            </a:xfrm>
            <a:prstGeom prst="rect">
              <a:avLst/>
            </a:prstGeom>
            <a:solidFill>
              <a:srgbClr val="94CE0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ller"/>
              </a:endParaRPr>
            </a:p>
          </p:txBody>
        </p:sp>
      </p:grpSp>
      <p:pic>
        <p:nvPicPr>
          <p:cNvPr id="8" name="Picture Placeholder 4" descr="SHOOT2_233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8488" y="2473325"/>
            <a:ext cx="301942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8222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Webchat</a:t>
            </a:r>
            <a:endParaRPr lang="en-GB" dirty="0"/>
          </a:p>
        </p:txBody>
      </p:sp>
      <p:sp>
        <p:nvSpPr>
          <p:cNvPr id="3" name="TextBox 2"/>
          <p:cNvSpPr txBox="1"/>
          <p:nvPr/>
        </p:nvSpPr>
        <p:spPr>
          <a:xfrm>
            <a:off x="414338" y="1605516"/>
            <a:ext cx="8229600" cy="4555093"/>
          </a:xfrm>
          <a:prstGeom prst="rect">
            <a:avLst/>
          </a:prstGeom>
          <a:noFill/>
        </p:spPr>
        <p:txBody>
          <a:bodyPr wrap="square" rtlCol="0">
            <a:spAutoFit/>
          </a:bodyPr>
          <a:lstStyle/>
          <a:p>
            <a:pPr>
              <a:buClr>
                <a:srgbClr val="94CE09"/>
              </a:buClr>
              <a:buFont typeface="Arial" panose="020B0604020202020204" pitchFamily="34" charset="0"/>
              <a:buChar char="•"/>
            </a:pPr>
            <a:r>
              <a:rPr lang="en-GB" sz="1600" dirty="0" smtClean="0">
                <a:solidFill>
                  <a:srgbClr val="585858"/>
                </a:solidFill>
                <a:latin typeface="+mj-lt"/>
              </a:rPr>
              <a:t> 	Webchat was launched on 5 November 2018 and the trial of the new contact 	channel is ongoing</a:t>
            </a:r>
            <a:endParaRPr lang="en-GB" sz="1600" dirty="0">
              <a:solidFill>
                <a:srgbClr val="585858"/>
              </a:solidFill>
              <a:latin typeface="+mj-lt"/>
            </a:endParaRPr>
          </a:p>
          <a:p>
            <a:pPr marL="0" indent="0">
              <a:buClr>
                <a:srgbClr val="94CE09"/>
              </a:buClr>
            </a:pPr>
            <a:endParaRPr lang="en-GB" sz="1600" dirty="0">
              <a:solidFill>
                <a:srgbClr val="585858"/>
              </a:solidFill>
              <a:latin typeface="+mj-lt"/>
            </a:endParaRPr>
          </a:p>
          <a:p>
            <a:pPr>
              <a:buClr>
                <a:srgbClr val="94CE09"/>
              </a:buClr>
              <a:buFont typeface="Arial" panose="020B0604020202020204" pitchFamily="34" charset="0"/>
              <a:buChar char="•"/>
            </a:pPr>
            <a:r>
              <a:rPr lang="en-GB" sz="1600" dirty="0" smtClean="0">
                <a:solidFill>
                  <a:srgbClr val="585858"/>
                </a:solidFill>
                <a:latin typeface="+mj-lt"/>
              </a:rPr>
              <a:t> 	15,141 chats </a:t>
            </a:r>
            <a:r>
              <a:rPr lang="en-GB" sz="1600" dirty="0">
                <a:solidFill>
                  <a:srgbClr val="585858"/>
                </a:solidFill>
                <a:latin typeface="+mj-lt"/>
              </a:rPr>
              <a:t>have been handled within the trial period with an 81% answer </a:t>
            </a:r>
            <a:r>
              <a:rPr lang="en-GB" sz="1600" dirty="0" smtClean="0">
                <a:solidFill>
                  <a:srgbClr val="585858"/>
                </a:solidFill>
                <a:latin typeface="+mj-lt"/>
              </a:rPr>
              <a:t>rate, 	demonstrating </a:t>
            </a:r>
            <a:r>
              <a:rPr lang="en-GB" sz="1600" dirty="0">
                <a:solidFill>
                  <a:srgbClr val="585858"/>
                </a:solidFill>
                <a:latin typeface="+mj-lt"/>
              </a:rPr>
              <a:t>the appetite for the contact channel</a:t>
            </a:r>
          </a:p>
          <a:p>
            <a:pPr>
              <a:buClr>
                <a:srgbClr val="94CE09"/>
              </a:buClr>
              <a:buFont typeface="Arial" panose="020B0604020202020204" pitchFamily="34" charset="0"/>
              <a:buChar char="•"/>
            </a:pPr>
            <a:endParaRPr lang="en-GB" sz="1600" dirty="0">
              <a:solidFill>
                <a:srgbClr val="585858"/>
              </a:solidFill>
              <a:latin typeface="+mj-lt"/>
            </a:endParaRPr>
          </a:p>
          <a:p>
            <a:pPr>
              <a:buClr>
                <a:srgbClr val="94CE09"/>
              </a:buClr>
              <a:buFont typeface="Arial" panose="020B0604020202020204" pitchFamily="34" charset="0"/>
              <a:buChar char="•"/>
            </a:pPr>
            <a:r>
              <a:rPr lang="en-GB" sz="1600" dirty="0" smtClean="0">
                <a:solidFill>
                  <a:srgbClr val="585858"/>
                </a:solidFill>
                <a:latin typeface="+mj-lt"/>
              </a:rPr>
              <a:t> 	The </a:t>
            </a:r>
            <a:r>
              <a:rPr lang="en-GB" sz="1600" dirty="0">
                <a:solidFill>
                  <a:srgbClr val="585858"/>
                </a:solidFill>
                <a:latin typeface="+mj-lt"/>
              </a:rPr>
              <a:t>average time our </a:t>
            </a:r>
            <a:r>
              <a:rPr lang="en-GB" sz="1600" dirty="0" smtClean="0">
                <a:solidFill>
                  <a:srgbClr val="585858"/>
                </a:solidFill>
                <a:latin typeface="+mj-lt"/>
              </a:rPr>
              <a:t>members </a:t>
            </a:r>
            <a:r>
              <a:rPr lang="en-GB" sz="1600" dirty="0">
                <a:solidFill>
                  <a:srgbClr val="585858"/>
                </a:solidFill>
                <a:latin typeface="+mj-lt"/>
              </a:rPr>
              <a:t>spend ‘chatting’ with us is 7 </a:t>
            </a:r>
            <a:r>
              <a:rPr lang="en-GB" sz="1600" dirty="0" smtClean="0">
                <a:solidFill>
                  <a:srgbClr val="585858"/>
                </a:solidFill>
                <a:latin typeface="+mj-lt"/>
              </a:rPr>
              <a:t>minutes, </a:t>
            </a:r>
            <a:r>
              <a:rPr lang="en-GB" sz="1600" dirty="0">
                <a:solidFill>
                  <a:srgbClr val="585858"/>
                </a:solidFill>
                <a:latin typeface="+mj-lt"/>
              </a:rPr>
              <a:t>asking a </a:t>
            </a:r>
            <a:r>
              <a:rPr lang="en-GB" sz="1600" dirty="0" smtClean="0">
                <a:solidFill>
                  <a:srgbClr val="585858"/>
                </a:solidFill>
                <a:latin typeface="+mj-lt"/>
              </a:rPr>
              <a:t>	wide range </a:t>
            </a:r>
            <a:r>
              <a:rPr lang="en-GB" sz="1600" dirty="0">
                <a:solidFill>
                  <a:srgbClr val="585858"/>
                </a:solidFill>
                <a:latin typeface="+mj-lt"/>
              </a:rPr>
              <a:t>of Scheme related topics</a:t>
            </a:r>
          </a:p>
          <a:p>
            <a:pPr>
              <a:buClr>
                <a:srgbClr val="94CE09"/>
              </a:buClr>
              <a:buFont typeface="Arial" panose="020B0604020202020204" pitchFamily="34" charset="0"/>
              <a:buChar char="•"/>
            </a:pPr>
            <a:endParaRPr lang="en-GB" sz="1600" dirty="0">
              <a:solidFill>
                <a:srgbClr val="585858"/>
              </a:solidFill>
              <a:latin typeface="+mj-lt"/>
            </a:endParaRPr>
          </a:p>
          <a:p>
            <a:pPr>
              <a:buClr>
                <a:srgbClr val="94CE09"/>
              </a:buClr>
              <a:buFont typeface="Arial" panose="020B0604020202020204" pitchFamily="34" charset="0"/>
              <a:buChar char="•"/>
            </a:pPr>
            <a:r>
              <a:rPr lang="en-GB" sz="1600" dirty="0" smtClean="0">
                <a:solidFill>
                  <a:srgbClr val="585858"/>
                </a:solidFill>
                <a:latin typeface="+mj-lt"/>
              </a:rPr>
              <a:t> 	At </a:t>
            </a:r>
            <a:r>
              <a:rPr lang="en-GB" sz="1600" dirty="0">
                <a:solidFill>
                  <a:srgbClr val="585858"/>
                </a:solidFill>
                <a:latin typeface="+mj-lt"/>
              </a:rPr>
              <a:t>this time we can handle </a:t>
            </a:r>
            <a:r>
              <a:rPr lang="en-GB" sz="1600" dirty="0" smtClean="0">
                <a:solidFill>
                  <a:srgbClr val="585858"/>
                </a:solidFill>
                <a:latin typeface="+mj-lt"/>
              </a:rPr>
              <a:t>chats </a:t>
            </a:r>
            <a:r>
              <a:rPr lang="en-GB" sz="1600" dirty="0">
                <a:solidFill>
                  <a:srgbClr val="585858"/>
                </a:solidFill>
                <a:latin typeface="+mj-lt"/>
              </a:rPr>
              <a:t>in relation to general information with the top 3 </a:t>
            </a:r>
            <a:r>
              <a:rPr lang="en-GB" sz="1600" dirty="0" smtClean="0">
                <a:solidFill>
                  <a:srgbClr val="585858"/>
                </a:solidFill>
                <a:latin typeface="+mj-lt"/>
              </a:rPr>
              <a:t>	categories </a:t>
            </a:r>
            <a:r>
              <a:rPr lang="en-GB" sz="1600" dirty="0">
                <a:solidFill>
                  <a:srgbClr val="585858"/>
                </a:solidFill>
                <a:latin typeface="+mj-lt"/>
              </a:rPr>
              <a:t>for contact being Applying for Retirement, Service and Opting In</a:t>
            </a:r>
          </a:p>
          <a:p>
            <a:pPr>
              <a:buClr>
                <a:srgbClr val="94CE09"/>
              </a:buClr>
              <a:buFont typeface="Arial" panose="020B0604020202020204" pitchFamily="34" charset="0"/>
              <a:buChar char="•"/>
            </a:pPr>
            <a:endParaRPr lang="en-GB" sz="1600" dirty="0">
              <a:solidFill>
                <a:srgbClr val="585858"/>
              </a:solidFill>
              <a:latin typeface="+mj-lt"/>
            </a:endParaRPr>
          </a:p>
          <a:p>
            <a:pPr>
              <a:buClr>
                <a:srgbClr val="94CE09"/>
              </a:buClr>
              <a:buFont typeface="Arial" panose="020B0604020202020204" pitchFamily="34" charset="0"/>
              <a:buChar char="•"/>
            </a:pPr>
            <a:r>
              <a:rPr lang="en-GB" sz="1600" dirty="0" smtClean="0">
                <a:solidFill>
                  <a:srgbClr val="585858"/>
                </a:solidFill>
                <a:latin typeface="+mj-lt"/>
              </a:rPr>
              <a:t> 	A </a:t>
            </a:r>
            <a:r>
              <a:rPr lang="en-GB" sz="1600" dirty="0">
                <a:solidFill>
                  <a:srgbClr val="585858"/>
                </a:solidFill>
                <a:latin typeface="+mj-lt"/>
              </a:rPr>
              <a:t>new </a:t>
            </a:r>
            <a:r>
              <a:rPr lang="en-GB" sz="1600" dirty="0" smtClean="0">
                <a:solidFill>
                  <a:srgbClr val="585858"/>
                </a:solidFill>
                <a:latin typeface="+mj-lt"/>
              </a:rPr>
              <a:t>web </a:t>
            </a:r>
            <a:r>
              <a:rPr lang="en-GB" sz="1600" dirty="0">
                <a:solidFill>
                  <a:srgbClr val="585858"/>
                </a:solidFill>
                <a:latin typeface="+mj-lt"/>
              </a:rPr>
              <a:t>f</a:t>
            </a:r>
            <a:r>
              <a:rPr lang="en-GB" sz="1600" dirty="0" smtClean="0">
                <a:solidFill>
                  <a:srgbClr val="585858"/>
                </a:solidFill>
                <a:latin typeface="+mj-lt"/>
              </a:rPr>
              <a:t>orm </a:t>
            </a:r>
            <a:r>
              <a:rPr lang="en-GB" sz="1600" dirty="0">
                <a:solidFill>
                  <a:srgbClr val="585858"/>
                </a:solidFill>
                <a:latin typeface="+mj-lt"/>
              </a:rPr>
              <a:t>has been introduced to handle </a:t>
            </a:r>
            <a:r>
              <a:rPr lang="en-GB" sz="1600" dirty="0" smtClean="0">
                <a:solidFill>
                  <a:srgbClr val="585858"/>
                </a:solidFill>
                <a:latin typeface="+mj-lt"/>
              </a:rPr>
              <a:t>member </a:t>
            </a:r>
            <a:r>
              <a:rPr lang="en-GB" sz="1600" dirty="0">
                <a:solidFill>
                  <a:srgbClr val="585858"/>
                </a:solidFill>
                <a:latin typeface="+mj-lt"/>
              </a:rPr>
              <a:t>specific queries which </a:t>
            </a:r>
            <a:r>
              <a:rPr lang="en-GB" sz="1600" dirty="0" smtClean="0">
                <a:solidFill>
                  <a:srgbClr val="585858"/>
                </a:solidFill>
                <a:latin typeface="+mj-lt"/>
              </a:rPr>
              <a:t>	cannot </a:t>
            </a:r>
            <a:r>
              <a:rPr lang="en-GB" sz="1600" dirty="0">
                <a:solidFill>
                  <a:srgbClr val="585858"/>
                </a:solidFill>
                <a:latin typeface="+mj-lt"/>
              </a:rPr>
              <a:t>be answered over </a:t>
            </a:r>
            <a:r>
              <a:rPr lang="en-GB" sz="1600" dirty="0" smtClean="0">
                <a:solidFill>
                  <a:srgbClr val="585858"/>
                </a:solidFill>
                <a:latin typeface="+mj-lt"/>
              </a:rPr>
              <a:t>chat</a:t>
            </a:r>
          </a:p>
          <a:p>
            <a:pPr>
              <a:buClr>
                <a:srgbClr val="94CE09"/>
              </a:buClr>
            </a:pPr>
            <a:endParaRPr lang="en-GB" sz="1600" dirty="0">
              <a:solidFill>
                <a:srgbClr val="585858"/>
              </a:solidFill>
              <a:latin typeface="+mj-lt"/>
            </a:endParaRPr>
          </a:p>
          <a:p>
            <a:pPr>
              <a:buClr>
                <a:srgbClr val="94CE09"/>
              </a:buClr>
              <a:buFont typeface="Arial" panose="020B0604020202020204" pitchFamily="34" charset="0"/>
              <a:buChar char="•"/>
            </a:pPr>
            <a:r>
              <a:rPr lang="en-GB" sz="1600" dirty="0" smtClean="0">
                <a:solidFill>
                  <a:srgbClr val="585858"/>
                </a:solidFill>
                <a:latin typeface="+mj-lt"/>
              </a:rPr>
              <a:t> 	The </a:t>
            </a:r>
            <a:r>
              <a:rPr lang="en-GB" sz="1600" dirty="0">
                <a:solidFill>
                  <a:srgbClr val="585858"/>
                </a:solidFill>
                <a:latin typeface="+mj-lt"/>
              </a:rPr>
              <a:t>introduction of the channel has also provided reductions in </a:t>
            </a:r>
            <a:r>
              <a:rPr lang="en-GB" sz="1600" dirty="0" smtClean="0">
                <a:solidFill>
                  <a:srgbClr val="585858"/>
                </a:solidFill>
                <a:latin typeface="+mj-lt"/>
              </a:rPr>
              <a:t>complaints </a:t>
            </a:r>
            <a:r>
              <a:rPr lang="en-GB" sz="1600" dirty="0">
                <a:solidFill>
                  <a:srgbClr val="585858"/>
                </a:solidFill>
                <a:latin typeface="+mj-lt"/>
              </a:rPr>
              <a:t>across </a:t>
            </a:r>
            <a:r>
              <a:rPr lang="en-GB" sz="1600" dirty="0" smtClean="0">
                <a:solidFill>
                  <a:srgbClr val="585858"/>
                </a:solidFill>
                <a:latin typeface="+mj-lt"/>
              </a:rPr>
              <a:t>	numerous </a:t>
            </a:r>
            <a:r>
              <a:rPr lang="en-GB" sz="1600" dirty="0">
                <a:solidFill>
                  <a:srgbClr val="585858"/>
                </a:solidFill>
                <a:latin typeface="+mj-lt"/>
              </a:rPr>
              <a:t>areas of the </a:t>
            </a:r>
            <a:r>
              <a:rPr lang="en-GB" sz="1600" dirty="0" smtClean="0">
                <a:solidFill>
                  <a:srgbClr val="585858"/>
                </a:solidFill>
                <a:latin typeface="+mj-lt"/>
              </a:rPr>
              <a:t>business. </a:t>
            </a:r>
            <a:endParaRPr lang="en-GB" sz="1600" dirty="0">
              <a:solidFill>
                <a:srgbClr val="585858"/>
              </a:solidFill>
              <a:latin typeface="+mj-lt"/>
            </a:endParaRPr>
          </a:p>
          <a:p>
            <a:endParaRPr lang="en-GB" dirty="0"/>
          </a:p>
        </p:txBody>
      </p:sp>
    </p:spTree>
    <p:extLst>
      <p:ext uri="{BB962C8B-B14F-4D97-AF65-F5344CB8AC3E}">
        <p14:creationId xmlns:p14="http://schemas.microsoft.com/office/powerpoint/2010/main" val="31316556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Webchat feedback</a:t>
            </a:r>
            <a:endParaRPr lang="en-GB" dirty="0"/>
          </a:p>
        </p:txBody>
      </p:sp>
      <p:pic>
        <p:nvPicPr>
          <p:cNvPr id="4" name="Picture 3" descr="cid:image001.png@01D4CA9C.B873E920"/>
          <p:cNvPicPr/>
          <p:nvPr/>
        </p:nvPicPr>
        <p:blipFill rotWithShape="1">
          <a:blip r:embed="rId3" cstate="print">
            <a:extLst>
              <a:ext uri="{28A0092B-C50C-407E-A947-70E740481C1C}">
                <a14:useLocalDpi xmlns:a14="http://schemas.microsoft.com/office/drawing/2010/main" val="0"/>
              </a:ext>
            </a:extLst>
          </a:blip>
          <a:srcRect l="73539" t="48350" r="10649" b="36902"/>
          <a:stretch/>
        </p:blipFill>
        <p:spPr bwMode="auto">
          <a:xfrm>
            <a:off x="201678" y="4097251"/>
            <a:ext cx="3798346" cy="2059338"/>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5" name="Picture 4" descr="cid:image001.png@01D4CA9C.84D15FD0"/>
          <p:cNvPicPr/>
          <p:nvPr/>
        </p:nvPicPr>
        <p:blipFill rotWithShape="1">
          <a:blip r:embed="rId4" cstate="print">
            <a:extLst>
              <a:ext uri="{28A0092B-C50C-407E-A947-70E740481C1C}">
                <a14:useLocalDpi xmlns:a14="http://schemas.microsoft.com/office/drawing/2010/main" val="0"/>
              </a:ext>
            </a:extLst>
          </a:blip>
          <a:srcRect l="73548" t="48331" r="1543" b="31147"/>
          <a:stretch/>
        </p:blipFill>
        <p:spPr bwMode="auto">
          <a:xfrm>
            <a:off x="4167951" y="4097251"/>
            <a:ext cx="4795288" cy="2080604"/>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pic>
        <p:nvPicPr>
          <p:cNvPr id="6" name="Picture 5"/>
          <p:cNvPicPr/>
          <p:nvPr/>
        </p:nvPicPr>
        <p:blipFill rotWithShape="1">
          <a:blip r:embed="rId5" cstate="print">
            <a:extLst>
              <a:ext uri="{28A0092B-C50C-407E-A947-70E740481C1C}">
                <a14:useLocalDpi xmlns:a14="http://schemas.microsoft.com/office/drawing/2010/main" val="0"/>
              </a:ext>
            </a:extLst>
          </a:blip>
          <a:srcRect l="66664" t="56220" r="1750" b="26029"/>
          <a:stretch/>
        </p:blipFill>
        <p:spPr bwMode="auto">
          <a:xfrm>
            <a:off x="1676113" y="1588021"/>
            <a:ext cx="5956595" cy="206958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048906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13999" y="678348"/>
            <a:ext cx="8433117" cy="492860"/>
          </a:xfrm>
          <a:prstGeom prst="rect">
            <a:avLst/>
          </a:prstGeom>
        </p:spPr>
        <p:txBody>
          <a:bodyPr/>
          <a:lstStyle>
            <a:lvl1pPr algn="l" defTabSz="457200" rtl="0" eaLnBrk="0" fontAlgn="base" hangingPunct="0">
              <a:spcBef>
                <a:spcPct val="0"/>
              </a:spcBef>
              <a:spcAft>
                <a:spcPct val="0"/>
              </a:spcAft>
              <a:defRPr sz="3600" b="1" kern="1200">
                <a:solidFill>
                  <a:srgbClr val="003F72"/>
                </a:solidFill>
                <a:latin typeface="Trebuchet MS"/>
                <a:ea typeface="ＭＳ Ｐゴシック" charset="0"/>
                <a:cs typeface="ＭＳ Ｐゴシック" charset="0"/>
              </a:defRPr>
            </a:lvl1pPr>
            <a:lvl2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2pPr>
            <a:lvl3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3pPr>
            <a:lvl4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4pPr>
            <a:lvl5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5pPr>
            <a:lvl6pPr marL="4572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6pPr>
            <a:lvl7pPr marL="9144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7pPr>
            <a:lvl8pPr marL="13716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8pPr>
            <a:lvl9pPr marL="18288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9pPr>
          </a:lstStyle>
          <a:p>
            <a:r>
              <a:rPr lang="en-GB" dirty="0" smtClean="0"/>
              <a:t>Website updates June 18 to April 19</a:t>
            </a:r>
            <a:endParaRPr lang="en-GB" dirty="0"/>
          </a:p>
        </p:txBody>
      </p:sp>
      <p:sp>
        <p:nvSpPr>
          <p:cNvPr id="2" name="TextBox 1"/>
          <p:cNvSpPr txBox="1"/>
          <p:nvPr/>
        </p:nvSpPr>
        <p:spPr>
          <a:xfrm>
            <a:off x="498764" y="1543792"/>
            <a:ext cx="8144836" cy="4370427"/>
          </a:xfrm>
          <a:prstGeom prst="rect">
            <a:avLst/>
          </a:prstGeom>
          <a:noFill/>
        </p:spPr>
        <p:txBody>
          <a:bodyPr wrap="square" rtlCol="0">
            <a:spAutoFit/>
          </a:bodyPr>
          <a:lstStyle/>
          <a:p>
            <a:pPr marL="342900" lvl="0" indent="-342900" eaLnBrk="0" hangingPunct="0">
              <a:lnSpc>
                <a:spcPts val="1800"/>
              </a:lnSpc>
              <a:spcBef>
                <a:spcPts val="250"/>
              </a:spcBef>
              <a:buClr>
                <a:srgbClr val="94CE09"/>
              </a:buClr>
              <a:buFont typeface="Arial" panose="020B0604020202020204" pitchFamily="34" charset="0"/>
              <a:buChar char="•"/>
            </a:pPr>
            <a:r>
              <a:rPr lang="en-GB" sz="1600" dirty="0">
                <a:solidFill>
                  <a:srgbClr val="585858"/>
                </a:solidFill>
                <a:latin typeface="Trebuchet MS"/>
              </a:rPr>
              <a:t>My Pension Online – The new dashboard launch</a:t>
            </a:r>
          </a:p>
          <a:p>
            <a:pPr marL="985838" lvl="3" indent="-285750" eaLnBrk="0" hangingPunct="0">
              <a:lnSpc>
                <a:spcPts val="1800"/>
              </a:lnSpc>
              <a:spcBef>
                <a:spcPts val="250"/>
              </a:spcBef>
              <a:buClr>
                <a:srgbClr val="94CE09"/>
              </a:buClr>
              <a:buFont typeface="Courier New" panose="02070309020205020404" pitchFamily="49" charset="0"/>
              <a:buChar char="o"/>
            </a:pPr>
            <a:r>
              <a:rPr lang="en-GB" sz="1600" dirty="0">
                <a:solidFill>
                  <a:srgbClr val="585858"/>
                </a:solidFill>
                <a:latin typeface="Trebuchet MS"/>
              </a:rPr>
              <a:t>Member status module</a:t>
            </a:r>
          </a:p>
          <a:p>
            <a:pPr marL="985838" lvl="3" indent="-285750" eaLnBrk="0" hangingPunct="0">
              <a:lnSpc>
                <a:spcPts val="1800"/>
              </a:lnSpc>
              <a:spcBef>
                <a:spcPts val="250"/>
              </a:spcBef>
              <a:buClr>
                <a:srgbClr val="94CE09"/>
              </a:buClr>
              <a:buFont typeface="Courier New" panose="02070309020205020404" pitchFamily="49" charset="0"/>
              <a:buChar char="o"/>
            </a:pPr>
            <a:r>
              <a:rPr lang="en-GB" sz="1600" dirty="0">
                <a:solidFill>
                  <a:srgbClr val="585858"/>
                </a:solidFill>
                <a:latin typeface="Trebuchet MS"/>
              </a:rPr>
              <a:t>Service history module</a:t>
            </a:r>
          </a:p>
          <a:p>
            <a:pPr marL="985838" lvl="3" indent="-285750" eaLnBrk="0" hangingPunct="0">
              <a:lnSpc>
                <a:spcPts val="1800"/>
              </a:lnSpc>
              <a:spcBef>
                <a:spcPts val="250"/>
              </a:spcBef>
              <a:buClr>
                <a:srgbClr val="94CE09"/>
              </a:buClr>
              <a:buFont typeface="Courier New" panose="02070309020205020404" pitchFamily="49" charset="0"/>
              <a:buChar char="o"/>
            </a:pPr>
            <a:r>
              <a:rPr lang="en-GB" sz="1600" dirty="0">
                <a:solidFill>
                  <a:srgbClr val="585858"/>
                </a:solidFill>
                <a:latin typeface="Trebuchet MS"/>
              </a:rPr>
              <a:t>Nominations module</a:t>
            </a:r>
          </a:p>
          <a:p>
            <a:pPr marL="985838" lvl="3" indent="-285750" eaLnBrk="0" hangingPunct="0">
              <a:lnSpc>
                <a:spcPts val="1800"/>
              </a:lnSpc>
              <a:spcBef>
                <a:spcPts val="250"/>
              </a:spcBef>
              <a:buClr>
                <a:srgbClr val="94CE09"/>
              </a:buClr>
              <a:buFont typeface="Courier New" panose="02070309020205020404" pitchFamily="49" charset="0"/>
              <a:buChar char="o"/>
            </a:pPr>
            <a:r>
              <a:rPr lang="en-GB" sz="1600" dirty="0">
                <a:solidFill>
                  <a:srgbClr val="585858"/>
                </a:solidFill>
                <a:latin typeface="Trebuchet MS"/>
              </a:rPr>
              <a:t>Tasks module</a:t>
            </a:r>
          </a:p>
          <a:p>
            <a:pPr marL="342900" lvl="0" indent="-342900" eaLnBrk="0" hangingPunct="0">
              <a:lnSpc>
                <a:spcPts val="1800"/>
              </a:lnSpc>
              <a:spcBef>
                <a:spcPts val="250"/>
              </a:spcBef>
              <a:buClr>
                <a:srgbClr val="94CE09"/>
              </a:buClr>
              <a:buFont typeface="Arial" panose="020B0604020202020204" pitchFamily="34" charset="0"/>
              <a:buChar char="•"/>
            </a:pPr>
            <a:endParaRPr lang="en-GB" sz="1600" dirty="0">
              <a:solidFill>
                <a:srgbClr val="585858"/>
              </a:solidFill>
              <a:latin typeface="Trebuchet MS"/>
            </a:endParaRPr>
          </a:p>
          <a:p>
            <a:pPr marL="342900" lvl="0" indent="-342900" eaLnBrk="0" hangingPunct="0">
              <a:lnSpc>
                <a:spcPts val="1800"/>
              </a:lnSpc>
              <a:spcBef>
                <a:spcPts val="250"/>
              </a:spcBef>
              <a:buClr>
                <a:srgbClr val="94CE09"/>
              </a:buClr>
              <a:buFont typeface="Arial" panose="020B0604020202020204" pitchFamily="34" charset="0"/>
              <a:buChar char="•"/>
            </a:pPr>
            <a:r>
              <a:rPr lang="en-GB" sz="1600" dirty="0">
                <a:solidFill>
                  <a:srgbClr val="585858"/>
                </a:solidFill>
                <a:latin typeface="Trebuchet MS"/>
              </a:rPr>
              <a:t>Contact us for Social Media</a:t>
            </a:r>
          </a:p>
          <a:p>
            <a:pPr marL="342900" lvl="0" indent="-342900" eaLnBrk="0" hangingPunct="0">
              <a:lnSpc>
                <a:spcPts val="1800"/>
              </a:lnSpc>
              <a:spcBef>
                <a:spcPts val="250"/>
              </a:spcBef>
              <a:buClr>
                <a:srgbClr val="94CE09"/>
              </a:buClr>
              <a:buFont typeface="Arial" panose="020B0604020202020204" pitchFamily="34" charset="0"/>
              <a:buChar char="•"/>
            </a:pPr>
            <a:r>
              <a:rPr lang="en-GB" sz="1600" dirty="0">
                <a:solidFill>
                  <a:srgbClr val="585858"/>
                </a:solidFill>
                <a:latin typeface="Trebuchet MS"/>
              </a:rPr>
              <a:t>Ordering of Employer data centres</a:t>
            </a:r>
          </a:p>
          <a:p>
            <a:pPr marL="342900" lvl="0" indent="-342900" eaLnBrk="0" hangingPunct="0">
              <a:lnSpc>
                <a:spcPts val="1800"/>
              </a:lnSpc>
              <a:spcBef>
                <a:spcPts val="250"/>
              </a:spcBef>
              <a:buClr>
                <a:srgbClr val="94CE09"/>
              </a:buClr>
              <a:buFont typeface="Arial" panose="020B0604020202020204" pitchFamily="34" charset="0"/>
              <a:buChar char="•"/>
            </a:pPr>
            <a:r>
              <a:rPr lang="en-GB" sz="1600" dirty="0">
                <a:solidFill>
                  <a:srgbClr val="585858"/>
                </a:solidFill>
                <a:latin typeface="Trebuchet MS"/>
              </a:rPr>
              <a:t>New Overseas Declaration web form</a:t>
            </a:r>
          </a:p>
          <a:p>
            <a:pPr marL="342900" lvl="0" indent="-342900" eaLnBrk="0" hangingPunct="0">
              <a:lnSpc>
                <a:spcPts val="1800"/>
              </a:lnSpc>
              <a:spcBef>
                <a:spcPts val="250"/>
              </a:spcBef>
              <a:buClr>
                <a:srgbClr val="94CE09"/>
              </a:buClr>
              <a:buFont typeface="Arial" panose="020B0604020202020204" pitchFamily="34" charset="0"/>
              <a:buChar char="•"/>
            </a:pPr>
            <a:r>
              <a:rPr lang="en-GB" sz="1600" dirty="0">
                <a:solidFill>
                  <a:srgbClr val="585858"/>
                </a:solidFill>
                <a:latin typeface="Trebuchet MS"/>
              </a:rPr>
              <a:t>Improved responsive design for mobile devices &amp; new navigation</a:t>
            </a:r>
          </a:p>
          <a:p>
            <a:pPr marL="342900" lvl="0" indent="-342900" eaLnBrk="0" hangingPunct="0">
              <a:lnSpc>
                <a:spcPts val="1800"/>
              </a:lnSpc>
              <a:spcBef>
                <a:spcPts val="250"/>
              </a:spcBef>
              <a:buClr>
                <a:srgbClr val="94CE09"/>
              </a:buClr>
              <a:buFont typeface="Arial" panose="020B0604020202020204" pitchFamily="34" charset="0"/>
              <a:buChar char="•"/>
            </a:pPr>
            <a:r>
              <a:rPr lang="en-GB" sz="1600" dirty="0">
                <a:solidFill>
                  <a:srgbClr val="585858"/>
                </a:solidFill>
                <a:latin typeface="Trebuchet MS"/>
              </a:rPr>
              <a:t>Web chat</a:t>
            </a:r>
          </a:p>
          <a:p>
            <a:pPr marL="342900" lvl="0" indent="-342900" eaLnBrk="0" hangingPunct="0">
              <a:lnSpc>
                <a:spcPts val="1800"/>
              </a:lnSpc>
              <a:spcBef>
                <a:spcPts val="250"/>
              </a:spcBef>
              <a:buClr>
                <a:srgbClr val="94CE09"/>
              </a:buClr>
              <a:buFont typeface="Arial" panose="020B0604020202020204" pitchFamily="34" charset="0"/>
              <a:buChar char="•"/>
            </a:pPr>
            <a:r>
              <a:rPr lang="en-GB" sz="1600" dirty="0">
                <a:solidFill>
                  <a:srgbClr val="585858"/>
                </a:solidFill>
                <a:latin typeface="Trebuchet MS"/>
              </a:rPr>
              <a:t>New P60 design and layout</a:t>
            </a:r>
          </a:p>
          <a:p>
            <a:pPr marL="342900" lvl="0" indent="-342900" eaLnBrk="0" hangingPunct="0">
              <a:lnSpc>
                <a:spcPts val="1800"/>
              </a:lnSpc>
              <a:spcBef>
                <a:spcPts val="250"/>
              </a:spcBef>
              <a:buClr>
                <a:srgbClr val="94CE09"/>
              </a:buClr>
              <a:buFont typeface="Arial" panose="020B0604020202020204" pitchFamily="34" charset="0"/>
              <a:buChar char="•"/>
            </a:pPr>
            <a:r>
              <a:rPr lang="en-GB" sz="1600" dirty="0">
                <a:solidFill>
                  <a:srgbClr val="585858"/>
                </a:solidFill>
                <a:latin typeface="Trebuchet MS"/>
              </a:rPr>
              <a:t>New Payslip design and layout</a:t>
            </a:r>
          </a:p>
          <a:p>
            <a:pPr marL="342900" lvl="0" indent="-342900" eaLnBrk="0" hangingPunct="0">
              <a:lnSpc>
                <a:spcPts val="1800"/>
              </a:lnSpc>
              <a:spcBef>
                <a:spcPts val="250"/>
              </a:spcBef>
              <a:buClr>
                <a:srgbClr val="94CE09"/>
              </a:buClr>
              <a:buFont typeface="Arial" panose="020B0604020202020204" pitchFamily="34" charset="0"/>
              <a:buChar char="•"/>
            </a:pPr>
            <a:r>
              <a:rPr lang="en-GB" sz="1600" dirty="0">
                <a:solidFill>
                  <a:srgbClr val="585858"/>
                </a:solidFill>
                <a:latin typeface="Trebuchet MS"/>
              </a:rPr>
              <a:t>Migration to Azure</a:t>
            </a:r>
          </a:p>
          <a:p>
            <a:pPr marL="342900" lvl="0" indent="-342900" eaLnBrk="0" hangingPunct="0">
              <a:lnSpc>
                <a:spcPts val="1800"/>
              </a:lnSpc>
              <a:spcBef>
                <a:spcPts val="250"/>
              </a:spcBef>
              <a:buClr>
                <a:srgbClr val="94CE09"/>
              </a:buClr>
              <a:buFont typeface="Arial" panose="020B0604020202020204" pitchFamily="34" charset="0"/>
              <a:buChar char="•"/>
            </a:pPr>
            <a:r>
              <a:rPr lang="en-GB" sz="1600" dirty="0">
                <a:solidFill>
                  <a:srgbClr val="585858"/>
                </a:solidFill>
                <a:latin typeface="Trebuchet MS"/>
              </a:rPr>
              <a:t>Migration to Sitecore 9.0</a:t>
            </a:r>
          </a:p>
          <a:p>
            <a:endParaRPr lang="en-GB" dirty="0"/>
          </a:p>
        </p:txBody>
      </p:sp>
    </p:spTree>
    <p:extLst>
      <p:ext uri="{BB962C8B-B14F-4D97-AF65-F5344CB8AC3E}">
        <p14:creationId xmlns:p14="http://schemas.microsoft.com/office/powerpoint/2010/main" val="270130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cs typeface="Trebuchet MS"/>
              </a:rPr>
              <a:t>Employer Portal – UX &amp; </a:t>
            </a:r>
            <a:r>
              <a:rPr lang="en-GB" dirty="0" smtClean="0">
                <a:cs typeface="Trebuchet MS"/>
              </a:rPr>
              <a:t>Development</a:t>
            </a:r>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151" y="1754951"/>
            <a:ext cx="2557449" cy="4381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98764" y="1754951"/>
            <a:ext cx="5320145" cy="4601260"/>
          </a:xfrm>
          <a:prstGeom prst="rect">
            <a:avLst/>
          </a:prstGeom>
          <a:noFill/>
        </p:spPr>
        <p:txBody>
          <a:bodyPr wrap="square" rtlCol="0">
            <a:spAutoFit/>
          </a:bodyPr>
          <a:lstStyle/>
          <a:p>
            <a:pPr lvl="0" eaLnBrk="0" hangingPunct="0">
              <a:lnSpc>
                <a:spcPts val="1800"/>
              </a:lnSpc>
              <a:spcBef>
                <a:spcPts val="250"/>
              </a:spcBef>
              <a:buClr>
                <a:srgbClr val="94CE09"/>
              </a:buClr>
            </a:pPr>
            <a:r>
              <a:rPr lang="en-GB" sz="1600" b="1" dirty="0">
                <a:solidFill>
                  <a:srgbClr val="585858"/>
                </a:solidFill>
                <a:latin typeface="Trebuchet MS"/>
              </a:rPr>
              <a:t>The path to a live release:</a:t>
            </a:r>
          </a:p>
          <a:p>
            <a:pPr marL="342900" lvl="0" indent="-342900" eaLnBrk="0" hangingPunct="0">
              <a:lnSpc>
                <a:spcPts val="1800"/>
              </a:lnSpc>
              <a:spcBef>
                <a:spcPts val="250"/>
              </a:spcBef>
              <a:buClr>
                <a:srgbClr val="94CE09"/>
              </a:buClr>
              <a:buFont typeface="Arial" panose="020B0604020202020204" pitchFamily="34" charset="0"/>
              <a:buChar char="•"/>
            </a:pPr>
            <a:endParaRPr lang="en-GB" sz="1600" dirty="0">
              <a:solidFill>
                <a:srgbClr val="585858"/>
              </a:solidFill>
              <a:latin typeface="Trebuchet MS"/>
            </a:endParaRPr>
          </a:p>
          <a:p>
            <a:pPr marL="342900" lvl="0" indent="-342900" eaLnBrk="0" hangingPunct="0">
              <a:lnSpc>
                <a:spcPts val="1800"/>
              </a:lnSpc>
              <a:spcBef>
                <a:spcPts val="250"/>
              </a:spcBef>
              <a:buClr>
                <a:srgbClr val="94CE09"/>
              </a:buClr>
              <a:buFont typeface="Arial" panose="020B0604020202020204" pitchFamily="34" charset="0"/>
              <a:buChar char="•"/>
            </a:pPr>
            <a:r>
              <a:rPr lang="en-GB" sz="1600" dirty="0">
                <a:solidFill>
                  <a:srgbClr val="585858"/>
                </a:solidFill>
                <a:latin typeface="Trebuchet MS"/>
              </a:rPr>
              <a:t>Employer Persona research</a:t>
            </a:r>
          </a:p>
          <a:p>
            <a:pPr marL="342900" lvl="0" indent="-342900" eaLnBrk="0" hangingPunct="0">
              <a:lnSpc>
                <a:spcPts val="1800"/>
              </a:lnSpc>
              <a:spcBef>
                <a:spcPts val="250"/>
              </a:spcBef>
              <a:buClr>
                <a:srgbClr val="94CE09"/>
              </a:buClr>
              <a:buFont typeface="Arial" panose="020B0604020202020204" pitchFamily="34" charset="0"/>
              <a:buChar char="•"/>
            </a:pPr>
            <a:endParaRPr lang="en-GB" sz="1600" dirty="0">
              <a:solidFill>
                <a:srgbClr val="585858"/>
              </a:solidFill>
              <a:latin typeface="Trebuchet MS"/>
            </a:endParaRPr>
          </a:p>
          <a:p>
            <a:pPr marL="342900" lvl="0" indent="-342900" eaLnBrk="0" hangingPunct="0">
              <a:lnSpc>
                <a:spcPts val="1800"/>
              </a:lnSpc>
              <a:spcBef>
                <a:spcPts val="250"/>
              </a:spcBef>
              <a:buClr>
                <a:srgbClr val="94CE09"/>
              </a:buClr>
              <a:buFont typeface="Arial" panose="020B0604020202020204" pitchFamily="34" charset="0"/>
              <a:buChar char="•"/>
            </a:pPr>
            <a:r>
              <a:rPr lang="en-GB" sz="1600" dirty="0">
                <a:solidFill>
                  <a:srgbClr val="585858"/>
                </a:solidFill>
                <a:latin typeface="Trebuchet MS"/>
              </a:rPr>
              <a:t>Member Search improvements</a:t>
            </a:r>
          </a:p>
          <a:p>
            <a:pPr marL="342900" lvl="0" indent="-342900" eaLnBrk="0" hangingPunct="0">
              <a:lnSpc>
                <a:spcPts val="1800"/>
              </a:lnSpc>
              <a:spcBef>
                <a:spcPts val="250"/>
              </a:spcBef>
              <a:buClr>
                <a:srgbClr val="94CE09"/>
              </a:buClr>
              <a:buFont typeface="Arial" panose="020B0604020202020204" pitchFamily="34" charset="0"/>
              <a:buChar char="•"/>
            </a:pPr>
            <a:endParaRPr lang="en-GB" sz="1600" dirty="0">
              <a:solidFill>
                <a:srgbClr val="585858"/>
              </a:solidFill>
              <a:latin typeface="Trebuchet MS"/>
            </a:endParaRPr>
          </a:p>
          <a:p>
            <a:pPr marL="342900" lvl="0" indent="-342900" eaLnBrk="0" hangingPunct="0">
              <a:lnSpc>
                <a:spcPts val="1800"/>
              </a:lnSpc>
              <a:spcBef>
                <a:spcPts val="250"/>
              </a:spcBef>
              <a:buClr>
                <a:srgbClr val="94CE09"/>
              </a:buClr>
              <a:buFont typeface="Arial" panose="020B0604020202020204" pitchFamily="34" charset="0"/>
              <a:buChar char="•"/>
            </a:pPr>
            <a:r>
              <a:rPr lang="en-GB" sz="1600" dirty="0">
                <a:solidFill>
                  <a:srgbClr val="585858"/>
                </a:solidFill>
                <a:latin typeface="Trebuchet MS"/>
              </a:rPr>
              <a:t>Creating Dashboard wireframes from research </a:t>
            </a:r>
            <a:r>
              <a:rPr lang="en-GB" sz="1600" b="1" dirty="0">
                <a:solidFill>
                  <a:srgbClr val="585858"/>
                </a:solidFill>
                <a:latin typeface="Trebuchet MS"/>
              </a:rPr>
              <a:t>(Current stage)</a:t>
            </a:r>
          </a:p>
          <a:p>
            <a:pPr marL="342900" lvl="0" indent="-342900" eaLnBrk="0" hangingPunct="0">
              <a:lnSpc>
                <a:spcPts val="1800"/>
              </a:lnSpc>
              <a:spcBef>
                <a:spcPts val="250"/>
              </a:spcBef>
              <a:buClr>
                <a:srgbClr val="94CE09"/>
              </a:buClr>
              <a:buFont typeface="Arial" panose="020B0604020202020204" pitchFamily="34" charset="0"/>
              <a:buChar char="•"/>
            </a:pPr>
            <a:endParaRPr lang="en-GB" sz="1600" dirty="0">
              <a:solidFill>
                <a:srgbClr val="585858"/>
              </a:solidFill>
              <a:latin typeface="Trebuchet MS"/>
            </a:endParaRPr>
          </a:p>
          <a:p>
            <a:pPr marL="342900" lvl="0" indent="-342900" eaLnBrk="0" hangingPunct="0">
              <a:lnSpc>
                <a:spcPts val="1800"/>
              </a:lnSpc>
              <a:spcBef>
                <a:spcPts val="250"/>
              </a:spcBef>
              <a:buClr>
                <a:srgbClr val="94CE09"/>
              </a:buClr>
              <a:buFont typeface="Arial" panose="020B0604020202020204" pitchFamily="34" charset="0"/>
              <a:buChar char="•"/>
            </a:pPr>
            <a:r>
              <a:rPr lang="en-GB" sz="1600" dirty="0">
                <a:solidFill>
                  <a:srgbClr val="585858"/>
                </a:solidFill>
                <a:latin typeface="Trebuchet MS"/>
              </a:rPr>
              <a:t>Creating the design from the wireframes</a:t>
            </a:r>
          </a:p>
          <a:p>
            <a:pPr marL="342900" lvl="0" indent="-342900" eaLnBrk="0" hangingPunct="0">
              <a:lnSpc>
                <a:spcPts val="1800"/>
              </a:lnSpc>
              <a:spcBef>
                <a:spcPts val="250"/>
              </a:spcBef>
              <a:buClr>
                <a:srgbClr val="94CE09"/>
              </a:buClr>
              <a:buFont typeface="Arial" panose="020B0604020202020204" pitchFamily="34" charset="0"/>
              <a:buChar char="•"/>
            </a:pPr>
            <a:endParaRPr lang="en-GB" sz="1600" dirty="0">
              <a:solidFill>
                <a:srgbClr val="585858"/>
              </a:solidFill>
              <a:latin typeface="Trebuchet MS"/>
            </a:endParaRPr>
          </a:p>
          <a:p>
            <a:pPr marL="342900" lvl="0" indent="-342900" eaLnBrk="0" hangingPunct="0">
              <a:lnSpc>
                <a:spcPts val="1800"/>
              </a:lnSpc>
              <a:spcBef>
                <a:spcPts val="250"/>
              </a:spcBef>
              <a:buClr>
                <a:srgbClr val="94CE09"/>
              </a:buClr>
              <a:buFont typeface="Arial" panose="020B0604020202020204" pitchFamily="34" charset="0"/>
              <a:buChar char="•"/>
            </a:pPr>
            <a:r>
              <a:rPr lang="en-GB" sz="1600" dirty="0">
                <a:solidFill>
                  <a:srgbClr val="585858"/>
                </a:solidFill>
                <a:latin typeface="Trebuchet MS"/>
              </a:rPr>
              <a:t>Re-test with users</a:t>
            </a:r>
          </a:p>
          <a:p>
            <a:pPr marL="342900" lvl="0" indent="-342900" eaLnBrk="0" hangingPunct="0">
              <a:lnSpc>
                <a:spcPts val="1800"/>
              </a:lnSpc>
              <a:spcBef>
                <a:spcPts val="250"/>
              </a:spcBef>
              <a:buClr>
                <a:srgbClr val="94CE09"/>
              </a:buClr>
              <a:buFont typeface="Arial" panose="020B0604020202020204" pitchFamily="34" charset="0"/>
              <a:buChar char="•"/>
            </a:pPr>
            <a:endParaRPr lang="en-GB" sz="1600" dirty="0">
              <a:solidFill>
                <a:srgbClr val="585858"/>
              </a:solidFill>
              <a:latin typeface="Trebuchet MS"/>
            </a:endParaRPr>
          </a:p>
          <a:p>
            <a:pPr marL="342900" lvl="0" indent="-342900" eaLnBrk="0" hangingPunct="0">
              <a:lnSpc>
                <a:spcPts val="1800"/>
              </a:lnSpc>
              <a:spcBef>
                <a:spcPts val="250"/>
              </a:spcBef>
              <a:buClr>
                <a:srgbClr val="94CE09"/>
              </a:buClr>
              <a:buFont typeface="Arial" panose="020B0604020202020204" pitchFamily="34" charset="0"/>
              <a:buChar char="•"/>
            </a:pPr>
            <a:r>
              <a:rPr lang="en-GB" sz="1600" dirty="0">
                <a:solidFill>
                  <a:srgbClr val="585858"/>
                </a:solidFill>
                <a:latin typeface="Trebuchet MS"/>
              </a:rPr>
              <a:t>Develop with IT team</a:t>
            </a:r>
          </a:p>
          <a:p>
            <a:pPr marL="342900" lvl="0" indent="-342900" eaLnBrk="0" hangingPunct="0">
              <a:lnSpc>
                <a:spcPts val="1800"/>
              </a:lnSpc>
              <a:spcBef>
                <a:spcPts val="250"/>
              </a:spcBef>
              <a:buClr>
                <a:srgbClr val="94CE09"/>
              </a:buClr>
              <a:buFont typeface="Arial" panose="020B0604020202020204" pitchFamily="34" charset="0"/>
              <a:buChar char="•"/>
            </a:pPr>
            <a:endParaRPr lang="en-GB" sz="1600" dirty="0">
              <a:solidFill>
                <a:srgbClr val="585858"/>
              </a:solidFill>
              <a:latin typeface="Trebuchet MS"/>
            </a:endParaRPr>
          </a:p>
          <a:p>
            <a:pPr marL="342900" lvl="0" indent="-342900" eaLnBrk="0" hangingPunct="0">
              <a:lnSpc>
                <a:spcPts val="1800"/>
              </a:lnSpc>
              <a:spcBef>
                <a:spcPts val="250"/>
              </a:spcBef>
              <a:buClr>
                <a:srgbClr val="94CE09"/>
              </a:buClr>
              <a:buFont typeface="Arial" panose="020B0604020202020204" pitchFamily="34" charset="0"/>
              <a:buChar char="•"/>
            </a:pPr>
            <a:r>
              <a:rPr lang="en-GB" sz="1600" dirty="0">
                <a:solidFill>
                  <a:srgbClr val="585858"/>
                </a:solidFill>
                <a:latin typeface="Trebuchet MS"/>
              </a:rPr>
              <a:t>Release to live in mid – late </a:t>
            </a:r>
            <a:r>
              <a:rPr lang="en-GB" sz="1600" dirty="0" smtClean="0">
                <a:solidFill>
                  <a:srgbClr val="585858"/>
                </a:solidFill>
                <a:latin typeface="Trebuchet MS"/>
              </a:rPr>
              <a:t>2019.</a:t>
            </a:r>
            <a:endParaRPr lang="en-GB" sz="1600" dirty="0">
              <a:solidFill>
                <a:srgbClr val="585858"/>
              </a:solidFill>
              <a:latin typeface="Trebuchet MS"/>
            </a:endParaRPr>
          </a:p>
          <a:p>
            <a:endParaRPr lang="en-GB" dirty="0"/>
          </a:p>
        </p:txBody>
      </p:sp>
    </p:spTree>
    <p:extLst>
      <p:ext uri="{BB962C8B-B14F-4D97-AF65-F5344CB8AC3E}">
        <p14:creationId xmlns:p14="http://schemas.microsoft.com/office/powerpoint/2010/main" val="890639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14000" y="678348"/>
            <a:ext cx="8229600" cy="492860"/>
          </a:xfrm>
          <a:prstGeom prst="rect">
            <a:avLst/>
          </a:prstGeom>
        </p:spPr>
        <p:txBody>
          <a:bodyPr/>
          <a:lstStyle>
            <a:lvl1pPr algn="l" defTabSz="457200" rtl="0" eaLnBrk="0" fontAlgn="base" hangingPunct="0">
              <a:spcBef>
                <a:spcPct val="0"/>
              </a:spcBef>
              <a:spcAft>
                <a:spcPct val="0"/>
              </a:spcAft>
              <a:defRPr sz="3600" b="1" kern="1200">
                <a:solidFill>
                  <a:srgbClr val="003F72"/>
                </a:solidFill>
                <a:latin typeface="Trebuchet MS"/>
                <a:ea typeface="ＭＳ Ｐゴシック" charset="0"/>
                <a:cs typeface="ＭＳ Ｐゴシック" charset="0"/>
              </a:defRPr>
            </a:lvl1pPr>
            <a:lvl2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2pPr>
            <a:lvl3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3pPr>
            <a:lvl4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4pPr>
            <a:lvl5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5pPr>
            <a:lvl6pPr marL="4572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6pPr>
            <a:lvl7pPr marL="9144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7pPr>
            <a:lvl8pPr marL="13716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8pPr>
            <a:lvl9pPr marL="18288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9pPr>
          </a:lstStyle>
          <a:p>
            <a:r>
              <a:rPr lang="en-GB" dirty="0" smtClean="0"/>
              <a:t>Web stats 2018 / 2019</a:t>
            </a:r>
            <a:endParaRPr lang="en-GB" dirty="0"/>
          </a:p>
        </p:txBody>
      </p:sp>
      <p:sp>
        <p:nvSpPr>
          <p:cNvPr id="4" name="Rounded Rectangular Callout 3"/>
          <p:cNvSpPr/>
          <p:nvPr/>
        </p:nvSpPr>
        <p:spPr>
          <a:xfrm>
            <a:off x="1711842" y="1545265"/>
            <a:ext cx="2690037" cy="1350335"/>
          </a:xfrm>
          <a:prstGeom prst="wedgeRoundRectCallout">
            <a:avLst>
              <a:gd name="adj1" fmla="val 21064"/>
              <a:gd name="adj2" fmla="val 6250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400" dirty="0" smtClean="0">
                <a:solidFill>
                  <a:schemeClr val="bg1"/>
                </a:solidFill>
              </a:rPr>
              <a:t>Website Visits:</a:t>
            </a:r>
          </a:p>
          <a:p>
            <a:pPr algn="ctr"/>
            <a:r>
              <a:rPr lang="en-GB" sz="1400" dirty="0" smtClean="0">
                <a:solidFill>
                  <a:schemeClr val="bg1"/>
                </a:solidFill>
              </a:rPr>
              <a:t>3.2 million in 2016</a:t>
            </a:r>
          </a:p>
          <a:p>
            <a:pPr algn="ctr"/>
            <a:r>
              <a:rPr lang="en-GB" sz="1400" dirty="0" smtClean="0">
                <a:solidFill>
                  <a:schemeClr val="bg1"/>
                </a:solidFill>
              </a:rPr>
              <a:t>4.26 million in 2017</a:t>
            </a:r>
          </a:p>
          <a:p>
            <a:pPr algn="ctr"/>
            <a:r>
              <a:rPr lang="en-GB" sz="1400" dirty="0" smtClean="0">
                <a:solidFill>
                  <a:schemeClr val="bg1"/>
                </a:solidFill>
              </a:rPr>
              <a:t>4.6 million in 2018</a:t>
            </a:r>
          </a:p>
          <a:p>
            <a:pPr algn="ctr"/>
            <a:r>
              <a:rPr lang="en-GB" sz="1400" dirty="0" smtClean="0">
                <a:solidFill>
                  <a:schemeClr val="bg1"/>
                </a:solidFill>
              </a:rPr>
              <a:t>1.8 million in 2019 to date</a:t>
            </a:r>
            <a:endParaRPr lang="en-GB" sz="1400" dirty="0">
              <a:solidFill>
                <a:schemeClr val="bg1"/>
              </a:solidFill>
            </a:endParaRPr>
          </a:p>
        </p:txBody>
      </p:sp>
      <p:sp>
        <p:nvSpPr>
          <p:cNvPr id="5" name="Rounded Rectangular Callout 4"/>
          <p:cNvSpPr/>
          <p:nvPr/>
        </p:nvSpPr>
        <p:spPr>
          <a:xfrm>
            <a:off x="5319823" y="1545265"/>
            <a:ext cx="2360428" cy="1350335"/>
          </a:xfrm>
          <a:prstGeom prst="wedgeRoundRect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1.1 million email addresses</a:t>
            </a:r>
            <a:endParaRPr lang="en-GB" dirty="0"/>
          </a:p>
        </p:txBody>
      </p:sp>
      <p:sp>
        <p:nvSpPr>
          <p:cNvPr id="6" name="Rounded Rectangular Callout 5"/>
          <p:cNvSpPr/>
          <p:nvPr/>
        </p:nvSpPr>
        <p:spPr>
          <a:xfrm>
            <a:off x="414000" y="3278364"/>
            <a:ext cx="2360428" cy="1350335"/>
          </a:xfrm>
          <a:prstGeom prst="wedgeRoundRect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mtClean="0"/>
              <a:t>875,554</a:t>
            </a:r>
            <a:endParaRPr lang="en-GB" dirty="0" smtClean="0"/>
          </a:p>
          <a:p>
            <a:pPr algn="ctr"/>
            <a:r>
              <a:rPr lang="en-GB" dirty="0" smtClean="0"/>
              <a:t> MPO accounts</a:t>
            </a:r>
            <a:endParaRPr lang="en-GB" dirty="0"/>
          </a:p>
        </p:txBody>
      </p:sp>
      <p:sp>
        <p:nvSpPr>
          <p:cNvPr id="7" name="Rounded Rectangular Callout 6"/>
          <p:cNvSpPr/>
          <p:nvPr/>
        </p:nvSpPr>
        <p:spPr>
          <a:xfrm>
            <a:off x="3756836" y="3278363"/>
            <a:ext cx="2360428" cy="1350335"/>
          </a:xfrm>
          <a:prstGeom prst="wedgeRoundRectCallout">
            <a:avLst>
              <a:gd name="adj1" fmla="val 23762"/>
              <a:gd name="adj2" fmla="val 64862"/>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Benefit Statement </a:t>
            </a:r>
          </a:p>
          <a:p>
            <a:pPr algn="ctr"/>
            <a:r>
              <a:rPr lang="en-GB" dirty="0" smtClean="0"/>
              <a:t>716,196 </a:t>
            </a:r>
          </a:p>
          <a:p>
            <a:pPr algn="ctr"/>
            <a:r>
              <a:rPr lang="en-GB" dirty="0" smtClean="0"/>
              <a:t>unique views</a:t>
            </a:r>
            <a:endParaRPr lang="en-GB" dirty="0"/>
          </a:p>
        </p:txBody>
      </p:sp>
      <p:sp>
        <p:nvSpPr>
          <p:cNvPr id="8" name="Rounded Rectangular Callout 7"/>
          <p:cNvSpPr/>
          <p:nvPr/>
        </p:nvSpPr>
        <p:spPr>
          <a:xfrm>
            <a:off x="2041451" y="5054008"/>
            <a:ext cx="2360428" cy="135033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3.2m </a:t>
            </a:r>
          </a:p>
          <a:p>
            <a:pPr algn="ctr"/>
            <a:r>
              <a:rPr lang="en-GB" dirty="0" smtClean="0"/>
              <a:t>calculator page views</a:t>
            </a:r>
            <a:endParaRPr lang="en-GB" dirty="0"/>
          </a:p>
        </p:txBody>
      </p:sp>
      <p:sp>
        <p:nvSpPr>
          <p:cNvPr id="9" name="Rounded Rectangular Callout 8"/>
          <p:cNvSpPr/>
          <p:nvPr/>
        </p:nvSpPr>
        <p:spPr>
          <a:xfrm>
            <a:off x="5319823" y="5054008"/>
            <a:ext cx="2360428" cy="1350335"/>
          </a:xfrm>
          <a:prstGeom prst="wedgeRoundRectCallout">
            <a:avLst>
              <a:gd name="adj1" fmla="val 23311"/>
              <a:gd name="adj2" fmla="val 63287"/>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2.1 million web form completions in 2018</a:t>
            </a:r>
          </a:p>
          <a:p>
            <a:pPr algn="ctr"/>
            <a:r>
              <a:rPr lang="en-GB" sz="1400" dirty="0" smtClean="0"/>
              <a:t>(includes A/C changes)</a:t>
            </a:r>
            <a:endParaRPr lang="en-GB" sz="1400" dirty="0"/>
          </a:p>
        </p:txBody>
      </p:sp>
    </p:spTree>
    <p:extLst>
      <p:ext uri="{BB962C8B-B14F-4D97-AF65-F5344CB8AC3E}">
        <p14:creationId xmlns:p14="http://schemas.microsoft.com/office/powerpoint/2010/main" val="1049879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14000" y="678348"/>
            <a:ext cx="8229600" cy="492860"/>
          </a:xfrm>
          <a:prstGeom prst="rect">
            <a:avLst/>
          </a:prstGeom>
        </p:spPr>
        <p:txBody>
          <a:bodyPr/>
          <a:lstStyle>
            <a:lvl1pPr algn="l" defTabSz="457200" rtl="0" eaLnBrk="0" fontAlgn="base" hangingPunct="0">
              <a:spcBef>
                <a:spcPct val="0"/>
              </a:spcBef>
              <a:spcAft>
                <a:spcPct val="0"/>
              </a:spcAft>
              <a:defRPr sz="3600" b="1" kern="1200">
                <a:solidFill>
                  <a:srgbClr val="003F72"/>
                </a:solidFill>
                <a:latin typeface="Trebuchet MS"/>
                <a:ea typeface="ＭＳ Ｐゴシック" charset="0"/>
                <a:cs typeface="ＭＳ Ｐゴシック" charset="0"/>
              </a:defRPr>
            </a:lvl1pPr>
            <a:lvl2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2pPr>
            <a:lvl3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3pPr>
            <a:lvl4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4pPr>
            <a:lvl5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5pPr>
            <a:lvl6pPr marL="4572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6pPr>
            <a:lvl7pPr marL="9144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7pPr>
            <a:lvl8pPr marL="13716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8pPr>
            <a:lvl9pPr marL="18288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9pPr>
          </a:lstStyle>
          <a:p>
            <a:r>
              <a:rPr lang="en-GB" dirty="0" smtClean="0"/>
              <a:t>Social Media stats 2019</a:t>
            </a:r>
            <a:endParaRPr lang="en-GB" dirty="0"/>
          </a:p>
        </p:txBody>
      </p:sp>
      <p:sp>
        <p:nvSpPr>
          <p:cNvPr id="3" name="Rounded Rectangular Callout 2"/>
          <p:cNvSpPr/>
          <p:nvPr/>
        </p:nvSpPr>
        <p:spPr>
          <a:xfrm>
            <a:off x="1318437" y="1616149"/>
            <a:ext cx="2541182" cy="1350335"/>
          </a:xfrm>
          <a:prstGeom prst="wedgeRoundRect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Facebook</a:t>
            </a:r>
          </a:p>
          <a:p>
            <a:pPr algn="ctr"/>
            <a:r>
              <a:rPr lang="en-GB" dirty="0" smtClean="0"/>
              <a:t>10,994 likes</a:t>
            </a:r>
          </a:p>
          <a:p>
            <a:pPr algn="ctr"/>
            <a:r>
              <a:rPr lang="en-GB" sz="1400" dirty="0" smtClean="0"/>
              <a:t>(426 comments from January-April 2019)</a:t>
            </a:r>
            <a:endParaRPr lang="en-GB" sz="1400" dirty="0"/>
          </a:p>
        </p:txBody>
      </p:sp>
      <p:sp>
        <p:nvSpPr>
          <p:cNvPr id="4" name="Rounded Rectangular Callout 3"/>
          <p:cNvSpPr/>
          <p:nvPr/>
        </p:nvSpPr>
        <p:spPr>
          <a:xfrm>
            <a:off x="4766930" y="1656907"/>
            <a:ext cx="2541182" cy="1350335"/>
          </a:xfrm>
          <a:prstGeom prst="wedgeRoundRectCallout">
            <a:avLst>
              <a:gd name="adj1" fmla="val 21845"/>
              <a:gd name="adj2" fmla="val 64075"/>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Twitter</a:t>
            </a:r>
          </a:p>
          <a:p>
            <a:pPr algn="ctr"/>
            <a:r>
              <a:rPr lang="en-GB" dirty="0" smtClean="0"/>
              <a:t>5,739 followers</a:t>
            </a:r>
          </a:p>
          <a:p>
            <a:pPr algn="ctr"/>
            <a:r>
              <a:rPr lang="en-GB" sz="1400" dirty="0" smtClean="0"/>
              <a:t>(2,953 link clicks from January-April 2019)</a:t>
            </a:r>
            <a:endParaRPr lang="en-GB" sz="1400" dirty="0"/>
          </a:p>
        </p:txBody>
      </p:sp>
      <p:sp>
        <p:nvSpPr>
          <p:cNvPr id="5" name="Rounded Rectangular Callout 4"/>
          <p:cNvSpPr/>
          <p:nvPr/>
        </p:nvSpPr>
        <p:spPr>
          <a:xfrm>
            <a:off x="2927498" y="3331535"/>
            <a:ext cx="2541182" cy="1350335"/>
          </a:xfrm>
          <a:prstGeom prst="wedgeRoundRect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Instagram</a:t>
            </a:r>
          </a:p>
          <a:p>
            <a:pPr algn="ctr"/>
            <a:r>
              <a:rPr lang="en-GB" dirty="0" smtClean="0"/>
              <a:t>708 followers</a:t>
            </a:r>
          </a:p>
          <a:p>
            <a:pPr algn="ctr"/>
            <a:r>
              <a:rPr lang="en-GB" sz="1400" dirty="0" smtClean="0"/>
              <a:t>(514 likes from </a:t>
            </a:r>
          </a:p>
          <a:p>
            <a:pPr algn="ctr"/>
            <a:r>
              <a:rPr lang="en-GB" sz="1400" dirty="0" smtClean="0"/>
              <a:t>January – April 2019)</a:t>
            </a:r>
            <a:endParaRPr lang="en-GB" sz="1400" dirty="0"/>
          </a:p>
        </p:txBody>
      </p:sp>
      <p:sp>
        <p:nvSpPr>
          <p:cNvPr id="6" name="Rounded Rectangular Callout 5"/>
          <p:cNvSpPr/>
          <p:nvPr/>
        </p:nvSpPr>
        <p:spPr>
          <a:xfrm>
            <a:off x="1318437" y="5022112"/>
            <a:ext cx="2541182" cy="135033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LinkedIn</a:t>
            </a:r>
          </a:p>
          <a:p>
            <a:pPr algn="ctr"/>
            <a:r>
              <a:rPr lang="en-GB" dirty="0" smtClean="0"/>
              <a:t>672 followers</a:t>
            </a:r>
          </a:p>
          <a:p>
            <a:pPr algn="ctr"/>
            <a:r>
              <a:rPr lang="en-GB" sz="1400" dirty="0" smtClean="0"/>
              <a:t>(295 engagements from January-April 2019)</a:t>
            </a:r>
            <a:endParaRPr lang="en-GB" sz="1400" dirty="0"/>
          </a:p>
        </p:txBody>
      </p:sp>
      <p:sp>
        <p:nvSpPr>
          <p:cNvPr id="7" name="Rounded Rectangular Callout 6"/>
          <p:cNvSpPr/>
          <p:nvPr/>
        </p:nvSpPr>
        <p:spPr>
          <a:xfrm>
            <a:off x="4766930" y="5022112"/>
            <a:ext cx="2541182" cy="1350335"/>
          </a:xfrm>
          <a:prstGeom prst="wedgeRoundRectCallout">
            <a:avLst>
              <a:gd name="adj1" fmla="val 23100"/>
              <a:gd name="adj2" fmla="val 64075"/>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smtClean="0"/>
              <a:t>YouTube</a:t>
            </a:r>
            <a:endParaRPr lang="en-GB" dirty="0"/>
          </a:p>
          <a:p>
            <a:pPr algn="ctr"/>
            <a:r>
              <a:rPr lang="en-GB" dirty="0" smtClean="0"/>
              <a:t>364 subscribers</a:t>
            </a:r>
          </a:p>
          <a:p>
            <a:pPr algn="ctr"/>
            <a:r>
              <a:rPr lang="en-GB" sz="1400" dirty="0" smtClean="0"/>
              <a:t>(289,332 views)</a:t>
            </a:r>
            <a:endParaRPr lang="en-GB" sz="1400" dirty="0"/>
          </a:p>
        </p:txBody>
      </p:sp>
    </p:spTree>
    <p:extLst>
      <p:ext uri="{BB962C8B-B14F-4D97-AF65-F5344CB8AC3E}">
        <p14:creationId xmlns:p14="http://schemas.microsoft.com/office/powerpoint/2010/main" val="1832137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4495"/>
          <a:stretch/>
        </p:blipFill>
        <p:spPr bwMode="auto">
          <a:xfrm>
            <a:off x="5228662" y="1459671"/>
            <a:ext cx="3414938" cy="2341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2"/>
          <p:cNvSpPr txBox="1">
            <a:spLocks/>
          </p:cNvSpPr>
          <p:nvPr/>
        </p:nvSpPr>
        <p:spPr>
          <a:xfrm>
            <a:off x="414000" y="678348"/>
            <a:ext cx="8229600" cy="492860"/>
          </a:xfrm>
          <a:prstGeom prst="rect">
            <a:avLst/>
          </a:prstGeom>
        </p:spPr>
        <p:txBody>
          <a:bodyPr/>
          <a:lstStyle>
            <a:lvl1pPr algn="l" defTabSz="457200" rtl="0" eaLnBrk="0" fontAlgn="base" hangingPunct="0">
              <a:spcBef>
                <a:spcPct val="0"/>
              </a:spcBef>
              <a:spcAft>
                <a:spcPct val="0"/>
              </a:spcAft>
              <a:defRPr sz="3600" b="1" kern="1200">
                <a:solidFill>
                  <a:srgbClr val="003F72"/>
                </a:solidFill>
                <a:latin typeface="Trebuchet MS"/>
                <a:ea typeface="ＭＳ Ｐゴシック" charset="0"/>
                <a:cs typeface="ＭＳ Ｐゴシック" charset="0"/>
              </a:defRPr>
            </a:lvl1pPr>
            <a:lvl2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2pPr>
            <a:lvl3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3pPr>
            <a:lvl4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4pPr>
            <a:lvl5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5pPr>
            <a:lvl6pPr marL="4572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6pPr>
            <a:lvl7pPr marL="9144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7pPr>
            <a:lvl8pPr marL="13716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8pPr>
            <a:lvl9pPr marL="18288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9pPr>
          </a:lstStyle>
          <a:p>
            <a:r>
              <a:rPr lang="en-GB" dirty="0" smtClean="0"/>
              <a:t>Social Media examples</a:t>
            </a:r>
            <a:endParaRPr lang="en-GB"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00" y="1459671"/>
            <a:ext cx="3414939" cy="229616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4156" y="2607751"/>
            <a:ext cx="2869287" cy="2341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566" y="4122667"/>
            <a:ext cx="2993805" cy="23419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8662" y="4168433"/>
            <a:ext cx="3449608" cy="22961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8890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txBox="1">
            <a:spLocks/>
          </p:cNvSpPr>
          <p:nvPr/>
        </p:nvSpPr>
        <p:spPr bwMode="auto">
          <a:xfrm>
            <a:off x="412750" y="2473325"/>
            <a:ext cx="5141913" cy="2935288"/>
          </a:xfrm>
          <a:prstGeom prst="rect">
            <a:avLst/>
          </a:prstGeom>
          <a:solidFill>
            <a:srgbClr val="94CE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08000" rIns="0" bIns="0"/>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lnSpc>
                <a:spcPts val="3800"/>
              </a:lnSpc>
            </a:pPr>
            <a:r>
              <a:rPr lang="en-GB" sz="3600" b="1" dirty="0" smtClean="0">
                <a:solidFill>
                  <a:srgbClr val="FFFFFF"/>
                </a:solidFill>
                <a:latin typeface="Trebuchet MS"/>
                <a:cs typeface="Trebuchet MS"/>
              </a:rPr>
              <a:t>Operations update</a:t>
            </a:r>
            <a:endParaRPr lang="en-US" sz="3600" b="1" dirty="0">
              <a:solidFill>
                <a:srgbClr val="FFFFFF"/>
              </a:solidFill>
              <a:latin typeface="Trebuchet MS"/>
              <a:cs typeface="Trebuchet MS"/>
            </a:endParaRPr>
          </a:p>
        </p:txBody>
      </p:sp>
      <p:grpSp>
        <p:nvGrpSpPr>
          <p:cNvPr id="4100" name="Group 17"/>
          <p:cNvGrpSpPr>
            <a:grpSpLocks/>
          </p:cNvGrpSpPr>
          <p:nvPr/>
        </p:nvGrpSpPr>
        <p:grpSpPr bwMode="auto">
          <a:xfrm>
            <a:off x="0" y="0"/>
            <a:ext cx="9144000" cy="2381250"/>
            <a:chOff x="0" y="0"/>
            <a:chExt cx="9144000" cy="2381365"/>
          </a:xfrm>
        </p:grpSpPr>
        <p:sp>
          <p:nvSpPr>
            <p:cNvPr id="15" name="Rectangle 14"/>
            <p:cNvSpPr/>
            <p:nvPr/>
          </p:nvSpPr>
          <p:spPr>
            <a:xfrm>
              <a:off x="0" y="0"/>
              <a:ext cx="9144000" cy="23813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ller"/>
              </a:endParaRPr>
            </a:p>
          </p:txBody>
        </p:sp>
        <p:pic>
          <p:nvPicPr>
            <p:cNvPr id="4102" name="Picture 15" descr="Teachers_Pensions_Logo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8317" y="434140"/>
              <a:ext cx="2012213" cy="57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412750" y="2276585"/>
              <a:ext cx="8285163" cy="73029"/>
            </a:xfrm>
            <a:prstGeom prst="rect">
              <a:avLst/>
            </a:prstGeom>
            <a:solidFill>
              <a:srgbClr val="94CE0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ller"/>
              </a:endParaRPr>
            </a:p>
          </p:txBody>
        </p:sp>
      </p:grpSp>
      <p:pic>
        <p:nvPicPr>
          <p:cNvPr id="8" name="Picture Placeholder 4" descr="SHOOT2_233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5313" y="2473325"/>
            <a:ext cx="301942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666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Agenda for the day</a:t>
            </a:r>
            <a:endParaRPr lang="en-GB" dirty="0"/>
          </a:p>
        </p:txBody>
      </p:sp>
      <p:sp>
        <p:nvSpPr>
          <p:cNvPr id="2" name="Content Placeholder 1"/>
          <p:cNvSpPr>
            <a:spLocks noGrp="1"/>
          </p:cNvSpPr>
          <p:nvPr>
            <p:ph idx="1"/>
          </p:nvPr>
        </p:nvSpPr>
        <p:spPr>
          <a:xfrm>
            <a:off x="414338" y="1555668"/>
            <a:ext cx="8229600" cy="4570495"/>
          </a:xfrm>
        </p:spPr>
        <p:txBody>
          <a:bodyPr/>
          <a:lstStyle/>
          <a:p>
            <a:r>
              <a:rPr lang="en-GB" dirty="0"/>
              <a:t>10.00am		Chair’s Introduction</a:t>
            </a:r>
          </a:p>
          <a:p>
            <a:endParaRPr lang="en-GB" dirty="0"/>
          </a:p>
          <a:p>
            <a:r>
              <a:rPr lang="en-GB" dirty="0"/>
              <a:t>10.30am		Workshops</a:t>
            </a:r>
          </a:p>
          <a:p>
            <a:endParaRPr lang="en-GB" dirty="0"/>
          </a:p>
          <a:p>
            <a:r>
              <a:rPr lang="en-GB" dirty="0"/>
              <a:t>11.45pm		Reconvene</a:t>
            </a:r>
          </a:p>
          <a:p>
            <a:endParaRPr lang="en-GB" dirty="0"/>
          </a:p>
          <a:p>
            <a:r>
              <a:rPr lang="en-GB" dirty="0"/>
              <a:t>12.15pm		Lunch</a:t>
            </a:r>
          </a:p>
          <a:p>
            <a:endParaRPr lang="en-GB" dirty="0"/>
          </a:p>
          <a:p>
            <a:r>
              <a:rPr lang="en-GB" dirty="0"/>
              <a:t>1.00pm		Workshops</a:t>
            </a:r>
          </a:p>
          <a:p>
            <a:endParaRPr lang="en-GB" dirty="0"/>
          </a:p>
          <a:p>
            <a:r>
              <a:rPr lang="en-GB" dirty="0"/>
              <a:t>2.15pm		Feedback session</a:t>
            </a:r>
          </a:p>
          <a:p>
            <a:endParaRPr lang="en-GB" dirty="0"/>
          </a:p>
          <a:p>
            <a:r>
              <a:rPr lang="en-GB" dirty="0"/>
              <a:t>2.30pm		Future topics</a:t>
            </a:r>
          </a:p>
          <a:p>
            <a:endParaRPr lang="en-GB" dirty="0"/>
          </a:p>
        </p:txBody>
      </p:sp>
    </p:spTree>
    <p:extLst>
      <p:ext uri="{BB962C8B-B14F-4D97-AF65-F5344CB8AC3E}">
        <p14:creationId xmlns:p14="http://schemas.microsoft.com/office/powerpoint/2010/main" val="34586378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Operations update</a:t>
            </a:r>
            <a:endParaRPr lang="en-GB" dirty="0"/>
          </a:p>
        </p:txBody>
      </p:sp>
    </p:spTree>
    <p:extLst>
      <p:ext uri="{BB962C8B-B14F-4D97-AF65-F5344CB8AC3E}">
        <p14:creationId xmlns:p14="http://schemas.microsoft.com/office/powerpoint/2010/main" val="3815859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5"/>
          <p:cNvSpPr txBox="1">
            <a:spLocks/>
          </p:cNvSpPr>
          <p:nvPr/>
        </p:nvSpPr>
        <p:spPr bwMode="auto">
          <a:xfrm>
            <a:off x="414338" y="679450"/>
            <a:ext cx="8229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l" defTabSz="457200" rtl="0" eaLnBrk="0" fontAlgn="base" hangingPunct="0">
              <a:spcBef>
                <a:spcPct val="0"/>
              </a:spcBef>
              <a:spcAft>
                <a:spcPct val="0"/>
              </a:spcAft>
              <a:defRPr sz="3600" b="1" kern="1200">
                <a:solidFill>
                  <a:srgbClr val="003F72"/>
                </a:solidFill>
                <a:latin typeface="Trebuchet MS"/>
                <a:ea typeface="ＭＳ Ｐゴシック" charset="0"/>
                <a:cs typeface="ＭＳ Ｐゴシック" charset="0"/>
              </a:defRPr>
            </a:lvl1pPr>
            <a:lvl2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2pPr>
            <a:lvl3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3pPr>
            <a:lvl4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4pPr>
            <a:lvl5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5pPr>
            <a:lvl6pPr marL="4572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6pPr>
            <a:lvl7pPr marL="9144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7pPr>
            <a:lvl8pPr marL="13716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8pPr>
            <a:lvl9pPr marL="18288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9pPr>
          </a:lstStyle>
          <a:p>
            <a:pPr eaLnBrk="1" hangingPunct="1"/>
            <a:r>
              <a:rPr lang="en-GB" dirty="0" smtClean="0">
                <a:latin typeface="Trebuchet MS" pitchFamily="34" charset="0"/>
              </a:rPr>
              <a:t>GMP</a:t>
            </a:r>
            <a:endParaRPr lang="en-US" dirty="0" smtClean="0">
              <a:latin typeface="Trebuchet MS" pitchFamily="34" charset="0"/>
            </a:endParaRPr>
          </a:p>
        </p:txBody>
      </p:sp>
      <p:sp>
        <p:nvSpPr>
          <p:cNvPr id="2" name="TextBox 1"/>
          <p:cNvSpPr txBox="1"/>
          <p:nvPr/>
        </p:nvSpPr>
        <p:spPr>
          <a:xfrm>
            <a:off x="414338" y="1493672"/>
            <a:ext cx="8229600" cy="5262979"/>
          </a:xfrm>
          <a:prstGeom prst="rect">
            <a:avLst/>
          </a:prstGeom>
          <a:noFill/>
        </p:spPr>
        <p:txBody>
          <a:bodyPr wrap="square" rtlCol="0">
            <a:spAutoFit/>
          </a:bodyPr>
          <a:lstStyle/>
          <a:p>
            <a:pPr marL="285750" indent="-285750" hangingPunct="0">
              <a:buClr>
                <a:srgbClr val="94CE09"/>
              </a:buClr>
              <a:buFont typeface="Arial" panose="020B0604020202020204" pitchFamily="34" charset="0"/>
              <a:buChar char="•"/>
            </a:pPr>
            <a:r>
              <a:rPr lang="en-GB" sz="1600" dirty="0">
                <a:solidFill>
                  <a:srgbClr val="585858"/>
                </a:solidFill>
                <a:latin typeface="+mj-lt"/>
              </a:rPr>
              <a:t>Following the nationwide public service pension exercise to reconcile pension information, </a:t>
            </a:r>
            <a:r>
              <a:rPr lang="en-GB" sz="1600" dirty="0" smtClean="0">
                <a:solidFill>
                  <a:srgbClr val="585858"/>
                </a:solidFill>
                <a:latin typeface="+mj-lt"/>
              </a:rPr>
              <a:t>we took </a:t>
            </a:r>
            <a:r>
              <a:rPr lang="en-GB" sz="1600" dirty="0">
                <a:solidFill>
                  <a:srgbClr val="585858"/>
                </a:solidFill>
                <a:latin typeface="+mj-lt"/>
              </a:rPr>
              <a:t>steps to inform its members from Jan-March of revised pension </a:t>
            </a:r>
            <a:r>
              <a:rPr lang="en-GB" sz="1600" dirty="0" smtClean="0">
                <a:solidFill>
                  <a:srgbClr val="585858"/>
                </a:solidFill>
                <a:latin typeface="+mj-lt"/>
              </a:rPr>
              <a:t>payments</a:t>
            </a:r>
            <a:r>
              <a:rPr lang="en-GB" sz="1600" dirty="0">
                <a:solidFill>
                  <a:srgbClr val="585858"/>
                </a:solidFill>
                <a:latin typeface="+mj-lt"/>
              </a:rPr>
              <a:t>  </a:t>
            </a:r>
            <a:endParaRPr lang="en-GB" sz="1600" dirty="0" smtClean="0">
              <a:solidFill>
                <a:srgbClr val="585858"/>
              </a:solidFill>
              <a:latin typeface="+mj-lt"/>
            </a:endParaRPr>
          </a:p>
          <a:p>
            <a:pPr marL="285750" indent="-285750" hangingPunct="0">
              <a:buClr>
                <a:srgbClr val="94CE09"/>
              </a:buClr>
              <a:buFont typeface="Arial" panose="020B0604020202020204" pitchFamily="34" charset="0"/>
              <a:buChar char="•"/>
            </a:pPr>
            <a:endParaRPr lang="en-GB" sz="1600" dirty="0">
              <a:solidFill>
                <a:srgbClr val="585858"/>
              </a:solidFill>
              <a:latin typeface="+mj-lt"/>
            </a:endParaRPr>
          </a:p>
          <a:p>
            <a:pPr marL="285750" indent="-285750" hangingPunct="0">
              <a:buClr>
                <a:srgbClr val="94CE09"/>
              </a:buClr>
              <a:buFont typeface="Arial" panose="020B0604020202020204" pitchFamily="34" charset="0"/>
              <a:buChar char="•"/>
            </a:pPr>
            <a:r>
              <a:rPr lang="en-GB" sz="1600" dirty="0" smtClean="0">
                <a:solidFill>
                  <a:srgbClr val="585858"/>
                </a:solidFill>
                <a:latin typeface="+mj-lt"/>
              </a:rPr>
              <a:t>The </a:t>
            </a:r>
            <a:r>
              <a:rPr lang="en-GB" sz="1600" dirty="0">
                <a:solidFill>
                  <a:srgbClr val="585858"/>
                </a:solidFill>
                <a:latin typeface="+mj-lt"/>
              </a:rPr>
              <a:t>exercise commenced on 7 January and was completed by 22 March </a:t>
            </a:r>
            <a:r>
              <a:rPr lang="en-GB" sz="1600" dirty="0" smtClean="0">
                <a:solidFill>
                  <a:srgbClr val="585858"/>
                </a:solidFill>
                <a:latin typeface="+mj-lt"/>
              </a:rPr>
              <a:t>2019</a:t>
            </a:r>
            <a:endParaRPr lang="en-GB" sz="1600" dirty="0">
              <a:solidFill>
                <a:srgbClr val="585858"/>
              </a:solidFill>
              <a:latin typeface="+mj-lt"/>
            </a:endParaRPr>
          </a:p>
          <a:p>
            <a:pPr hangingPunct="0">
              <a:buClr>
                <a:srgbClr val="94CE09"/>
              </a:buClr>
            </a:pPr>
            <a:endParaRPr lang="en-GB" sz="1600" dirty="0">
              <a:solidFill>
                <a:srgbClr val="585858"/>
              </a:solidFill>
              <a:latin typeface="+mj-lt"/>
            </a:endParaRPr>
          </a:p>
          <a:p>
            <a:pPr marL="285750" lvl="0" indent="-285750" hangingPunct="0">
              <a:buClr>
                <a:srgbClr val="94CE09"/>
              </a:buClr>
              <a:buFont typeface="Arial" panose="020B0604020202020204" pitchFamily="34" charset="0"/>
              <a:buChar char="•"/>
            </a:pPr>
            <a:r>
              <a:rPr lang="en-GB" sz="1600" dirty="0">
                <a:solidFill>
                  <a:srgbClr val="585858"/>
                </a:solidFill>
                <a:latin typeface="+mj-lt"/>
              </a:rPr>
              <a:t>Letters went to every member/survivor who were identified in relation to an overpayment and to amend future pension </a:t>
            </a:r>
            <a:r>
              <a:rPr lang="en-GB" sz="1600" dirty="0" smtClean="0">
                <a:solidFill>
                  <a:srgbClr val="585858"/>
                </a:solidFill>
                <a:latin typeface="+mj-lt"/>
              </a:rPr>
              <a:t>payment</a:t>
            </a:r>
          </a:p>
          <a:p>
            <a:pPr marL="285750" lvl="0" indent="-285750" hangingPunct="0">
              <a:buClr>
                <a:srgbClr val="94CE09"/>
              </a:buClr>
              <a:buFont typeface="Arial" panose="020B0604020202020204" pitchFamily="34" charset="0"/>
              <a:buChar char="•"/>
            </a:pPr>
            <a:endParaRPr lang="en-GB" sz="1600" dirty="0">
              <a:solidFill>
                <a:srgbClr val="585858"/>
              </a:solidFill>
              <a:latin typeface="+mj-lt"/>
            </a:endParaRPr>
          </a:p>
          <a:p>
            <a:pPr marL="285750" lvl="0" indent="-285750" hangingPunct="0">
              <a:buClr>
                <a:srgbClr val="94CE09"/>
              </a:buClr>
              <a:buFont typeface="Arial" panose="020B0604020202020204" pitchFamily="34" charset="0"/>
              <a:buChar char="•"/>
            </a:pPr>
            <a:r>
              <a:rPr lang="en-GB" sz="1600" dirty="0">
                <a:solidFill>
                  <a:srgbClr val="585858"/>
                </a:solidFill>
                <a:latin typeface="+mj-lt"/>
              </a:rPr>
              <a:t>The Department for Education (</a:t>
            </a:r>
            <a:r>
              <a:rPr lang="en-GB" sz="1600" dirty="0" err="1">
                <a:solidFill>
                  <a:srgbClr val="585858"/>
                </a:solidFill>
                <a:latin typeface="+mj-lt"/>
              </a:rPr>
              <a:t>DfE</a:t>
            </a:r>
            <a:r>
              <a:rPr lang="en-GB" sz="1600" dirty="0">
                <a:solidFill>
                  <a:srgbClr val="585858"/>
                </a:solidFill>
                <a:latin typeface="+mj-lt"/>
              </a:rPr>
              <a:t>) wrote off historical overpayments but it has a duty to ensure correct pension payments are made in the </a:t>
            </a:r>
            <a:r>
              <a:rPr lang="en-GB" sz="1600" dirty="0" smtClean="0">
                <a:solidFill>
                  <a:srgbClr val="585858"/>
                </a:solidFill>
                <a:latin typeface="+mj-lt"/>
              </a:rPr>
              <a:t>future</a:t>
            </a:r>
          </a:p>
          <a:p>
            <a:pPr lvl="0" hangingPunct="0">
              <a:buClr>
                <a:srgbClr val="94CE09"/>
              </a:buClr>
            </a:pPr>
            <a:r>
              <a:rPr lang="en-GB" sz="1600" b="1" dirty="0" smtClean="0">
                <a:solidFill>
                  <a:srgbClr val="585858"/>
                </a:solidFill>
                <a:latin typeface="+mj-lt"/>
              </a:rPr>
              <a:t> </a:t>
            </a:r>
            <a:endParaRPr lang="en-GB" sz="1600" b="1" dirty="0">
              <a:solidFill>
                <a:srgbClr val="585858"/>
              </a:solidFill>
              <a:latin typeface="+mj-lt"/>
            </a:endParaRPr>
          </a:p>
          <a:p>
            <a:pPr marL="285750" lvl="0" indent="-285750" hangingPunct="0">
              <a:buClr>
                <a:srgbClr val="94CE09"/>
              </a:buClr>
              <a:buFont typeface="Arial" panose="020B0604020202020204" pitchFamily="34" charset="0"/>
              <a:buChar char="•"/>
            </a:pPr>
            <a:r>
              <a:rPr lang="en-GB" sz="1600" dirty="0" smtClean="0">
                <a:solidFill>
                  <a:srgbClr val="585858"/>
                </a:solidFill>
                <a:latin typeface="+mj-lt"/>
              </a:rPr>
              <a:t>21,975 </a:t>
            </a:r>
            <a:r>
              <a:rPr lang="en-GB" sz="1600" dirty="0">
                <a:solidFill>
                  <a:srgbClr val="585858"/>
                </a:solidFill>
                <a:latin typeface="+mj-lt"/>
              </a:rPr>
              <a:t>members identified with an overpayment as a result of the GMP reconciliation </a:t>
            </a:r>
            <a:r>
              <a:rPr lang="en-GB" sz="1600" dirty="0" smtClean="0">
                <a:solidFill>
                  <a:srgbClr val="585858"/>
                </a:solidFill>
                <a:latin typeface="+mj-lt"/>
              </a:rPr>
              <a:t>Project</a:t>
            </a:r>
          </a:p>
          <a:p>
            <a:pPr marL="285750" lvl="0" indent="-285750" hangingPunct="0">
              <a:buClr>
                <a:srgbClr val="94CE09"/>
              </a:buClr>
              <a:buFont typeface="Arial" panose="020B0604020202020204" pitchFamily="34" charset="0"/>
              <a:buChar char="•"/>
            </a:pPr>
            <a:endParaRPr lang="en-GB" sz="1600" dirty="0">
              <a:solidFill>
                <a:srgbClr val="585858"/>
              </a:solidFill>
              <a:latin typeface="+mj-lt"/>
            </a:endParaRPr>
          </a:p>
          <a:p>
            <a:pPr marL="285750" lvl="0" indent="-285750" hangingPunct="0">
              <a:buClr>
                <a:srgbClr val="94CE09"/>
              </a:buClr>
              <a:buFont typeface="Arial" panose="020B0604020202020204" pitchFamily="34" charset="0"/>
              <a:buChar char="•"/>
            </a:pPr>
            <a:r>
              <a:rPr lang="en-GB" sz="1600" dirty="0" smtClean="0">
                <a:solidFill>
                  <a:srgbClr val="585858"/>
                </a:solidFill>
                <a:latin typeface="+mj-lt"/>
              </a:rPr>
              <a:t>521 </a:t>
            </a:r>
            <a:r>
              <a:rPr lang="en-GB" sz="1600" dirty="0">
                <a:solidFill>
                  <a:srgbClr val="585858"/>
                </a:solidFill>
                <a:latin typeface="+mj-lt"/>
              </a:rPr>
              <a:t>calls resulted in a referral to Darlington, 2.3% of the total letters </a:t>
            </a:r>
            <a:r>
              <a:rPr lang="en-GB" sz="1600" dirty="0" smtClean="0">
                <a:solidFill>
                  <a:srgbClr val="585858"/>
                </a:solidFill>
                <a:latin typeface="+mj-lt"/>
              </a:rPr>
              <a:t>issued</a:t>
            </a:r>
          </a:p>
          <a:p>
            <a:pPr marL="285750" lvl="0" indent="-285750" hangingPunct="0">
              <a:buClr>
                <a:srgbClr val="94CE09"/>
              </a:buClr>
              <a:buFont typeface="Arial" panose="020B0604020202020204" pitchFamily="34" charset="0"/>
              <a:buChar char="•"/>
            </a:pPr>
            <a:endParaRPr lang="en-GB" sz="1600" dirty="0">
              <a:solidFill>
                <a:srgbClr val="585858"/>
              </a:solidFill>
              <a:latin typeface="+mj-lt"/>
            </a:endParaRPr>
          </a:p>
          <a:p>
            <a:pPr lvl="0" hangingPunct="0">
              <a:buClr>
                <a:srgbClr val="94CE09"/>
              </a:buClr>
            </a:pPr>
            <a:r>
              <a:rPr lang="en-GB" sz="1600" dirty="0">
                <a:solidFill>
                  <a:srgbClr val="585858"/>
                </a:solidFill>
                <a:latin typeface="+mn-lt"/>
              </a:rPr>
              <a:t>The low overall contact from members following the issue of the communications has demonstrated that the contact of the communication has been understood and appropriately explained.  That coupled with the support from the various stakeholders has ensured the success of this Project.</a:t>
            </a:r>
          </a:p>
        </p:txBody>
      </p:sp>
    </p:spTree>
    <p:extLst>
      <p:ext uri="{BB962C8B-B14F-4D97-AF65-F5344CB8AC3E}">
        <p14:creationId xmlns:p14="http://schemas.microsoft.com/office/powerpoint/2010/main" val="22254867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Factors</a:t>
            </a:r>
            <a:endParaRPr lang="en-GB" dirty="0"/>
          </a:p>
        </p:txBody>
      </p:sp>
      <p:sp>
        <p:nvSpPr>
          <p:cNvPr id="4" name="TextBox 3"/>
          <p:cNvSpPr txBox="1"/>
          <p:nvPr/>
        </p:nvSpPr>
        <p:spPr>
          <a:xfrm>
            <a:off x="414000" y="1584251"/>
            <a:ext cx="8229600" cy="3970318"/>
          </a:xfrm>
          <a:prstGeom prst="rect">
            <a:avLst/>
          </a:prstGeom>
          <a:noFill/>
        </p:spPr>
        <p:txBody>
          <a:bodyPr wrap="square" rtlCol="0">
            <a:spAutoFit/>
          </a:bodyPr>
          <a:lstStyle/>
          <a:p>
            <a:pPr lvl="0"/>
            <a:r>
              <a:rPr lang="en-GB" sz="1600" dirty="0">
                <a:solidFill>
                  <a:srgbClr val="585858"/>
                </a:solidFill>
                <a:latin typeface="+mj-lt"/>
              </a:rPr>
              <a:t>Following the </a:t>
            </a:r>
            <a:r>
              <a:rPr lang="en-GB" sz="1600" dirty="0" smtClean="0">
                <a:solidFill>
                  <a:srgbClr val="585858"/>
                </a:solidFill>
                <a:latin typeface="+mj-lt"/>
              </a:rPr>
              <a:t>Scheme </a:t>
            </a:r>
            <a:r>
              <a:rPr lang="en-GB" sz="1600" dirty="0">
                <a:solidFill>
                  <a:srgbClr val="585858"/>
                </a:solidFill>
                <a:latin typeface="+mj-lt"/>
              </a:rPr>
              <a:t>V</a:t>
            </a:r>
            <a:r>
              <a:rPr lang="en-GB" sz="1600" dirty="0" smtClean="0">
                <a:solidFill>
                  <a:srgbClr val="585858"/>
                </a:solidFill>
                <a:latin typeface="+mj-lt"/>
              </a:rPr>
              <a:t>aluation </a:t>
            </a:r>
            <a:r>
              <a:rPr lang="en-GB" sz="1600" dirty="0">
                <a:solidFill>
                  <a:srgbClr val="585858"/>
                </a:solidFill>
                <a:latin typeface="+mj-lt"/>
              </a:rPr>
              <a:t>exercise, new factors have been introduced. </a:t>
            </a:r>
          </a:p>
          <a:p>
            <a:r>
              <a:rPr lang="en-GB" sz="1600" dirty="0">
                <a:solidFill>
                  <a:srgbClr val="585858"/>
                </a:solidFill>
                <a:latin typeface="+mj-lt"/>
              </a:rPr>
              <a:t> </a:t>
            </a:r>
          </a:p>
          <a:p>
            <a:pPr lvl="0"/>
            <a:r>
              <a:rPr lang="en-GB" sz="1600" dirty="0">
                <a:solidFill>
                  <a:srgbClr val="585858"/>
                </a:solidFill>
                <a:latin typeface="+mj-lt"/>
              </a:rPr>
              <a:t>There isn’t one ‘effective date’ from which the new factors were implemented, for a couple of reasons:</a:t>
            </a:r>
          </a:p>
          <a:p>
            <a:r>
              <a:rPr lang="en-GB" sz="1600" dirty="0">
                <a:solidFill>
                  <a:srgbClr val="585858"/>
                </a:solidFill>
                <a:latin typeface="+mj-lt"/>
              </a:rPr>
              <a:t> </a:t>
            </a:r>
          </a:p>
          <a:p>
            <a:pPr marL="742950" lvl="1" indent="-285750">
              <a:buClr>
                <a:srgbClr val="94CE09"/>
              </a:buClr>
              <a:buFont typeface="Arial" panose="020B0604020202020204" pitchFamily="34" charset="0"/>
              <a:buChar char="•"/>
            </a:pPr>
            <a:r>
              <a:rPr lang="en-GB" sz="1600" dirty="0">
                <a:solidFill>
                  <a:srgbClr val="585858"/>
                </a:solidFill>
                <a:latin typeface="+mj-lt"/>
              </a:rPr>
              <a:t>The change to the discount rate used for public service pension schemes announced in the October 2018 budget meant that the factors for transfers and pension </a:t>
            </a:r>
            <a:r>
              <a:rPr lang="en-GB" sz="1600" dirty="0" smtClean="0">
                <a:solidFill>
                  <a:srgbClr val="585858"/>
                </a:solidFill>
                <a:latin typeface="+mj-lt"/>
              </a:rPr>
              <a:t>sharing </a:t>
            </a:r>
            <a:r>
              <a:rPr lang="en-GB" sz="1600" dirty="0">
                <a:solidFill>
                  <a:srgbClr val="585858"/>
                </a:solidFill>
                <a:latin typeface="+mj-lt"/>
              </a:rPr>
              <a:t>are effective from 29 October </a:t>
            </a:r>
            <a:r>
              <a:rPr lang="en-GB" sz="1600" dirty="0" smtClean="0">
                <a:solidFill>
                  <a:srgbClr val="585858"/>
                </a:solidFill>
                <a:latin typeface="+mj-lt"/>
              </a:rPr>
              <a:t>2018</a:t>
            </a:r>
          </a:p>
          <a:p>
            <a:pPr marL="742950" lvl="1" indent="-285750">
              <a:buFont typeface="Arial" panose="020B0604020202020204" pitchFamily="34" charset="0"/>
              <a:buChar char="•"/>
            </a:pPr>
            <a:endParaRPr lang="en-GB" sz="1600" dirty="0">
              <a:solidFill>
                <a:srgbClr val="585858"/>
              </a:solidFill>
              <a:latin typeface="+mj-lt"/>
            </a:endParaRPr>
          </a:p>
          <a:p>
            <a:pPr marL="742950" lvl="1" indent="-285750">
              <a:buClr>
                <a:srgbClr val="94CE09"/>
              </a:buClr>
              <a:buFont typeface="Arial" panose="020B0604020202020204" pitchFamily="34" charset="0"/>
              <a:buChar char="•"/>
            </a:pPr>
            <a:r>
              <a:rPr lang="en-GB" sz="1600" dirty="0">
                <a:solidFill>
                  <a:srgbClr val="585858"/>
                </a:solidFill>
                <a:latin typeface="+mj-lt"/>
              </a:rPr>
              <a:t>Factors for certain aspects of the Career Average arrangement are effective from when the scheme actuary (GAD) provided them, others are effective from a date decided by the S</a:t>
            </a:r>
            <a:r>
              <a:rPr lang="en-GB" sz="1600" dirty="0" smtClean="0">
                <a:solidFill>
                  <a:srgbClr val="585858"/>
                </a:solidFill>
                <a:latin typeface="+mj-lt"/>
              </a:rPr>
              <a:t>cheme manager. For </a:t>
            </a:r>
            <a:r>
              <a:rPr lang="en-GB" sz="1600" dirty="0">
                <a:solidFill>
                  <a:srgbClr val="585858"/>
                </a:solidFill>
                <a:latin typeface="+mj-lt"/>
              </a:rPr>
              <a:t>these, the impact on the administration of the </a:t>
            </a:r>
            <a:r>
              <a:rPr lang="en-GB" sz="1600" dirty="0" smtClean="0">
                <a:solidFill>
                  <a:srgbClr val="585858"/>
                </a:solidFill>
                <a:latin typeface="+mj-lt"/>
              </a:rPr>
              <a:t>Scheme </a:t>
            </a:r>
            <a:r>
              <a:rPr lang="en-GB" sz="1600" dirty="0">
                <a:solidFill>
                  <a:srgbClr val="585858"/>
                </a:solidFill>
                <a:latin typeface="+mj-lt"/>
              </a:rPr>
              <a:t>and the best, consistent outcome for members was used to determine the effective </a:t>
            </a:r>
            <a:r>
              <a:rPr lang="en-GB" sz="1600" dirty="0" smtClean="0">
                <a:solidFill>
                  <a:srgbClr val="585858"/>
                </a:solidFill>
                <a:latin typeface="+mj-lt"/>
              </a:rPr>
              <a:t>date.</a:t>
            </a:r>
            <a:endParaRPr lang="en-GB" sz="1600" dirty="0">
              <a:solidFill>
                <a:srgbClr val="585858"/>
              </a:solidFill>
              <a:latin typeface="+mj-lt"/>
            </a:endParaRPr>
          </a:p>
          <a:p>
            <a:r>
              <a:rPr lang="en-GB" sz="1400" dirty="0">
                <a:solidFill>
                  <a:srgbClr val="585858"/>
                </a:solidFill>
                <a:latin typeface="+mj-lt"/>
              </a:rPr>
              <a:t> </a:t>
            </a:r>
            <a:endParaRPr lang="en-GB" sz="1050" dirty="0">
              <a:solidFill>
                <a:srgbClr val="585858"/>
              </a:solidFill>
              <a:latin typeface="+mj-lt"/>
            </a:endParaRPr>
          </a:p>
          <a:p>
            <a:endParaRPr lang="en-GB" sz="1400" dirty="0">
              <a:latin typeface="+mj-lt"/>
            </a:endParaRPr>
          </a:p>
        </p:txBody>
      </p:sp>
    </p:spTree>
    <p:extLst>
      <p:ext uri="{BB962C8B-B14F-4D97-AF65-F5344CB8AC3E}">
        <p14:creationId xmlns:p14="http://schemas.microsoft.com/office/powerpoint/2010/main" val="1672020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Factors</a:t>
            </a:r>
            <a:endParaRPr lang="en-GB" dirty="0"/>
          </a:p>
        </p:txBody>
      </p:sp>
      <p:sp>
        <p:nvSpPr>
          <p:cNvPr id="4" name="TextBox 3"/>
          <p:cNvSpPr txBox="1"/>
          <p:nvPr/>
        </p:nvSpPr>
        <p:spPr>
          <a:xfrm>
            <a:off x="414000" y="1584251"/>
            <a:ext cx="8229600" cy="2523768"/>
          </a:xfrm>
          <a:prstGeom prst="rect">
            <a:avLst/>
          </a:prstGeom>
          <a:noFill/>
        </p:spPr>
        <p:txBody>
          <a:bodyPr wrap="square" rtlCol="0">
            <a:spAutoFit/>
          </a:bodyPr>
          <a:lstStyle/>
          <a:p>
            <a:pPr lvl="0"/>
            <a:r>
              <a:rPr lang="en-GB" sz="1600" dirty="0" smtClean="0">
                <a:solidFill>
                  <a:srgbClr val="585858"/>
                </a:solidFill>
                <a:latin typeface="+mj-lt"/>
              </a:rPr>
              <a:t>GAD </a:t>
            </a:r>
            <a:r>
              <a:rPr lang="en-GB" sz="1600" dirty="0">
                <a:solidFill>
                  <a:srgbClr val="585858"/>
                </a:solidFill>
                <a:latin typeface="+mj-lt"/>
              </a:rPr>
              <a:t>will be providing updated guidance and examples later in the year. In the meantime, the latest factors and existing guidance/examples are available on </a:t>
            </a:r>
            <a:r>
              <a:rPr lang="en-GB" sz="1600" dirty="0" smtClean="0">
                <a:solidFill>
                  <a:srgbClr val="585858"/>
                </a:solidFill>
                <a:latin typeface="+mj-lt"/>
              </a:rPr>
              <a:t>our website.</a:t>
            </a:r>
            <a:endParaRPr lang="en-GB" sz="1600" dirty="0">
              <a:solidFill>
                <a:srgbClr val="585858"/>
              </a:solidFill>
              <a:latin typeface="+mj-lt"/>
            </a:endParaRPr>
          </a:p>
          <a:p>
            <a:r>
              <a:rPr lang="en-GB" sz="1600" dirty="0">
                <a:solidFill>
                  <a:srgbClr val="585858"/>
                </a:solidFill>
                <a:latin typeface="+mj-lt"/>
              </a:rPr>
              <a:t> </a:t>
            </a:r>
          </a:p>
          <a:p>
            <a:pPr lvl="0"/>
            <a:r>
              <a:rPr lang="en-GB" sz="1600" dirty="0">
                <a:solidFill>
                  <a:srgbClr val="585858"/>
                </a:solidFill>
                <a:latin typeface="+mj-lt"/>
              </a:rPr>
              <a:t>Other changes not related to factors, such as the increase to the contribution tier salary bands, have been communicated to employers. This information is made available on the updates page of the </a:t>
            </a:r>
            <a:r>
              <a:rPr lang="en-GB" sz="1600" dirty="0" smtClean="0">
                <a:solidFill>
                  <a:srgbClr val="585858"/>
                </a:solidFill>
                <a:latin typeface="+mj-lt"/>
              </a:rPr>
              <a:t>our </a:t>
            </a:r>
            <a:r>
              <a:rPr lang="en-GB" sz="1600" dirty="0">
                <a:solidFill>
                  <a:srgbClr val="585858"/>
                </a:solidFill>
                <a:latin typeface="+mj-lt"/>
              </a:rPr>
              <a:t>website: </a:t>
            </a:r>
            <a:endParaRPr lang="en-GB" sz="1600" dirty="0" smtClean="0">
              <a:solidFill>
                <a:srgbClr val="585858"/>
              </a:solidFill>
              <a:latin typeface="+mj-lt"/>
            </a:endParaRPr>
          </a:p>
          <a:p>
            <a:pPr lvl="0"/>
            <a:endParaRPr lang="en-GB" sz="1600" dirty="0">
              <a:solidFill>
                <a:srgbClr val="585858"/>
              </a:solidFill>
              <a:latin typeface="+mj-lt"/>
            </a:endParaRPr>
          </a:p>
          <a:p>
            <a:pPr lvl="0"/>
            <a:r>
              <a:rPr lang="en-GB" sz="1600" dirty="0" smtClean="0">
                <a:solidFill>
                  <a:srgbClr val="585858"/>
                </a:solidFill>
                <a:latin typeface="+mj-lt"/>
              </a:rPr>
              <a:t>teacherspensions.co.uk/members/resources/forms/updates.</a:t>
            </a:r>
            <a:endParaRPr lang="en-GB" sz="1600" dirty="0">
              <a:solidFill>
                <a:srgbClr val="585858"/>
              </a:solidFill>
              <a:latin typeface="+mj-lt"/>
            </a:endParaRPr>
          </a:p>
          <a:p>
            <a:endParaRPr lang="en-GB" sz="1400" dirty="0">
              <a:latin typeface="+mj-lt"/>
            </a:endParaRPr>
          </a:p>
        </p:txBody>
      </p:sp>
    </p:spTree>
    <p:extLst>
      <p:ext uri="{BB962C8B-B14F-4D97-AF65-F5344CB8AC3E}">
        <p14:creationId xmlns:p14="http://schemas.microsoft.com/office/powerpoint/2010/main" val="12264164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E</a:t>
            </a:r>
            <a:r>
              <a:rPr lang="en-GB" dirty="0" smtClean="0"/>
              <a:t>ffective date - selected factor types</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29263054"/>
              </p:ext>
            </p:extLst>
          </p:nvPr>
        </p:nvGraphicFramePr>
        <p:xfrm>
          <a:off x="470708" y="1535223"/>
          <a:ext cx="8172892" cy="4518264"/>
        </p:xfrm>
        <a:graphic>
          <a:graphicData uri="http://schemas.openxmlformats.org/drawingml/2006/table">
            <a:tbl>
              <a:tblPr firstRow="1" bandRow="1">
                <a:tableStyleId>{5C22544A-7EE6-4342-B048-85BDC9FD1C3A}</a:tableStyleId>
              </a:tblPr>
              <a:tblGrid>
                <a:gridCol w="4086446"/>
                <a:gridCol w="2043223"/>
                <a:gridCol w="2043223"/>
              </a:tblGrid>
              <a:tr h="307942">
                <a:tc rowSpan="2">
                  <a:txBody>
                    <a:bodyPr/>
                    <a:lstStyle/>
                    <a:p>
                      <a:r>
                        <a:rPr lang="en-GB" sz="1400" dirty="0" smtClean="0"/>
                        <a:t>Factor Type</a:t>
                      </a:r>
                      <a:endParaRPr lang="en-GB" sz="1400" dirty="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r>
                        <a:rPr lang="en-GB" sz="1400" dirty="0" smtClean="0"/>
                        <a:t>Effective date</a:t>
                      </a:r>
                      <a:r>
                        <a:rPr lang="en-GB" sz="1400" baseline="0" dirty="0" smtClean="0"/>
                        <a:t> for new factors</a:t>
                      </a:r>
                      <a:endParaRPr lang="en-GB" sz="1400" dirty="0"/>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GB" dirty="0"/>
                    </a:p>
                  </a:txBody>
                  <a:tcPr/>
                </a:tc>
              </a:tr>
              <a:tr h="293979">
                <a:tc vMerge="1">
                  <a:txBody>
                    <a:bodyPr/>
                    <a:lstStyle/>
                    <a:p>
                      <a:endParaRPr lang="en-GB" dirty="0"/>
                    </a:p>
                  </a:txBody>
                  <a:tcPr/>
                </a:tc>
                <a:tc>
                  <a:txBody>
                    <a:bodyPr/>
                    <a:lstStyle/>
                    <a:p>
                      <a:r>
                        <a:rPr lang="en-GB" sz="1400" dirty="0" smtClean="0">
                          <a:solidFill>
                            <a:schemeClr val="bg1"/>
                          </a:solidFill>
                        </a:rPr>
                        <a:t>Final Salary</a:t>
                      </a:r>
                      <a:endParaRPr lang="en-GB"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003F72"/>
                    </a:solidFill>
                  </a:tcPr>
                </a:tc>
                <a:tc>
                  <a:txBody>
                    <a:bodyPr/>
                    <a:lstStyle/>
                    <a:p>
                      <a:r>
                        <a:rPr lang="en-GB" sz="1400" dirty="0" smtClean="0">
                          <a:solidFill>
                            <a:schemeClr val="bg1"/>
                          </a:solidFill>
                        </a:rPr>
                        <a:t>CARE</a:t>
                      </a:r>
                      <a:endParaRPr lang="en-GB" sz="14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003F72"/>
                    </a:solidFill>
                  </a:tcPr>
                </a:tc>
              </a:tr>
              <a:tr h="307942">
                <a:tc>
                  <a:txBody>
                    <a:bodyPr/>
                    <a:lstStyle/>
                    <a:p>
                      <a:r>
                        <a:rPr lang="en-GB" sz="1400" kern="1200" dirty="0" smtClean="0">
                          <a:solidFill>
                            <a:schemeClr val="tx1">
                              <a:lumMod val="75000"/>
                              <a:lumOff val="25000"/>
                            </a:schemeClr>
                          </a:solidFill>
                          <a:effectLst/>
                          <a:latin typeface="+mn-lt"/>
                          <a:ea typeface="+mn-ea"/>
                          <a:cs typeface="+mn-cs"/>
                        </a:rPr>
                        <a:t>Cash Equivalent Transfer Value (CETV)</a:t>
                      </a:r>
                      <a:endParaRPr lang="en-GB" sz="1400" dirty="0">
                        <a:solidFill>
                          <a:schemeClr val="tx1">
                            <a:lumMod val="75000"/>
                            <a:lumOff val="25000"/>
                          </a:schemeClr>
                        </a:solidFill>
                      </a:endParaRPr>
                    </a:p>
                  </a:txBody>
                  <a:tcPr>
                    <a:lnT w="12700" cap="flat" cmpd="sng" algn="ctr">
                      <a:noFill/>
                      <a:prstDash val="solid"/>
                      <a:round/>
                      <a:headEnd type="none" w="med" len="med"/>
                      <a:tailEnd type="none" w="med" len="med"/>
                    </a:lnT>
                  </a:tcPr>
                </a:tc>
                <a:tc gridSpan="2">
                  <a:txBody>
                    <a:bodyPr/>
                    <a:lstStyle/>
                    <a:p>
                      <a:pPr algn="ctr"/>
                      <a:r>
                        <a:rPr lang="en-GB" sz="1400" dirty="0" smtClean="0">
                          <a:solidFill>
                            <a:schemeClr val="tx1">
                              <a:lumMod val="75000"/>
                              <a:lumOff val="25000"/>
                            </a:schemeClr>
                          </a:solidFill>
                        </a:rPr>
                        <a:t>29 October 2018</a:t>
                      </a:r>
                      <a:endParaRPr lang="en-GB" sz="1400" dirty="0">
                        <a:solidFill>
                          <a:schemeClr val="tx1">
                            <a:lumMod val="75000"/>
                            <a:lumOff val="25000"/>
                          </a:schemeClr>
                        </a:solidFill>
                      </a:endParaRPr>
                    </a:p>
                  </a:txBody>
                  <a:tcPr>
                    <a:lnT w="12700" cap="flat" cmpd="sng" algn="ctr">
                      <a:noFill/>
                      <a:prstDash val="solid"/>
                      <a:round/>
                      <a:headEnd type="none" w="med" len="med"/>
                      <a:tailEnd type="none" w="med" len="med"/>
                    </a:lnT>
                  </a:tcPr>
                </a:tc>
                <a:tc hMerge="1">
                  <a:txBody>
                    <a:bodyPr/>
                    <a:lstStyle/>
                    <a:p>
                      <a:endParaRPr lang="en-GB"/>
                    </a:p>
                  </a:txBody>
                  <a:tcPr/>
                </a:tc>
              </a:tr>
              <a:tr h="307942">
                <a:tc>
                  <a:txBody>
                    <a:bodyPr/>
                    <a:lstStyle/>
                    <a:p>
                      <a:r>
                        <a:rPr lang="en-GB" sz="1400" dirty="0" smtClean="0">
                          <a:solidFill>
                            <a:schemeClr val="tx1">
                              <a:lumMod val="75000"/>
                              <a:lumOff val="25000"/>
                            </a:schemeClr>
                          </a:solidFill>
                        </a:rPr>
                        <a:t>Pensioner Cash Equivalents on Divorce</a:t>
                      </a:r>
                      <a:endParaRPr lang="en-GB" sz="1400" dirty="0">
                        <a:solidFill>
                          <a:schemeClr val="tx1">
                            <a:lumMod val="75000"/>
                            <a:lumOff val="25000"/>
                          </a:schemeClr>
                        </a:solidFill>
                      </a:endParaRPr>
                    </a:p>
                  </a:txBody>
                  <a:tcPr/>
                </a:tc>
                <a:tc gridSpan="2">
                  <a:txBody>
                    <a:bodyPr/>
                    <a:lstStyle/>
                    <a:p>
                      <a:pPr algn="ctr"/>
                      <a:r>
                        <a:rPr lang="en-GB" sz="1400" kern="1200" dirty="0" smtClean="0">
                          <a:solidFill>
                            <a:schemeClr val="tx1">
                              <a:lumMod val="75000"/>
                              <a:lumOff val="25000"/>
                            </a:schemeClr>
                          </a:solidFill>
                          <a:effectLst/>
                          <a:latin typeface="+mn-lt"/>
                          <a:ea typeface="+mn-ea"/>
                          <a:cs typeface="+mn-cs"/>
                        </a:rPr>
                        <a:t>29 October 2018</a:t>
                      </a:r>
                      <a:endParaRPr lang="en-GB" sz="1100" dirty="0">
                        <a:solidFill>
                          <a:schemeClr val="tx1">
                            <a:lumMod val="75000"/>
                            <a:lumOff val="25000"/>
                          </a:schemeClr>
                        </a:solidFill>
                      </a:endParaRPr>
                    </a:p>
                  </a:txBody>
                  <a:tcPr/>
                </a:tc>
                <a:tc hMerge="1">
                  <a:txBody>
                    <a:bodyPr/>
                    <a:lstStyle/>
                    <a:p>
                      <a:endParaRPr lang="en-GB"/>
                    </a:p>
                  </a:txBody>
                  <a:tcPr/>
                </a:tc>
              </a:tr>
              <a:tr h="307942">
                <a:tc>
                  <a:txBody>
                    <a:bodyPr/>
                    <a:lstStyle/>
                    <a:p>
                      <a:r>
                        <a:rPr lang="en-GB" sz="1400" dirty="0" smtClean="0">
                          <a:solidFill>
                            <a:schemeClr val="tx1">
                              <a:lumMod val="75000"/>
                              <a:lumOff val="25000"/>
                            </a:schemeClr>
                          </a:solidFill>
                        </a:rPr>
                        <a:t>Transfer-in (non-Club)</a:t>
                      </a:r>
                      <a:endParaRPr lang="en-GB" sz="1400" dirty="0">
                        <a:solidFill>
                          <a:schemeClr val="tx1">
                            <a:lumMod val="75000"/>
                            <a:lumOff val="25000"/>
                          </a:schemeClr>
                        </a:solidFill>
                      </a:endParaRPr>
                    </a:p>
                  </a:txBody>
                  <a:tcPr/>
                </a:tc>
                <a:tc gridSpan="2">
                  <a:txBody>
                    <a:bodyPr/>
                    <a:lstStyle/>
                    <a:p>
                      <a:pPr algn="ctr"/>
                      <a:r>
                        <a:rPr lang="en-GB" sz="1400" kern="1200" dirty="0" smtClean="0">
                          <a:solidFill>
                            <a:schemeClr val="tx1">
                              <a:lumMod val="75000"/>
                              <a:lumOff val="25000"/>
                            </a:schemeClr>
                          </a:solidFill>
                          <a:effectLst/>
                          <a:latin typeface="+mn-lt"/>
                          <a:ea typeface="+mn-ea"/>
                          <a:cs typeface="+mn-cs"/>
                        </a:rPr>
                        <a:t>29 October 2018</a:t>
                      </a:r>
                      <a:endParaRPr lang="en-GB" sz="1100" dirty="0">
                        <a:solidFill>
                          <a:schemeClr val="tx1">
                            <a:lumMod val="75000"/>
                            <a:lumOff val="25000"/>
                          </a:schemeClr>
                        </a:solidFill>
                      </a:endParaRPr>
                    </a:p>
                  </a:txBody>
                  <a:tcPr/>
                </a:tc>
                <a:tc hMerge="1">
                  <a:txBody>
                    <a:bodyPr/>
                    <a:lstStyle/>
                    <a:p>
                      <a:endParaRPr lang="en-GB"/>
                    </a:p>
                  </a:txBody>
                  <a:tcPr/>
                </a:tc>
              </a:tr>
              <a:tr h="307942">
                <a:tc>
                  <a:txBody>
                    <a:bodyPr/>
                    <a:lstStyle/>
                    <a:p>
                      <a:r>
                        <a:rPr lang="en-GB" sz="1400" dirty="0" smtClean="0">
                          <a:solidFill>
                            <a:schemeClr val="tx1">
                              <a:lumMod val="75000"/>
                              <a:lumOff val="25000"/>
                            </a:schemeClr>
                          </a:solidFill>
                        </a:rPr>
                        <a:t>Club Transfers (transfers out and in)</a:t>
                      </a:r>
                      <a:endParaRPr lang="en-GB" sz="1400" dirty="0">
                        <a:solidFill>
                          <a:schemeClr val="tx1">
                            <a:lumMod val="75000"/>
                            <a:lumOff val="25000"/>
                          </a:schemeClr>
                        </a:solidFill>
                      </a:endParaRPr>
                    </a:p>
                  </a:txBody>
                  <a:tcPr/>
                </a:tc>
                <a:tc gridSpan="2">
                  <a:txBody>
                    <a:bodyPr/>
                    <a:lstStyle/>
                    <a:p>
                      <a:pPr algn="ctr"/>
                      <a:r>
                        <a:rPr lang="en-GB" sz="1400" kern="1200" dirty="0" smtClean="0">
                          <a:solidFill>
                            <a:schemeClr val="tx1">
                              <a:lumMod val="75000"/>
                              <a:lumOff val="25000"/>
                            </a:schemeClr>
                          </a:solidFill>
                          <a:effectLst/>
                          <a:latin typeface="+mn-lt"/>
                          <a:ea typeface="+mn-ea"/>
                          <a:cs typeface="+mn-cs"/>
                        </a:rPr>
                        <a:t>01 April 2019</a:t>
                      </a:r>
                      <a:endParaRPr lang="en-GB" sz="1100" dirty="0">
                        <a:solidFill>
                          <a:schemeClr val="tx1">
                            <a:lumMod val="75000"/>
                            <a:lumOff val="25000"/>
                          </a:schemeClr>
                        </a:solidFill>
                      </a:endParaRPr>
                    </a:p>
                  </a:txBody>
                  <a:tcPr/>
                </a:tc>
                <a:tc hMerge="1">
                  <a:txBody>
                    <a:bodyPr/>
                    <a:lstStyle/>
                    <a:p>
                      <a:endParaRPr lang="en-GB"/>
                    </a:p>
                  </a:txBody>
                  <a:tcPr/>
                </a:tc>
              </a:tr>
              <a:tr h="307942">
                <a:tc>
                  <a:txBody>
                    <a:bodyPr/>
                    <a:lstStyle/>
                    <a:p>
                      <a:r>
                        <a:rPr lang="en-GB" sz="1400" kern="1200" dirty="0" smtClean="0">
                          <a:solidFill>
                            <a:schemeClr val="tx1">
                              <a:lumMod val="75000"/>
                              <a:lumOff val="25000"/>
                            </a:schemeClr>
                          </a:solidFill>
                          <a:effectLst/>
                          <a:latin typeface="+mn-lt"/>
                          <a:ea typeface="+mn-ea"/>
                          <a:cs typeface="+mn-cs"/>
                        </a:rPr>
                        <a:t>Early Retirement Factors</a:t>
                      </a:r>
                      <a:endParaRPr lang="en-GB" sz="1100" dirty="0">
                        <a:solidFill>
                          <a:schemeClr val="tx1">
                            <a:lumMod val="75000"/>
                            <a:lumOff val="25000"/>
                          </a:schemeClr>
                        </a:solidFill>
                      </a:endParaRPr>
                    </a:p>
                  </a:txBody>
                  <a:tcPr/>
                </a:tc>
                <a:tc>
                  <a:txBody>
                    <a:bodyPr/>
                    <a:lstStyle/>
                    <a:p>
                      <a:pPr algn="ctr"/>
                      <a:r>
                        <a:rPr lang="en-GB" sz="1400" kern="1200" dirty="0" smtClean="0">
                          <a:solidFill>
                            <a:schemeClr val="tx1">
                              <a:lumMod val="75000"/>
                              <a:lumOff val="25000"/>
                            </a:schemeClr>
                          </a:solidFill>
                          <a:effectLst/>
                          <a:latin typeface="+mn-lt"/>
                          <a:ea typeface="+mn-ea"/>
                          <a:cs typeface="+mn-cs"/>
                        </a:rPr>
                        <a:t>01 March 2019</a:t>
                      </a:r>
                      <a:endParaRPr lang="en-GB" sz="1100" dirty="0">
                        <a:solidFill>
                          <a:schemeClr val="tx1">
                            <a:lumMod val="75000"/>
                            <a:lumOff val="25000"/>
                          </a:schemeClr>
                        </a:solidFill>
                      </a:endParaRPr>
                    </a:p>
                  </a:txBody>
                  <a:tcPr/>
                </a:tc>
                <a:tc>
                  <a:txBody>
                    <a:bodyPr/>
                    <a:lstStyle/>
                    <a:p>
                      <a:pPr algn="ctr"/>
                      <a:r>
                        <a:rPr lang="en-GB" sz="1400" kern="1200" dirty="0" smtClean="0">
                          <a:solidFill>
                            <a:schemeClr val="tx1">
                              <a:lumMod val="75000"/>
                              <a:lumOff val="25000"/>
                            </a:schemeClr>
                          </a:solidFill>
                          <a:effectLst/>
                          <a:latin typeface="+mn-lt"/>
                          <a:ea typeface="+mn-ea"/>
                          <a:cs typeface="+mn-cs"/>
                        </a:rPr>
                        <a:t>06 December 2018</a:t>
                      </a:r>
                      <a:endParaRPr lang="en-GB" sz="1100" dirty="0">
                        <a:solidFill>
                          <a:schemeClr val="tx1">
                            <a:lumMod val="75000"/>
                            <a:lumOff val="25000"/>
                          </a:schemeClr>
                        </a:solidFill>
                      </a:endParaRPr>
                    </a:p>
                  </a:txBody>
                  <a:tcPr/>
                </a:tc>
              </a:tr>
              <a:tr h="307942">
                <a:tc>
                  <a:txBody>
                    <a:bodyPr/>
                    <a:lstStyle/>
                    <a:p>
                      <a:r>
                        <a:rPr lang="en-GB" sz="1400" kern="1200" dirty="0" smtClean="0">
                          <a:solidFill>
                            <a:schemeClr val="tx1">
                              <a:lumMod val="75000"/>
                              <a:lumOff val="25000"/>
                            </a:schemeClr>
                          </a:solidFill>
                          <a:effectLst/>
                          <a:latin typeface="+mn-lt"/>
                          <a:ea typeface="+mn-ea"/>
                          <a:cs typeface="+mn-cs"/>
                        </a:rPr>
                        <a:t>Late Retirement Factors</a:t>
                      </a:r>
                      <a:endParaRPr lang="en-GB" sz="1100" dirty="0">
                        <a:solidFill>
                          <a:schemeClr val="tx1">
                            <a:lumMod val="75000"/>
                            <a:lumOff val="25000"/>
                          </a:schemeClr>
                        </a:solidFill>
                      </a:endParaRPr>
                    </a:p>
                  </a:txBody>
                  <a:tcPr/>
                </a:tc>
                <a:tc>
                  <a:txBody>
                    <a:bodyPr/>
                    <a:lstStyle/>
                    <a:p>
                      <a:pPr algn="ctr"/>
                      <a:r>
                        <a:rPr lang="en-GB" sz="1400" kern="1200" dirty="0" smtClean="0">
                          <a:solidFill>
                            <a:schemeClr val="tx1">
                              <a:lumMod val="75000"/>
                              <a:lumOff val="25000"/>
                            </a:schemeClr>
                          </a:solidFill>
                          <a:effectLst/>
                          <a:latin typeface="+mn-lt"/>
                          <a:ea typeface="+mn-ea"/>
                          <a:cs typeface="+mn-cs"/>
                        </a:rPr>
                        <a:t>01 March 2019</a:t>
                      </a:r>
                      <a:endParaRPr lang="en-GB" sz="1100" dirty="0">
                        <a:solidFill>
                          <a:schemeClr val="tx1">
                            <a:lumMod val="75000"/>
                            <a:lumOff val="25000"/>
                          </a:schemeClr>
                        </a:solidFill>
                      </a:endParaRPr>
                    </a:p>
                  </a:txBody>
                  <a:tcPr/>
                </a:tc>
                <a:tc>
                  <a:txBody>
                    <a:bodyPr/>
                    <a:lstStyle/>
                    <a:p>
                      <a:pPr algn="ctr"/>
                      <a:r>
                        <a:rPr lang="en-GB" sz="1400" kern="1200" dirty="0" smtClean="0">
                          <a:solidFill>
                            <a:schemeClr val="tx1">
                              <a:lumMod val="75000"/>
                              <a:lumOff val="25000"/>
                            </a:schemeClr>
                          </a:solidFill>
                          <a:effectLst/>
                          <a:latin typeface="+mn-lt"/>
                          <a:ea typeface="+mn-ea"/>
                          <a:cs typeface="+mn-cs"/>
                        </a:rPr>
                        <a:t>GAD Calculator</a:t>
                      </a:r>
                      <a:endParaRPr lang="en-GB" sz="1100" dirty="0">
                        <a:solidFill>
                          <a:schemeClr val="tx1">
                            <a:lumMod val="75000"/>
                            <a:lumOff val="25000"/>
                          </a:schemeClr>
                        </a:solidFill>
                      </a:endParaRPr>
                    </a:p>
                  </a:txBody>
                  <a:tcPr/>
                </a:tc>
              </a:tr>
              <a:tr h="490185">
                <a:tc>
                  <a:txBody>
                    <a:bodyPr/>
                    <a:lstStyle/>
                    <a:p>
                      <a:r>
                        <a:rPr lang="en-GB" sz="1400" kern="1200" dirty="0" smtClean="0">
                          <a:solidFill>
                            <a:schemeClr val="tx1">
                              <a:lumMod val="75000"/>
                              <a:lumOff val="25000"/>
                            </a:schemeClr>
                          </a:solidFill>
                          <a:effectLst/>
                          <a:latin typeface="+mn-lt"/>
                          <a:ea typeface="+mn-ea"/>
                          <a:cs typeface="+mn-cs"/>
                        </a:rPr>
                        <a:t>Inverse Commutation (Conversion of Lump Sum to Pension)</a:t>
                      </a:r>
                      <a:endParaRPr lang="en-GB" sz="1100" dirty="0">
                        <a:solidFill>
                          <a:schemeClr val="tx1">
                            <a:lumMod val="75000"/>
                            <a:lumOff val="25000"/>
                          </a:schemeClr>
                        </a:solidFill>
                      </a:endParaRPr>
                    </a:p>
                  </a:txBody>
                  <a:tcPr/>
                </a:tc>
                <a:tc gridSpan="2">
                  <a:txBody>
                    <a:bodyPr/>
                    <a:lstStyle/>
                    <a:p>
                      <a:pPr algn="ctr">
                        <a:lnSpc>
                          <a:spcPct val="200000"/>
                        </a:lnSpc>
                      </a:pPr>
                      <a:r>
                        <a:rPr lang="en-GB" sz="1400" kern="1200" dirty="0" smtClean="0">
                          <a:solidFill>
                            <a:schemeClr val="tx1">
                              <a:lumMod val="75000"/>
                              <a:lumOff val="25000"/>
                            </a:schemeClr>
                          </a:solidFill>
                          <a:effectLst/>
                          <a:latin typeface="+mn-lt"/>
                          <a:ea typeface="+mn-ea"/>
                          <a:cs typeface="+mn-cs"/>
                        </a:rPr>
                        <a:t>21 December 2018</a:t>
                      </a:r>
                      <a:endParaRPr lang="en-GB" sz="1100" dirty="0">
                        <a:solidFill>
                          <a:schemeClr val="tx1">
                            <a:lumMod val="75000"/>
                            <a:lumOff val="25000"/>
                          </a:schemeClr>
                        </a:solidFill>
                      </a:endParaRPr>
                    </a:p>
                  </a:txBody>
                  <a:tcPr/>
                </a:tc>
                <a:tc hMerge="1">
                  <a:txBody>
                    <a:bodyPr/>
                    <a:lstStyle/>
                    <a:p>
                      <a:endParaRPr lang="en-GB"/>
                    </a:p>
                  </a:txBody>
                  <a:tcPr/>
                </a:tc>
              </a:tr>
              <a:tr h="307942">
                <a:tc>
                  <a:txBody>
                    <a:bodyPr/>
                    <a:lstStyle/>
                    <a:p>
                      <a:r>
                        <a:rPr lang="en-GB" sz="1400" kern="1200" dirty="0" smtClean="0">
                          <a:solidFill>
                            <a:schemeClr val="tx1">
                              <a:lumMod val="75000"/>
                              <a:lumOff val="25000"/>
                            </a:schemeClr>
                          </a:solidFill>
                          <a:effectLst/>
                          <a:latin typeface="+mn-lt"/>
                          <a:ea typeface="+mn-ea"/>
                          <a:cs typeface="+mn-cs"/>
                        </a:rPr>
                        <a:t>Trivial Commutation</a:t>
                      </a:r>
                      <a:endParaRPr lang="en-GB" sz="1100" dirty="0">
                        <a:solidFill>
                          <a:schemeClr val="tx1">
                            <a:lumMod val="75000"/>
                            <a:lumOff val="25000"/>
                          </a:schemeClr>
                        </a:solidFill>
                      </a:endParaRPr>
                    </a:p>
                  </a:txBody>
                  <a:tcPr/>
                </a:tc>
                <a:tc gridSpan="2">
                  <a:txBody>
                    <a:bodyPr/>
                    <a:lstStyle/>
                    <a:p>
                      <a:pPr algn="ctr"/>
                      <a:r>
                        <a:rPr lang="en-GB" sz="1400" kern="1200" dirty="0" smtClean="0">
                          <a:solidFill>
                            <a:schemeClr val="tx1">
                              <a:lumMod val="75000"/>
                              <a:lumOff val="25000"/>
                            </a:schemeClr>
                          </a:solidFill>
                          <a:effectLst/>
                          <a:latin typeface="+mn-lt"/>
                          <a:ea typeface="+mn-ea"/>
                          <a:cs typeface="+mn-cs"/>
                        </a:rPr>
                        <a:t>01 March 2019</a:t>
                      </a:r>
                      <a:endParaRPr lang="en-GB" sz="1100" dirty="0">
                        <a:solidFill>
                          <a:schemeClr val="tx1">
                            <a:lumMod val="75000"/>
                            <a:lumOff val="25000"/>
                          </a:schemeClr>
                        </a:solidFill>
                      </a:endParaRPr>
                    </a:p>
                  </a:txBody>
                  <a:tcPr/>
                </a:tc>
                <a:tc hMerge="1">
                  <a:txBody>
                    <a:bodyPr/>
                    <a:lstStyle/>
                    <a:p>
                      <a:endParaRPr lang="en-GB"/>
                    </a:p>
                  </a:txBody>
                  <a:tcPr/>
                </a:tc>
              </a:tr>
              <a:tr h="307942">
                <a:tc>
                  <a:txBody>
                    <a:bodyPr/>
                    <a:lstStyle/>
                    <a:p>
                      <a:r>
                        <a:rPr lang="en-GB" sz="1400" kern="1200" dirty="0" smtClean="0">
                          <a:solidFill>
                            <a:schemeClr val="tx1">
                              <a:lumMod val="75000"/>
                              <a:lumOff val="25000"/>
                            </a:schemeClr>
                          </a:solidFill>
                          <a:effectLst/>
                          <a:latin typeface="+mn-lt"/>
                          <a:ea typeface="+mn-ea"/>
                          <a:cs typeface="+mn-cs"/>
                        </a:rPr>
                        <a:t>Capitalisation of Premature Retirement</a:t>
                      </a:r>
                      <a:endParaRPr lang="en-GB" sz="1100" dirty="0">
                        <a:solidFill>
                          <a:schemeClr val="tx1">
                            <a:lumMod val="75000"/>
                            <a:lumOff val="25000"/>
                          </a:schemeClr>
                        </a:solidFill>
                      </a:endParaRPr>
                    </a:p>
                  </a:txBody>
                  <a:tcPr/>
                </a:tc>
                <a:tc gridSpan="2">
                  <a:txBody>
                    <a:bodyPr/>
                    <a:lstStyle/>
                    <a:p>
                      <a:pPr algn="ctr"/>
                      <a:r>
                        <a:rPr lang="en-GB" sz="1400" kern="1200" dirty="0" smtClean="0">
                          <a:solidFill>
                            <a:schemeClr val="tx1">
                              <a:lumMod val="75000"/>
                              <a:lumOff val="25000"/>
                            </a:schemeClr>
                          </a:solidFill>
                          <a:effectLst/>
                          <a:latin typeface="+mn-lt"/>
                          <a:ea typeface="+mn-ea"/>
                          <a:cs typeface="+mn-cs"/>
                        </a:rPr>
                        <a:t>21 December 2018</a:t>
                      </a:r>
                      <a:endParaRPr lang="en-GB" sz="1100" dirty="0">
                        <a:solidFill>
                          <a:schemeClr val="tx1">
                            <a:lumMod val="75000"/>
                            <a:lumOff val="25000"/>
                          </a:schemeClr>
                        </a:solidFill>
                      </a:endParaRPr>
                    </a:p>
                  </a:txBody>
                  <a:tcPr/>
                </a:tc>
                <a:tc hMerge="1">
                  <a:txBody>
                    <a:bodyPr/>
                    <a:lstStyle/>
                    <a:p>
                      <a:endParaRPr lang="en-GB"/>
                    </a:p>
                  </a:txBody>
                  <a:tcPr/>
                </a:tc>
              </a:tr>
              <a:tr h="307942">
                <a:tc>
                  <a:txBody>
                    <a:bodyPr/>
                    <a:lstStyle/>
                    <a:p>
                      <a:r>
                        <a:rPr lang="en-GB" sz="1400" kern="1200" dirty="0" smtClean="0">
                          <a:solidFill>
                            <a:schemeClr val="tx1">
                              <a:lumMod val="75000"/>
                              <a:lumOff val="25000"/>
                            </a:schemeClr>
                          </a:solidFill>
                          <a:effectLst/>
                          <a:latin typeface="+mn-lt"/>
                          <a:ea typeface="+mn-ea"/>
                          <a:cs typeface="+mn-cs"/>
                        </a:rPr>
                        <a:t>Additional Pension</a:t>
                      </a:r>
                      <a:endParaRPr lang="en-GB" sz="1100" dirty="0">
                        <a:solidFill>
                          <a:schemeClr val="tx1">
                            <a:lumMod val="75000"/>
                            <a:lumOff val="25000"/>
                          </a:schemeClr>
                        </a:solidFill>
                      </a:endParaRPr>
                    </a:p>
                  </a:txBody>
                  <a:tcPr/>
                </a:tc>
                <a:tc gridSpan="2">
                  <a:txBody>
                    <a:bodyPr/>
                    <a:lstStyle/>
                    <a:p>
                      <a:pPr algn="ctr"/>
                      <a:r>
                        <a:rPr lang="en-GB" sz="1400" kern="1200" dirty="0" smtClean="0">
                          <a:solidFill>
                            <a:schemeClr val="tx1">
                              <a:lumMod val="75000"/>
                              <a:lumOff val="25000"/>
                            </a:schemeClr>
                          </a:solidFill>
                          <a:effectLst/>
                          <a:latin typeface="+mn-lt"/>
                          <a:ea typeface="+mn-ea"/>
                          <a:cs typeface="+mn-cs"/>
                        </a:rPr>
                        <a:t>01 April 2019</a:t>
                      </a:r>
                      <a:endParaRPr lang="en-GB" sz="1100" dirty="0">
                        <a:solidFill>
                          <a:schemeClr val="tx1">
                            <a:lumMod val="75000"/>
                            <a:lumOff val="25000"/>
                          </a:schemeClr>
                        </a:solidFill>
                      </a:endParaRPr>
                    </a:p>
                  </a:txBody>
                  <a:tcPr/>
                </a:tc>
                <a:tc hMerge="1">
                  <a:txBody>
                    <a:bodyPr/>
                    <a:lstStyle/>
                    <a:p>
                      <a:endParaRPr lang="en-GB"/>
                    </a:p>
                  </a:txBody>
                  <a:tcPr/>
                </a:tc>
              </a:tr>
              <a:tr h="307942">
                <a:tc>
                  <a:txBody>
                    <a:bodyPr/>
                    <a:lstStyle/>
                    <a:p>
                      <a:r>
                        <a:rPr lang="en-GB" sz="1400" kern="1200" dirty="0" smtClean="0">
                          <a:solidFill>
                            <a:schemeClr val="tx1">
                              <a:lumMod val="75000"/>
                              <a:lumOff val="25000"/>
                            </a:schemeClr>
                          </a:solidFill>
                          <a:effectLst/>
                          <a:latin typeface="+mn-lt"/>
                          <a:ea typeface="+mn-ea"/>
                          <a:cs typeface="+mn-cs"/>
                        </a:rPr>
                        <a:t>Buyout of Standard Reduction (aka AAB Buy</a:t>
                      </a:r>
                      <a:r>
                        <a:rPr lang="en-GB" sz="1400" kern="1200" baseline="0" dirty="0" smtClean="0">
                          <a:solidFill>
                            <a:schemeClr val="tx1">
                              <a:lumMod val="75000"/>
                              <a:lumOff val="25000"/>
                            </a:schemeClr>
                          </a:solidFill>
                          <a:effectLst/>
                          <a:latin typeface="+mn-lt"/>
                          <a:ea typeface="+mn-ea"/>
                          <a:cs typeface="+mn-cs"/>
                        </a:rPr>
                        <a:t> </a:t>
                      </a:r>
                      <a:r>
                        <a:rPr lang="en-GB" sz="1400" kern="1200" dirty="0" smtClean="0">
                          <a:solidFill>
                            <a:schemeClr val="tx1">
                              <a:lumMod val="75000"/>
                              <a:lumOff val="25000"/>
                            </a:schemeClr>
                          </a:solidFill>
                          <a:effectLst/>
                          <a:latin typeface="+mn-lt"/>
                          <a:ea typeface="+mn-ea"/>
                          <a:cs typeface="+mn-cs"/>
                        </a:rPr>
                        <a:t>out)</a:t>
                      </a:r>
                      <a:endParaRPr lang="en-GB" sz="1100" dirty="0">
                        <a:solidFill>
                          <a:schemeClr val="tx1">
                            <a:lumMod val="75000"/>
                            <a:lumOff val="25000"/>
                          </a:schemeClr>
                        </a:solidFill>
                      </a:endParaRPr>
                    </a:p>
                  </a:txBody>
                  <a:tcPr/>
                </a:tc>
                <a:tc gridSpan="2">
                  <a:txBody>
                    <a:bodyPr/>
                    <a:lstStyle/>
                    <a:p>
                      <a:pPr algn="ctr"/>
                      <a:r>
                        <a:rPr lang="en-GB" sz="1400" kern="1200" dirty="0" smtClean="0">
                          <a:solidFill>
                            <a:schemeClr val="tx1">
                              <a:lumMod val="75000"/>
                              <a:lumOff val="25000"/>
                            </a:schemeClr>
                          </a:solidFill>
                          <a:effectLst/>
                          <a:latin typeface="+mn-lt"/>
                          <a:ea typeface="+mn-ea"/>
                          <a:cs typeface="+mn-cs"/>
                        </a:rPr>
                        <a:t>01 April 2019</a:t>
                      </a:r>
                      <a:endParaRPr lang="en-GB" sz="1100" dirty="0">
                        <a:solidFill>
                          <a:schemeClr val="tx1">
                            <a:lumMod val="75000"/>
                            <a:lumOff val="25000"/>
                          </a:schemeClr>
                        </a:solidFill>
                      </a:endParaRPr>
                    </a:p>
                  </a:txBody>
                  <a:tcPr/>
                </a:tc>
                <a:tc hMerge="1">
                  <a:txBody>
                    <a:bodyPr/>
                    <a:lstStyle/>
                    <a:p>
                      <a:endParaRPr lang="en-GB"/>
                    </a:p>
                  </a:txBody>
                  <a:tcPr/>
                </a:tc>
              </a:tr>
              <a:tr h="307942">
                <a:tc>
                  <a:txBody>
                    <a:bodyPr/>
                    <a:lstStyle/>
                    <a:p>
                      <a:r>
                        <a:rPr lang="en-GB" sz="1400" kern="1200" dirty="0" smtClean="0">
                          <a:solidFill>
                            <a:schemeClr val="tx1">
                              <a:lumMod val="75000"/>
                              <a:lumOff val="25000"/>
                            </a:schemeClr>
                          </a:solidFill>
                          <a:effectLst/>
                          <a:latin typeface="+mn-lt"/>
                          <a:ea typeface="+mn-ea"/>
                          <a:cs typeface="+mn-cs"/>
                        </a:rPr>
                        <a:t>Faster Accrual</a:t>
                      </a:r>
                      <a:endParaRPr lang="en-GB" sz="1100" dirty="0">
                        <a:solidFill>
                          <a:schemeClr val="tx1">
                            <a:lumMod val="75000"/>
                            <a:lumOff val="25000"/>
                          </a:schemeClr>
                        </a:solidFill>
                      </a:endParaRPr>
                    </a:p>
                  </a:txBody>
                  <a:tcPr/>
                </a:tc>
                <a:tc gridSpan="2">
                  <a:txBody>
                    <a:bodyPr/>
                    <a:lstStyle/>
                    <a:p>
                      <a:pPr algn="ctr"/>
                      <a:r>
                        <a:rPr lang="en-GB" sz="1400" kern="1200" dirty="0" smtClean="0">
                          <a:solidFill>
                            <a:schemeClr val="tx1">
                              <a:lumMod val="75000"/>
                              <a:lumOff val="25000"/>
                            </a:schemeClr>
                          </a:solidFill>
                          <a:effectLst/>
                          <a:latin typeface="+mn-lt"/>
                          <a:ea typeface="+mn-ea"/>
                          <a:cs typeface="+mn-cs"/>
                        </a:rPr>
                        <a:t>01 April 2019</a:t>
                      </a:r>
                      <a:endParaRPr lang="en-GB" sz="1100" dirty="0">
                        <a:solidFill>
                          <a:schemeClr val="tx1">
                            <a:lumMod val="75000"/>
                            <a:lumOff val="25000"/>
                          </a:schemeClr>
                        </a:solidFill>
                      </a:endParaRPr>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4095144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Historic </a:t>
            </a:r>
            <a:r>
              <a:rPr lang="en-GB" dirty="0" smtClean="0"/>
              <a:t>Data Cleanse</a:t>
            </a:r>
            <a:endParaRPr lang="en-GB" dirty="0"/>
          </a:p>
        </p:txBody>
      </p:sp>
      <p:sp>
        <p:nvSpPr>
          <p:cNvPr id="7" name="TextBox 6"/>
          <p:cNvSpPr txBox="1"/>
          <p:nvPr/>
        </p:nvSpPr>
        <p:spPr>
          <a:xfrm>
            <a:off x="414338" y="1638795"/>
            <a:ext cx="8229600" cy="3970318"/>
          </a:xfrm>
          <a:prstGeom prst="rect">
            <a:avLst/>
          </a:prstGeom>
          <a:noFill/>
        </p:spPr>
        <p:txBody>
          <a:bodyPr wrap="square" rtlCol="0">
            <a:spAutoFit/>
          </a:bodyPr>
          <a:lstStyle/>
          <a:p>
            <a:pPr marL="285750" indent="-285750">
              <a:buClr>
                <a:srgbClr val="94CE09"/>
              </a:buClr>
              <a:buFont typeface="Arial" panose="020B0604020202020204" pitchFamily="34" charset="0"/>
              <a:buChar char="•"/>
            </a:pPr>
            <a:r>
              <a:rPr lang="en-GB" dirty="0" smtClean="0">
                <a:solidFill>
                  <a:srgbClr val="585858"/>
                </a:solidFill>
              </a:rPr>
              <a:t>A contractual requirement is in place to check member’s records for accuracy to ensure the correct level of benefits are paid upon retirement</a:t>
            </a:r>
          </a:p>
          <a:p>
            <a:pPr marL="285750" indent="-285750">
              <a:buClr>
                <a:srgbClr val="94CE09"/>
              </a:buClr>
              <a:buFont typeface="Arial" panose="020B0604020202020204" pitchFamily="34" charset="0"/>
              <a:buChar char="•"/>
            </a:pPr>
            <a:r>
              <a:rPr lang="en-GB" dirty="0" smtClean="0">
                <a:solidFill>
                  <a:srgbClr val="585858"/>
                </a:solidFill>
              </a:rPr>
              <a:t>Historic Data Cleanse has been introduced to  enhance the current Retirement Data Cleanse routine to check member’s records for accuracy before members apply for retirement</a:t>
            </a:r>
          </a:p>
          <a:p>
            <a:pPr marL="285750" indent="-285750">
              <a:buClr>
                <a:srgbClr val="94CE09"/>
              </a:buClr>
              <a:buFont typeface="Arial" panose="020B0604020202020204" pitchFamily="34" charset="0"/>
              <a:buChar char="•"/>
            </a:pPr>
            <a:r>
              <a:rPr lang="en-GB" dirty="0" smtClean="0">
                <a:solidFill>
                  <a:srgbClr val="585858"/>
                </a:solidFill>
              </a:rPr>
              <a:t>The new routine uses the same process as the current Retirement </a:t>
            </a:r>
            <a:r>
              <a:rPr lang="en-GB" dirty="0">
                <a:solidFill>
                  <a:srgbClr val="585858"/>
                </a:solidFill>
              </a:rPr>
              <a:t>D</a:t>
            </a:r>
            <a:r>
              <a:rPr lang="en-GB" dirty="0" smtClean="0">
                <a:solidFill>
                  <a:srgbClr val="585858"/>
                </a:solidFill>
              </a:rPr>
              <a:t>ata </a:t>
            </a:r>
            <a:r>
              <a:rPr lang="en-GB" dirty="0">
                <a:solidFill>
                  <a:srgbClr val="585858"/>
                </a:solidFill>
              </a:rPr>
              <a:t>C</a:t>
            </a:r>
            <a:r>
              <a:rPr lang="en-GB" dirty="0" smtClean="0">
                <a:solidFill>
                  <a:srgbClr val="585858"/>
                </a:solidFill>
              </a:rPr>
              <a:t>leanse exercise</a:t>
            </a:r>
          </a:p>
          <a:p>
            <a:pPr marL="285750" indent="-285750">
              <a:buClr>
                <a:srgbClr val="94CE09"/>
              </a:buClr>
              <a:buFont typeface="Arial" panose="020B0604020202020204" pitchFamily="34" charset="0"/>
              <a:buChar char="•"/>
            </a:pPr>
            <a:r>
              <a:rPr lang="en-GB" dirty="0" smtClean="0">
                <a:solidFill>
                  <a:srgbClr val="585858"/>
                </a:solidFill>
              </a:rPr>
              <a:t>Due to the implementation of the Historic Data Cleanse routine queries to employers have increased which has placed additional impact on workloads</a:t>
            </a:r>
          </a:p>
          <a:p>
            <a:pPr marL="285750" indent="-285750">
              <a:buClr>
                <a:srgbClr val="94CE09"/>
              </a:buClr>
              <a:buFont typeface="Arial" panose="020B0604020202020204" pitchFamily="34" charset="0"/>
              <a:buChar char="•"/>
            </a:pPr>
            <a:r>
              <a:rPr lang="en-GB" dirty="0" smtClean="0">
                <a:solidFill>
                  <a:srgbClr val="585858"/>
                </a:solidFill>
              </a:rPr>
              <a:t>We are looking to amend this process so that employers have longer to respond to such queries (the current process will still apply to retirement cases)</a:t>
            </a:r>
          </a:p>
          <a:p>
            <a:pPr marL="285750" indent="-285750">
              <a:buClr>
                <a:srgbClr val="94CE09"/>
              </a:buClr>
              <a:buFont typeface="Arial" panose="020B0604020202020204" pitchFamily="34" charset="0"/>
              <a:buChar char="•"/>
            </a:pPr>
            <a:r>
              <a:rPr lang="en-GB" dirty="0" smtClean="0">
                <a:solidFill>
                  <a:srgbClr val="585858"/>
                </a:solidFill>
              </a:rPr>
              <a:t>Confirmation of the revised process will be cascaded to employers once it has been agreed</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41842243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Outcome Measures</a:t>
            </a:r>
            <a:endParaRPr lang="en-GB" dirty="0"/>
          </a:p>
        </p:txBody>
      </p:sp>
    </p:spTree>
    <p:extLst>
      <p:ext uri="{BB962C8B-B14F-4D97-AF65-F5344CB8AC3E}">
        <p14:creationId xmlns:p14="http://schemas.microsoft.com/office/powerpoint/2010/main" val="31075318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txBox="1">
            <a:spLocks/>
          </p:cNvSpPr>
          <p:nvPr/>
        </p:nvSpPr>
        <p:spPr bwMode="auto">
          <a:xfrm>
            <a:off x="412750" y="2473325"/>
            <a:ext cx="5141913" cy="2935288"/>
          </a:xfrm>
          <a:prstGeom prst="rect">
            <a:avLst/>
          </a:prstGeom>
          <a:solidFill>
            <a:srgbClr val="94CE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08000" rIns="0" bIns="0"/>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lnSpc>
                <a:spcPts val="3800"/>
              </a:lnSpc>
            </a:pPr>
            <a:r>
              <a:rPr lang="en-GB" sz="3600" b="1" dirty="0" smtClean="0">
                <a:solidFill>
                  <a:srgbClr val="FFFFFF"/>
                </a:solidFill>
                <a:latin typeface="Trebuchet MS"/>
                <a:cs typeface="Trebuchet MS"/>
              </a:rPr>
              <a:t>Engagement &amp; Training </a:t>
            </a:r>
            <a:r>
              <a:rPr lang="en-GB" sz="3600" b="1" dirty="0">
                <a:solidFill>
                  <a:srgbClr val="FFFFFF"/>
                </a:solidFill>
                <a:latin typeface="Trebuchet MS"/>
                <a:cs typeface="Trebuchet MS"/>
              </a:rPr>
              <a:t>u</a:t>
            </a:r>
            <a:r>
              <a:rPr lang="en-GB" sz="3600" b="1" dirty="0" smtClean="0">
                <a:solidFill>
                  <a:srgbClr val="FFFFFF"/>
                </a:solidFill>
                <a:latin typeface="Trebuchet MS"/>
                <a:cs typeface="Trebuchet MS"/>
              </a:rPr>
              <a:t>pdate</a:t>
            </a:r>
            <a:endParaRPr lang="en-US" sz="3600" b="1" dirty="0">
              <a:solidFill>
                <a:srgbClr val="FFFFFF"/>
              </a:solidFill>
              <a:latin typeface="Trebuchet MS"/>
              <a:cs typeface="Trebuchet MS"/>
            </a:endParaRPr>
          </a:p>
        </p:txBody>
      </p:sp>
      <p:grpSp>
        <p:nvGrpSpPr>
          <p:cNvPr id="4100" name="Group 17"/>
          <p:cNvGrpSpPr>
            <a:grpSpLocks/>
          </p:cNvGrpSpPr>
          <p:nvPr/>
        </p:nvGrpSpPr>
        <p:grpSpPr bwMode="auto">
          <a:xfrm>
            <a:off x="0" y="0"/>
            <a:ext cx="9144000" cy="2381250"/>
            <a:chOff x="0" y="0"/>
            <a:chExt cx="9144000" cy="2381365"/>
          </a:xfrm>
        </p:grpSpPr>
        <p:sp>
          <p:nvSpPr>
            <p:cNvPr id="15" name="Rectangle 14"/>
            <p:cNvSpPr/>
            <p:nvPr/>
          </p:nvSpPr>
          <p:spPr>
            <a:xfrm>
              <a:off x="0" y="0"/>
              <a:ext cx="9144000" cy="23813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ller"/>
              </a:endParaRPr>
            </a:p>
          </p:txBody>
        </p:sp>
        <p:pic>
          <p:nvPicPr>
            <p:cNvPr id="4102" name="Picture 15" descr="Teachers_Pensions_Logo_RG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38317" y="434140"/>
              <a:ext cx="2012213" cy="57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412750" y="2276585"/>
              <a:ext cx="8285163" cy="73029"/>
            </a:xfrm>
            <a:prstGeom prst="rect">
              <a:avLst/>
            </a:prstGeom>
            <a:solidFill>
              <a:srgbClr val="94CE0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ller"/>
              </a:endParaRPr>
            </a:p>
          </p:txBody>
        </p:sp>
      </p:grpSp>
      <p:pic>
        <p:nvPicPr>
          <p:cNvPr id="8" name="Picture Placeholder 4" descr="SHOOT2_233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5313" y="2473325"/>
            <a:ext cx="301942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5331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14000" y="678348"/>
            <a:ext cx="8229600" cy="492860"/>
          </a:xfrm>
          <a:prstGeom prst="rect">
            <a:avLst/>
          </a:prstGeom>
        </p:spPr>
        <p:txBody>
          <a:bodyPr/>
          <a:lstStyle>
            <a:lvl1pPr algn="l" defTabSz="457200" rtl="0" eaLnBrk="0" fontAlgn="base" hangingPunct="0">
              <a:spcBef>
                <a:spcPct val="0"/>
              </a:spcBef>
              <a:spcAft>
                <a:spcPct val="0"/>
              </a:spcAft>
              <a:defRPr sz="3600" b="1" kern="1200">
                <a:solidFill>
                  <a:srgbClr val="003F72"/>
                </a:solidFill>
                <a:latin typeface="Trebuchet MS"/>
                <a:ea typeface="ＭＳ Ｐゴシック" charset="0"/>
                <a:cs typeface="ＭＳ Ｐゴシック" charset="0"/>
              </a:defRPr>
            </a:lvl1pPr>
            <a:lvl2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2pPr>
            <a:lvl3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3pPr>
            <a:lvl4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4pPr>
            <a:lvl5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5pPr>
            <a:lvl6pPr marL="4572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6pPr>
            <a:lvl7pPr marL="9144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7pPr>
            <a:lvl8pPr marL="13716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8pPr>
            <a:lvl9pPr marL="18288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9pPr>
          </a:lstStyle>
          <a:p>
            <a:r>
              <a:rPr lang="en-GB" sz="3200" dirty="0" smtClean="0"/>
              <a:t>Stakeholder – who do we engage with?</a:t>
            </a:r>
            <a:endParaRPr lang="en-GB" sz="3200" dirty="0"/>
          </a:p>
        </p:txBody>
      </p:sp>
      <p:sp>
        <p:nvSpPr>
          <p:cNvPr id="2" name="TextBox 1"/>
          <p:cNvSpPr txBox="1"/>
          <p:nvPr/>
        </p:nvSpPr>
        <p:spPr>
          <a:xfrm>
            <a:off x="414000" y="1605516"/>
            <a:ext cx="8336595" cy="3724096"/>
          </a:xfrm>
          <a:prstGeom prst="rect">
            <a:avLst/>
          </a:prstGeom>
          <a:noFill/>
        </p:spPr>
        <p:txBody>
          <a:bodyPr wrap="square" rtlCol="0">
            <a:spAutoFit/>
          </a:bodyPr>
          <a:lstStyle/>
          <a:p>
            <a:pPr marL="285750" lvl="0" indent="-285750">
              <a:buClr>
                <a:srgbClr val="94CE09"/>
              </a:buClr>
              <a:buFont typeface="Arial" panose="020B0604020202020204" pitchFamily="34" charset="0"/>
              <a:buChar char="•"/>
            </a:pPr>
            <a:r>
              <a:rPr lang="en-GB" dirty="0" smtClean="0">
                <a:solidFill>
                  <a:srgbClr val="585858"/>
                </a:solidFill>
                <a:latin typeface="+mj-lt"/>
              </a:rPr>
              <a:t>Stakeholder </a:t>
            </a:r>
            <a:r>
              <a:rPr lang="en-GB" dirty="0">
                <a:solidFill>
                  <a:srgbClr val="585858"/>
                </a:solidFill>
                <a:latin typeface="+mj-lt"/>
              </a:rPr>
              <a:t>groups </a:t>
            </a:r>
            <a:endParaRPr lang="en-GB" dirty="0" smtClean="0">
              <a:solidFill>
                <a:srgbClr val="585858"/>
              </a:solidFill>
              <a:latin typeface="+mj-lt"/>
            </a:endParaRPr>
          </a:p>
          <a:p>
            <a:pPr marL="742950" lvl="1" indent="-285750">
              <a:buClr>
                <a:srgbClr val="94CE09"/>
              </a:buClr>
              <a:buFont typeface="Courier New" panose="02070309020205020404" pitchFamily="49" charset="0"/>
              <a:buChar char="o"/>
            </a:pPr>
            <a:r>
              <a:rPr lang="en-GB" dirty="0" smtClean="0">
                <a:solidFill>
                  <a:srgbClr val="585858"/>
                </a:solidFill>
                <a:latin typeface="+mj-lt"/>
              </a:rPr>
              <a:t>Payroll </a:t>
            </a:r>
            <a:r>
              <a:rPr lang="en-GB" dirty="0">
                <a:solidFill>
                  <a:srgbClr val="585858"/>
                </a:solidFill>
                <a:latin typeface="+mj-lt"/>
              </a:rPr>
              <a:t>Providers</a:t>
            </a:r>
            <a:endParaRPr lang="en-GB" sz="1400" dirty="0">
              <a:solidFill>
                <a:srgbClr val="585858"/>
              </a:solidFill>
              <a:latin typeface="+mj-lt"/>
            </a:endParaRPr>
          </a:p>
          <a:p>
            <a:pPr marL="742950" lvl="1" indent="-285750">
              <a:buClr>
                <a:srgbClr val="94CE09"/>
              </a:buClr>
              <a:buFont typeface="Courier New" panose="02070309020205020404" pitchFamily="49" charset="0"/>
              <a:buChar char="o"/>
            </a:pPr>
            <a:r>
              <a:rPr lang="en-GB" dirty="0">
                <a:solidFill>
                  <a:srgbClr val="585858"/>
                </a:solidFill>
                <a:latin typeface="+mj-lt"/>
              </a:rPr>
              <a:t>Unions</a:t>
            </a:r>
            <a:endParaRPr lang="en-GB" sz="1400" dirty="0">
              <a:solidFill>
                <a:srgbClr val="585858"/>
              </a:solidFill>
              <a:latin typeface="+mj-lt"/>
            </a:endParaRPr>
          </a:p>
          <a:p>
            <a:pPr marL="742950" lvl="1" indent="-285750">
              <a:buClr>
                <a:srgbClr val="94CE09"/>
              </a:buClr>
              <a:buFont typeface="Courier New" panose="02070309020205020404" pitchFamily="49" charset="0"/>
              <a:buChar char="o"/>
            </a:pPr>
            <a:r>
              <a:rPr lang="en-GB" dirty="0">
                <a:solidFill>
                  <a:srgbClr val="585858"/>
                </a:solidFill>
                <a:latin typeface="+mj-lt"/>
              </a:rPr>
              <a:t>Employer Groups</a:t>
            </a:r>
            <a:endParaRPr lang="en-GB" sz="1400" dirty="0">
              <a:solidFill>
                <a:srgbClr val="585858"/>
              </a:solidFill>
              <a:latin typeface="+mj-lt"/>
            </a:endParaRPr>
          </a:p>
          <a:p>
            <a:pPr marL="742950" lvl="1" indent="-285750">
              <a:buClr>
                <a:srgbClr val="94CE09"/>
              </a:buClr>
              <a:buFont typeface="Courier New" panose="02070309020205020404" pitchFamily="49" charset="0"/>
              <a:buChar char="o"/>
            </a:pPr>
            <a:r>
              <a:rPr lang="en-GB" dirty="0">
                <a:solidFill>
                  <a:srgbClr val="585858"/>
                </a:solidFill>
                <a:latin typeface="+mj-lt"/>
              </a:rPr>
              <a:t>Software </a:t>
            </a:r>
            <a:r>
              <a:rPr lang="en-GB" dirty="0" smtClean="0">
                <a:solidFill>
                  <a:srgbClr val="585858"/>
                </a:solidFill>
                <a:latin typeface="+mj-lt"/>
              </a:rPr>
              <a:t>Suppliers</a:t>
            </a:r>
            <a:endParaRPr lang="en-GB" sz="1400" dirty="0">
              <a:solidFill>
                <a:srgbClr val="585858"/>
              </a:solidFill>
              <a:latin typeface="+mj-lt"/>
            </a:endParaRPr>
          </a:p>
          <a:p>
            <a:pPr>
              <a:buClr>
                <a:srgbClr val="94CE09"/>
              </a:buClr>
            </a:pPr>
            <a:endParaRPr lang="en-GB" sz="1400" dirty="0">
              <a:solidFill>
                <a:srgbClr val="585858"/>
              </a:solidFill>
              <a:latin typeface="+mj-lt"/>
            </a:endParaRPr>
          </a:p>
          <a:p>
            <a:pPr marL="285750" lvl="0" indent="-285750">
              <a:buClr>
                <a:srgbClr val="94CE09"/>
              </a:buClr>
              <a:buFont typeface="Arial" panose="020B0604020202020204" pitchFamily="34" charset="0"/>
              <a:buChar char="•"/>
            </a:pPr>
            <a:r>
              <a:rPr lang="en-GB" dirty="0">
                <a:solidFill>
                  <a:srgbClr val="585858"/>
                </a:solidFill>
                <a:latin typeface="+mj-lt"/>
              </a:rPr>
              <a:t>Focus Groups &amp; User Experience Research</a:t>
            </a:r>
            <a:endParaRPr lang="en-GB" sz="1400" dirty="0">
              <a:solidFill>
                <a:srgbClr val="585858"/>
              </a:solidFill>
              <a:latin typeface="+mj-lt"/>
            </a:endParaRPr>
          </a:p>
          <a:p>
            <a:pPr>
              <a:buClr>
                <a:srgbClr val="94CE09"/>
              </a:buClr>
            </a:pPr>
            <a:endParaRPr lang="en-GB" sz="1400" dirty="0">
              <a:solidFill>
                <a:srgbClr val="585858"/>
              </a:solidFill>
              <a:latin typeface="+mj-lt"/>
            </a:endParaRPr>
          </a:p>
          <a:p>
            <a:pPr marL="285750" lvl="0" indent="-285750">
              <a:buClr>
                <a:srgbClr val="94CE09"/>
              </a:buClr>
              <a:buFont typeface="Arial" panose="020B0604020202020204" pitchFamily="34" charset="0"/>
              <a:buChar char="•"/>
            </a:pPr>
            <a:r>
              <a:rPr lang="en-GB" dirty="0">
                <a:solidFill>
                  <a:srgbClr val="585858"/>
                </a:solidFill>
                <a:latin typeface="+mj-lt"/>
              </a:rPr>
              <a:t>Bespoke workshops related to specific projects (MCR)</a:t>
            </a:r>
            <a:endParaRPr lang="en-GB" sz="1400" dirty="0">
              <a:solidFill>
                <a:srgbClr val="585858"/>
              </a:solidFill>
              <a:latin typeface="+mj-lt"/>
            </a:endParaRPr>
          </a:p>
          <a:p>
            <a:pPr>
              <a:buClr>
                <a:srgbClr val="94CE09"/>
              </a:buClr>
            </a:pPr>
            <a:endParaRPr lang="en-GB" sz="1400" dirty="0">
              <a:solidFill>
                <a:srgbClr val="585858"/>
              </a:solidFill>
              <a:latin typeface="+mj-lt"/>
            </a:endParaRPr>
          </a:p>
          <a:p>
            <a:pPr marL="285750" lvl="0" indent="-285750">
              <a:buClr>
                <a:srgbClr val="94CE09"/>
              </a:buClr>
              <a:buFont typeface="Arial" panose="020B0604020202020204" pitchFamily="34" charset="0"/>
              <a:buChar char="•"/>
            </a:pPr>
            <a:r>
              <a:rPr lang="en-GB" dirty="0">
                <a:solidFill>
                  <a:srgbClr val="585858"/>
                </a:solidFill>
                <a:latin typeface="+mj-lt"/>
              </a:rPr>
              <a:t>Training</a:t>
            </a:r>
            <a:endParaRPr lang="en-GB" sz="1400" dirty="0">
              <a:solidFill>
                <a:srgbClr val="585858"/>
              </a:solidFill>
              <a:latin typeface="+mj-lt"/>
            </a:endParaRPr>
          </a:p>
          <a:p>
            <a:pPr>
              <a:buClr>
                <a:srgbClr val="94CE09"/>
              </a:buClr>
            </a:pPr>
            <a:endParaRPr lang="en-GB" sz="1400" dirty="0">
              <a:solidFill>
                <a:srgbClr val="585858"/>
              </a:solidFill>
              <a:latin typeface="+mj-lt"/>
            </a:endParaRPr>
          </a:p>
          <a:p>
            <a:pPr marL="285750" lvl="0" indent="-285750">
              <a:buClr>
                <a:srgbClr val="94CE09"/>
              </a:buClr>
              <a:buFont typeface="Arial" panose="020B0604020202020204" pitchFamily="34" charset="0"/>
              <a:buChar char="•"/>
            </a:pPr>
            <a:r>
              <a:rPr lang="en-GB" dirty="0">
                <a:solidFill>
                  <a:srgbClr val="585858"/>
                </a:solidFill>
                <a:latin typeface="+mj-lt"/>
              </a:rPr>
              <a:t>Feedback on email </a:t>
            </a:r>
            <a:r>
              <a:rPr lang="en-GB" dirty="0" smtClean="0">
                <a:solidFill>
                  <a:srgbClr val="585858"/>
                </a:solidFill>
                <a:latin typeface="+mj-lt"/>
              </a:rPr>
              <a:t>campaigns.</a:t>
            </a:r>
            <a:endParaRPr lang="en-GB" sz="1400" dirty="0">
              <a:solidFill>
                <a:srgbClr val="585858"/>
              </a:solidFill>
              <a:latin typeface="+mj-lt"/>
            </a:endParaRPr>
          </a:p>
          <a:p>
            <a:endParaRPr lang="en-GB" dirty="0"/>
          </a:p>
        </p:txBody>
      </p:sp>
    </p:spTree>
    <p:extLst>
      <p:ext uri="{BB962C8B-B14F-4D97-AF65-F5344CB8AC3E}">
        <p14:creationId xmlns:p14="http://schemas.microsoft.com/office/powerpoint/2010/main" val="4016526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14000" y="678348"/>
            <a:ext cx="8229600" cy="492860"/>
          </a:xfrm>
          <a:prstGeom prst="rect">
            <a:avLst/>
          </a:prstGeom>
        </p:spPr>
        <p:txBody>
          <a:bodyPr/>
          <a:lstStyle>
            <a:lvl1pPr algn="l" defTabSz="457200" rtl="0" eaLnBrk="0" fontAlgn="base" hangingPunct="0">
              <a:spcBef>
                <a:spcPct val="0"/>
              </a:spcBef>
              <a:spcAft>
                <a:spcPct val="0"/>
              </a:spcAft>
              <a:defRPr sz="3600" b="1" kern="1200">
                <a:solidFill>
                  <a:srgbClr val="003F72"/>
                </a:solidFill>
                <a:latin typeface="Trebuchet MS"/>
                <a:ea typeface="ＭＳ Ｐゴシック" charset="0"/>
                <a:cs typeface="ＭＳ Ｐゴシック" charset="0"/>
              </a:defRPr>
            </a:lvl1pPr>
            <a:lvl2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2pPr>
            <a:lvl3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3pPr>
            <a:lvl4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4pPr>
            <a:lvl5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5pPr>
            <a:lvl6pPr marL="4572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6pPr>
            <a:lvl7pPr marL="9144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7pPr>
            <a:lvl8pPr marL="13716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8pPr>
            <a:lvl9pPr marL="18288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9pPr>
          </a:lstStyle>
          <a:p>
            <a:r>
              <a:rPr lang="en-GB" dirty="0" smtClean="0"/>
              <a:t>Engagement with Deferred members</a:t>
            </a:r>
            <a:endParaRPr lang="en-GB" dirty="0"/>
          </a:p>
        </p:txBody>
      </p:sp>
    </p:spTree>
    <p:extLst>
      <p:ext uri="{BB962C8B-B14F-4D97-AF65-F5344CB8AC3E}">
        <p14:creationId xmlns:p14="http://schemas.microsoft.com/office/powerpoint/2010/main" val="2741956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5"/>
          <p:cNvSpPr txBox="1">
            <a:spLocks/>
          </p:cNvSpPr>
          <p:nvPr/>
        </p:nvSpPr>
        <p:spPr bwMode="auto">
          <a:xfrm>
            <a:off x="414338" y="679450"/>
            <a:ext cx="8229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l" defTabSz="457200" rtl="0" eaLnBrk="0" fontAlgn="base" hangingPunct="0">
              <a:spcBef>
                <a:spcPct val="0"/>
              </a:spcBef>
              <a:spcAft>
                <a:spcPct val="0"/>
              </a:spcAft>
              <a:defRPr sz="3600" b="1" kern="1200">
                <a:solidFill>
                  <a:srgbClr val="003F72"/>
                </a:solidFill>
                <a:latin typeface="Trebuchet MS"/>
                <a:ea typeface="ＭＳ Ｐゴシック" charset="0"/>
                <a:cs typeface="ＭＳ Ｐゴシック" charset="0"/>
              </a:defRPr>
            </a:lvl1pPr>
            <a:lvl2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2pPr>
            <a:lvl3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3pPr>
            <a:lvl4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4pPr>
            <a:lvl5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5pPr>
            <a:lvl6pPr marL="4572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6pPr>
            <a:lvl7pPr marL="9144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7pPr>
            <a:lvl8pPr marL="13716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8pPr>
            <a:lvl9pPr marL="18288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9pPr>
          </a:lstStyle>
          <a:p>
            <a:pPr eaLnBrk="1" hangingPunct="1"/>
            <a:r>
              <a:rPr lang="en-GB" dirty="0" smtClean="0">
                <a:latin typeface="Trebuchet MS" pitchFamily="34" charset="0"/>
              </a:rPr>
              <a:t>The switch to Azure</a:t>
            </a:r>
            <a:endParaRPr lang="en-US" dirty="0" smtClean="0">
              <a:latin typeface="Trebuchet MS" pitchFamily="34" charset="0"/>
            </a:endParaRPr>
          </a:p>
        </p:txBody>
      </p:sp>
      <p:sp>
        <p:nvSpPr>
          <p:cNvPr id="2" name="TextBox 1"/>
          <p:cNvSpPr txBox="1"/>
          <p:nvPr/>
        </p:nvSpPr>
        <p:spPr>
          <a:xfrm>
            <a:off x="414339" y="1666875"/>
            <a:ext cx="8229600" cy="3293209"/>
          </a:xfrm>
          <a:prstGeom prst="rect">
            <a:avLst/>
          </a:prstGeom>
          <a:noFill/>
        </p:spPr>
        <p:txBody>
          <a:bodyPr wrap="square" rtlCol="0">
            <a:spAutoFit/>
          </a:bodyPr>
          <a:lstStyle/>
          <a:p>
            <a:pPr marL="285750" indent="-285750" fontAlgn="ctr">
              <a:buFont typeface="Arial" panose="020B0604020202020204" pitchFamily="34" charset="0"/>
              <a:buChar char="•"/>
            </a:pPr>
            <a:r>
              <a:rPr lang="en-GB" sz="2000" dirty="0" smtClean="0">
                <a:solidFill>
                  <a:srgbClr val="003F72"/>
                </a:solidFill>
                <a:latin typeface="Trebuchet MS"/>
              </a:rPr>
              <a:t>When did the switch happen?</a:t>
            </a:r>
          </a:p>
          <a:p>
            <a:pPr fontAlgn="ctr"/>
            <a:r>
              <a:rPr lang="en-GB" sz="1600" dirty="0" smtClean="0">
                <a:solidFill>
                  <a:srgbClr val="585858"/>
                </a:solidFill>
                <a:latin typeface="Trebuchet MS"/>
              </a:rPr>
              <a:t>		- 15th March</a:t>
            </a:r>
          </a:p>
          <a:p>
            <a:pPr fontAlgn="ctr"/>
            <a:endParaRPr lang="en-GB" sz="1600" dirty="0" smtClean="0">
              <a:solidFill>
                <a:srgbClr val="585858"/>
              </a:solidFill>
              <a:latin typeface="Trebuchet MS"/>
            </a:endParaRPr>
          </a:p>
          <a:p>
            <a:pPr marL="285750" indent="-285750" fontAlgn="ctr">
              <a:buFont typeface="Arial" panose="020B0604020202020204" pitchFamily="34" charset="0"/>
              <a:buChar char="•"/>
            </a:pPr>
            <a:r>
              <a:rPr lang="en-GB" sz="2000" dirty="0" smtClean="0">
                <a:solidFill>
                  <a:srgbClr val="003F72"/>
                </a:solidFill>
                <a:latin typeface="Trebuchet MS"/>
              </a:rPr>
              <a:t>What was involved? </a:t>
            </a:r>
          </a:p>
          <a:p>
            <a:pPr fontAlgn="ctr"/>
            <a:r>
              <a:rPr lang="en-GB" sz="1600" dirty="0">
                <a:solidFill>
                  <a:srgbClr val="585858"/>
                </a:solidFill>
                <a:latin typeface="Trebuchet MS"/>
              </a:rPr>
              <a:t>	</a:t>
            </a:r>
            <a:r>
              <a:rPr lang="en-GB" sz="1600" dirty="0" smtClean="0">
                <a:solidFill>
                  <a:srgbClr val="585858"/>
                </a:solidFill>
                <a:latin typeface="Trebuchet MS"/>
              </a:rPr>
              <a:t>	– The migration </a:t>
            </a:r>
            <a:r>
              <a:rPr lang="en-GB" sz="1600" dirty="0">
                <a:solidFill>
                  <a:srgbClr val="585858"/>
                </a:solidFill>
                <a:latin typeface="Trebuchet MS"/>
              </a:rPr>
              <a:t>to the a new IT </a:t>
            </a:r>
            <a:r>
              <a:rPr lang="en-GB" sz="1600" dirty="0" smtClean="0">
                <a:solidFill>
                  <a:srgbClr val="585858"/>
                </a:solidFill>
                <a:latin typeface="Trebuchet MS"/>
              </a:rPr>
              <a:t>environment called Azure </a:t>
            </a:r>
          </a:p>
          <a:p>
            <a:pPr fontAlgn="ctr"/>
            <a:endParaRPr lang="en-GB" sz="1600" dirty="0" smtClean="0">
              <a:solidFill>
                <a:srgbClr val="585858"/>
              </a:solidFill>
              <a:latin typeface="Trebuchet MS"/>
            </a:endParaRPr>
          </a:p>
          <a:p>
            <a:pPr marL="285750" indent="-285750" fontAlgn="ctr">
              <a:buFont typeface="Arial" panose="020B0604020202020204" pitchFamily="34" charset="0"/>
              <a:buChar char="•"/>
            </a:pPr>
            <a:r>
              <a:rPr lang="en-GB" sz="2000" dirty="0" smtClean="0">
                <a:solidFill>
                  <a:srgbClr val="003F72"/>
                </a:solidFill>
                <a:latin typeface="Trebuchet MS"/>
              </a:rPr>
              <a:t>Why did it happen? </a:t>
            </a:r>
          </a:p>
          <a:p>
            <a:pPr fontAlgn="ctr"/>
            <a:r>
              <a:rPr lang="en-GB" sz="1600" dirty="0">
                <a:solidFill>
                  <a:srgbClr val="585858"/>
                </a:solidFill>
                <a:latin typeface="Trebuchet MS"/>
              </a:rPr>
              <a:t>	</a:t>
            </a:r>
            <a:r>
              <a:rPr lang="en-GB" sz="1600" dirty="0" smtClean="0">
                <a:solidFill>
                  <a:srgbClr val="585858"/>
                </a:solidFill>
                <a:latin typeface="Trebuchet MS"/>
              </a:rPr>
              <a:t>	- The switch to Azure gave </a:t>
            </a:r>
            <a:r>
              <a:rPr lang="en-GB" sz="1600" dirty="0">
                <a:solidFill>
                  <a:srgbClr val="585858"/>
                </a:solidFill>
                <a:latin typeface="Trebuchet MS"/>
              </a:rPr>
              <a:t>us more autonomy and much more dynamic </a:t>
            </a:r>
            <a:r>
              <a:rPr lang="en-GB" sz="1600" dirty="0" smtClean="0">
                <a:solidFill>
                  <a:srgbClr val="585858"/>
                </a:solidFill>
                <a:latin typeface="Trebuchet MS"/>
              </a:rPr>
              <a:t>			landscape </a:t>
            </a:r>
          </a:p>
          <a:p>
            <a:pPr fontAlgn="ctr"/>
            <a:endParaRPr lang="en-GB" sz="1600" dirty="0" smtClean="0">
              <a:solidFill>
                <a:srgbClr val="585858"/>
              </a:solidFill>
              <a:latin typeface="Trebuchet MS"/>
            </a:endParaRPr>
          </a:p>
          <a:p>
            <a:pPr marL="285750" indent="-285750" fontAlgn="ctr">
              <a:buFont typeface="Arial" panose="020B0604020202020204" pitchFamily="34" charset="0"/>
              <a:buChar char="•"/>
            </a:pPr>
            <a:r>
              <a:rPr lang="en-GB" sz="2000" dirty="0" smtClean="0">
                <a:solidFill>
                  <a:srgbClr val="003F72"/>
                </a:solidFill>
                <a:latin typeface="Trebuchet MS"/>
              </a:rPr>
              <a:t>What does this mean for the customer? </a:t>
            </a:r>
          </a:p>
          <a:p>
            <a:pPr fontAlgn="ctr"/>
            <a:r>
              <a:rPr lang="en-GB" sz="1600" dirty="0">
                <a:solidFill>
                  <a:srgbClr val="585858"/>
                </a:solidFill>
                <a:latin typeface="Trebuchet MS"/>
              </a:rPr>
              <a:t>	</a:t>
            </a:r>
            <a:r>
              <a:rPr lang="en-GB" sz="1600" dirty="0" smtClean="0">
                <a:solidFill>
                  <a:srgbClr val="585858"/>
                </a:solidFill>
                <a:latin typeface="Trebuchet MS"/>
              </a:rPr>
              <a:t>	- Improves </a:t>
            </a:r>
            <a:r>
              <a:rPr lang="en-GB" sz="1600" dirty="0">
                <a:solidFill>
                  <a:srgbClr val="585858"/>
                </a:solidFill>
                <a:latin typeface="Trebuchet MS"/>
              </a:rPr>
              <a:t>our customer’s journey and </a:t>
            </a:r>
            <a:r>
              <a:rPr lang="en-GB" sz="1600" dirty="0" smtClean="0">
                <a:solidFill>
                  <a:srgbClr val="585858"/>
                </a:solidFill>
                <a:latin typeface="Trebuchet MS"/>
              </a:rPr>
              <a:t>experience.</a:t>
            </a:r>
            <a:endParaRPr lang="en-GB" sz="1600" dirty="0">
              <a:solidFill>
                <a:srgbClr val="585858"/>
              </a:solidFill>
              <a:latin typeface="Trebuchet MS"/>
            </a:endParaRPr>
          </a:p>
        </p:txBody>
      </p:sp>
    </p:spTree>
    <p:extLst>
      <p:ext uri="{BB962C8B-B14F-4D97-AF65-F5344CB8AC3E}">
        <p14:creationId xmlns:p14="http://schemas.microsoft.com/office/powerpoint/2010/main" val="32204200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414000" y="678348"/>
            <a:ext cx="8229600" cy="492860"/>
          </a:xfrm>
          <a:prstGeom prst="rect">
            <a:avLst/>
          </a:prstGeom>
        </p:spPr>
        <p:txBody>
          <a:bodyPr/>
          <a:lstStyle>
            <a:lvl1pPr algn="l" defTabSz="457200" rtl="0" eaLnBrk="0" fontAlgn="base" hangingPunct="0">
              <a:spcBef>
                <a:spcPct val="0"/>
              </a:spcBef>
              <a:spcAft>
                <a:spcPct val="0"/>
              </a:spcAft>
              <a:defRPr sz="3600" b="1" kern="1200">
                <a:solidFill>
                  <a:srgbClr val="003F72"/>
                </a:solidFill>
                <a:latin typeface="Trebuchet MS"/>
                <a:ea typeface="ＭＳ Ｐゴシック" charset="0"/>
                <a:cs typeface="ＭＳ Ｐゴシック" charset="0"/>
              </a:defRPr>
            </a:lvl1pPr>
            <a:lvl2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2pPr>
            <a:lvl3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3pPr>
            <a:lvl4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4pPr>
            <a:lvl5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5pPr>
            <a:lvl6pPr marL="4572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6pPr>
            <a:lvl7pPr marL="9144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7pPr>
            <a:lvl8pPr marL="13716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8pPr>
            <a:lvl9pPr marL="18288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9pPr>
          </a:lstStyle>
          <a:p>
            <a:r>
              <a:rPr lang="en-GB" dirty="0" smtClean="0"/>
              <a:t>Training</a:t>
            </a:r>
            <a:endParaRPr lang="en-GB" dirty="0"/>
          </a:p>
        </p:txBody>
      </p:sp>
      <p:sp>
        <p:nvSpPr>
          <p:cNvPr id="2" name="TextBox 1"/>
          <p:cNvSpPr txBox="1"/>
          <p:nvPr/>
        </p:nvSpPr>
        <p:spPr>
          <a:xfrm>
            <a:off x="414000" y="1648047"/>
            <a:ext cx="8357860" cy="4985980"/>
          </a:xfrm>
          <a:prstGeom prst="rect">
            <a:avLst/>
          </a:prstGeom>
          <a:noFill/>
        </p:spPr>
        <p:txBody>
          <a:bodyPr wrap="square" rtlCol="0">
            <a:spAutoFit/>
          </a:bodyPr>
          <a:lstStyle/>
          <a:p>
            <a:pPr marL="285750" indent="-285750">
              <a:buClr>
                <a:srgbClr val="94CE09"/>
              </a:buClr>
              <a:buFont typeface="Arial" panose="020B0604020202020204" pitchFamily="34" charset="0"/>
              <a:buChar char="•"/>
            </a:pPr>
            <a:r>
              <a:rPr lang="en-GB" sz="1600" dirty="0">
                <a:solidFill>
                  <a:srgbClr val="585858"/>
                </a:solidFill>
                <a:latin typeface="+mj-lt"/>
              </a:rPr>
              <a:t>In 2018 we delivered 37 seminars and 76 webinars with over 1,700 employers registering to take </a:t>
            </a:r>
            <a:r>
              <a:rPr lang="en-GB" sz="1600" dirty="0" smtClean="0">
                <a:solidFill>
                  <a:srgbClr val="585858"/>
                </a:solidFill>
                <a:latin typeface="+mj-lt"/>
              </a:rPr>
              <a:t>part</a:t>
            </a:r>
            <a:endParaRPr lang="en-GB" sz="1600" dirty="0">
              <a:solidFill>
                <a:srgbClr val="585858"/>
              </a:solidFill>
              <a:latin typeface="+mj-lt"/>
            </a:endParaRPr>
          </a:p>
          <a:p>
            <a:pPr marL="285750" indent="-285750">
              <a:buClr>
                <a:srgbClr val="94CE09"/>
              </a:buClr>
              <a:buFont typeface="Arial" panose="020B0604020202020204" pitchFamily="34" charset="0"/>
              <a:buChar char="•"/>
            </a:pPr>
            <a:endParaRPr lang="en-GB" sz="1600" dirty="0">
              <a:solidFill>
                <a:srgbClr val="585858"/>
              </a:solidFill>
              <a:latin typeface="+mj-lt"/>
            </a:endParaRPr>
          </a:p>
          <a:p>
            <a:pPr marL="285750" indent="-285750">
              <a:buClr>
                <a:srgbClr val="94CE09"/>
              </a:buClr>
              <a:buFont typeface="Arial" panose="020B0604020202020204" pitchFamily="34" charset="0"/>
              <a:buChar char="•"/>
            </a:pPr>
            <a:r>
              <a:rPr lang="en-GB" sz="1600" dirty="0" smtClean="0">
                <a:solidFill>
                  <a:srgbClr val="585858"/>
                </a:solidFill>
                <a:latin typeface="+mj-lt"/>
              </a:rPr>
              <a:t>Hosted </a:t>
            </a:r>
            <a:r>
              <a:rPr lang="en-GB" sz="1600" dirty="0">
                <a:solidFill>
                  <a:srgbClr val="585858"/>
                </a:solidFill>
                <a:latin typeface="+mj-lt"/>
              </a:rPr>
              <a:t>4 seminars a month across England and Wales and 8 webinars a </a:t>
            </a:r>
            <a:r>
              <a:rPr lang="en-GB" sz="1600" dirty="0" smtClean="0">
                <a:solidFill>
                  <a:srgbClr val="585858"/>
                </a:solidFill>
                <a:latin typeface="+mj-lt"/>
              </a:rPr>
              <a:t>month</a:t>
            </a:r>
            <a:endParaRPr lang="en-GB" sz="1600" dirty="0">
              <a:solidFill>
                <a:srgbClr val="585858"/>
              </a:solidFill>
              <a:latin typeface="+mj-lt"/>
            </a:endParaRPr>
          </a:p>
          <a:p>
            <a:pPr>
              <a:buClr>
                <a:srgbClr val="94CE09"/>
              </a:buClr>
            </a:pPr>
            <a:endParaRPr lang="en-GB" sz="1600" dirty="0">
              <a:solidFill>
                <a:srgbClr val="585858"/>
              </a:solidFill>
              <a:latin typeface="+mj-lt"/>
            </a:endParaRPr>
          </a:p>
          <a:p>
            <a:pPr marL="285750" indent="-285750">
              <a:buClr>
                <a:srgbClr val="94CE09"/>
              </a:buClr>
              <a:buFont typeface="Arial" panose="020B0604020202020204" pitchFamily="34" charset="0"/>
              <a:buChar char="•"/>
            </a:pPr>
            <a:r>
              <a:rPr lang="en-GB" sz="1600" dirty="0">
                <a:solidFill>
                  <a:srgbClr val="585858"/>
                </a:solidFill>
                <a:latin typeface="+mj-lt"/>
              </a:rPr>
              <a:t>Subjects </a:t>
            </a:r>
            <a:r>
              <a:rPr lang="en-GB" sz="1600" dirty="0" smtClean="0">
                <a:solidFill>
                  <a:srgbClr val="585858"/>
                </a:solidFill>
                <a:latin typeface="+mj-lt"/>
              </a:rPr>
              <a:t>covered were:</a:t>
            </a:r>
          </a:p>
          <a:p>
            <a:pPr marL="742950" lvl="1" indent="-285750">
              <a:buClr>
                <a:srgbClr val="94CE09"/>
              </a:buClr>
              <a:buFont typeface="Courier New" panose="02070309020205020404" pitchFamily="49" charset="0"/>
              <a:buChar char="o"/>
            </a:pPr>
            <a:r>
              <a:rPr lang="en-GB" sz="1600" dirty="0" smtClean="0">
                <a:solidFill>
                  <a:srgbClr val="585858"/>
                </a:solidFill>
                <a:latin typeface="+mj-lt"/>
              </a:rPr>
              <a:t>Working </a:t>
            </a:r>
            <a:r>
              <a:rPr lang="en-GB" sz="1600" dirty="0">
                <a:solidFill>
                  <a:srgbClr val="585858"/>
                </a:solidFill>
                <a:latin typeface="+mj-lt"/>
              </a:rPr>
              <a:t>with MDC</a:t>
            </a:r>
          </a:p>
          <a:p>
            <a:pPr marL="742950" lvl="1" indent="-285750">
              <a:buClr>
                <a:srgbClr val="94CE09"/>
              </a:buClr>
              <a:buFont typeface="Courier New" panose="02070309020205020404" pitchFamily="49" charset="0"/>
              <a:buChar char="o"/>
            </a:pPr>
            <a:r>
              <a:rPr lang="en-GB" sz="1600" dirty="0">
                <a:solidFill>
                  <a:srgbClr val="585858"/>
                </a:solidFill>
                <a:latin typeface="+mj-lt"/>
              </a:rPr>
              <a:t>Introduction to MCR</a:t>
            </a:r>
          </a:p>
          <a:p>
            <a:pPr marL="742950" lvl="1" indent="-285750">
              <a:buClr>
                <a:srgbClr val="94CE09"/>
              </a:buClr>
              <a:buFont typeface="Courier New" panose="02070309020205020404" pitchFamily="49" charset="0"/>
              <a:buChar char="o"/>
            </a:pPr>
            <a:r>
              <a:rPr lang="en-GB" sz="1600" dirty="0">
                <a:solidFill>
                  <a:srgbClr val="585858"/>
                </a:solidFill>
                <a:latin typeface="+mj-lt"/>
              </a:rPr>
              <a:t>Introduction to the Scheme</a:t>
            </a:r>
          </a:p>
          <a:p>
            <a:pPr marL="742950" lvl="1" indent="-285750">
              <a:buClr>
                <a:srgbClr val="94CE09"/>
              </a:buClr>
              <a:buFont typeface="Courier New" panose="02070309020205020404" pitchFamily="49" charset="0"/>
              <a:buChar char="o"/>
            </a:pPr>
            <a:r>
              <a:rPr lang="en-GB" sz="1600" dirty="0">
                <a:solidFill>
                  <a:srgbClr val="585858"/>
                </a:solidFill>
                <a:latin typeface="+mj-lt"/>
              </a:rPr>
              <a:t>Understanding Auto Enrolment</a:t>
            </a:r>
          </a:p>
          <a:p>
            <a:pPr marL="742950" lvl="1" indent="-285750">
              <a:buClr>
                <a:srgbClr val="94CE09"/>
              </a:buClr>
              <a:buFont typeface="Courier New" panose="02070309020205020404" pitchFamily="49" charset="0"/>
              <a:buChar char="o"/>
            </a:pPr>
            <a:r>
              <a:rPr lang="en-GB" sz="1600" dirty="0">
                <a:solidFill>
                  <a:srgbClr val="585858"/>
                </a:solidFill>
                <a:latin typeface="+mj-lt"/>
              </a:rPr>
              <a:t>Getting the best from the Employer Portal</a:t>
            </a:r>
          </a:p>
          <a:p>
            <a:pPr marL="742950" lvl="1" indent="-285750">
              <a:buClr>
                <a:srgbClr val="94CE09"/>
              </a:buClr>
              <a:buFont typeface="Courier New" panose="02070309020205020404" pitchFamily="49" charset="0"/>
              <a:buChar char="o"/>
            </a:pPr>
            <a:r>
              <a:rPr lang="en-GB" sz="1600" dirty="0">
                <a:solidFill>
                  <a:srgbClr val="585858"/>
                </a:solidFill>
                <a:latin typeface="+mj-lt"/>
              </a:rPr>
              <a:t>Introduction to </a:t>
            </a:r>
            <a:r>
              <a:rPr lang="en-GB" sz="1600" dirty="0" smtClean="0">
                <a:solidFill>
                  <a:srgbClr val="585858"/>
                </a:solidFill>
                <a:latin typeface="+mj-lt"/>
              </a:rPr>
              <a:t>MPO.</a:t>
            </a:r>
            <a:endParaRPr lang="en-GB" sz="1600" dirty="0">
              <a:solidFill>
                <a:srgbClr val="585858"/>
              </a:solidFill>
              <a:latin typeface="+mj-lt"/>
            </a:endParaRPr>
          </a:p>
          <a:p>
            <a:pPr marL="285750" indent="-285750">
              <a:buClr>
                <a:srgbClr val="94CE09"/>
              </a:buClr>
              <a:buFont typeface="Arial" panose="020B0604020202020204" pitchFamily="34" charset="0"/>
              <a:buChar char="•"/>
            </a:pPr>
            <a:endParaRPr lang="en-GB" sz="1600" dirty="0">
              <a:solidFill>
                <a:srgbClr val="585858"/>
              </a:solidFill>
              <a:latin typeface="+mj-lt"/>
            </a:endParaRPr>
          </a:p>
          <a:p>
            <a:pPr marL="285750" indent="-285750">
              <a:buClr>
                <a:srgbClr val="94CE09"/>
              </a:buClr>
              <a:buFont typeface="Arial" panose="020B0604020202020204" pitchFamily="34" charset="0"/>
              <a:buChar char="•"/>
            </a:pPr>
            <a:r>
              <a:rPr lang="en-GB" sz="1600" dirty="0" smtClean="0">
                <a:solidFill>
                  <a:srgbClr val="585858"/>
                </a:solidFill>
                <a:latin typeface="+mj-lt"/>
              </a:rPr>
              <a:t>Engagement Includes start </a:t>
            </a:r>
            <a:r>
              <a:rPr lang="en-GB" sz="1600" dirty="0">
                <a:solidFill>
                  <a:srgbClr val="585858"/>
                </a:solidFill>
                <a:latin typeface="+mj-lt"/>
              </a:rPr>
              <a:t>of term training </a:t>
            </a:r>
            <a:r>
              <a:rPr lang="en-GB" sz="1600" dirty="0" smtClean="0">
                <a:solidFill>
                  <a:srgbClr val="585858"/>
                </a:solidFill>
                <a:latin typeface="+mj-lt"/>
              </a:rPr>
              <a:t>email, news &amp; feature in the Employer Bulletin</a:t>
            </a:r>
            <a:endParaRPr lang="en-GB" sz="1600" dirty="0">
              <a:solidFill>
                <a:srgbClr val="585858"/>
              </a:solidFill>
              <a:latin typeface="+mj-lt"/>
            </a:endParaRPr>
          </a:p>
          <a:p>
            <a:pPr>
              <a:buClr>
                <a:srgbClr val="94CE09"/>
              </a:buClr>
            </a:pPr>
            <a:endParaRPr lang="en-GB" sz="1600" dirty="0">
              <a:solidFill>
                <a:srgbClr val="585858"/>
              </a:solidFill>
              <a:latin typeface="+mj-lt"/>
            </a:endParaRPr>
          </a:p>
          <a:p>
            <a:pPr marL="285750" indent="-285750">
              <a:buClr>
                <a:srgbClr val="94CE09"/>
              </a:buClr>
              <a:buFont typeface="Arial" panose="020B0604020202020204" pitchFamily="34" charset="0"/>
              <a:buChar char="•"/>
            </a:pPr>
            <a:r>
              <a:rPr lang="en-GB" sz="1600" dirty="0" smtClean="0">
                <a:solidFill>
                  <a:srgbClr val="585858"/>
                </a:solidFill>
                <a:latin typeface="+mj-lt"/>
              </a:rPr>
              <a:t>Future plans</a:t>
            </a:r>
          </a:p>
          <a:p>
            <a:pPr marL="742950" lvl="1" indent="-285750">
              <a:buClr>
                <a:srgbClr val="94CE09"/>
              </a:buClr>
              <a:buFont typeface="Arial" panose="020B0604020202020204" pitchFamily="34" charset="0"/>
              <a:buChar char="•"/>
            </a:pPr>
            <a:r>
              <a:rPr lang="en-GB" sz="1600" dirty="0" smtClean="0">
                <a:solidFill>
                  <a:srgbClr val="585858"/>
                </a:solidFill>
                <a:latin typeface="+mj-lt"/>
              </a:rPr>
              <a:t>Member </a:t>
            </a:r>
            <a:r>
              <a:rPr lang="en-GB" sz="1600" dirty="0">
                <a:solidFill>
                  <a:srgbClr val="585858"/>
                </a:solidFill>
                <a:latin typeface="+mj-lt"/>
              </a:rPr>
              <a:t>presentations for employers to </a:t>
            </a:r>
            <a:r>
              <a:rPr lang="en-GB" sz="1600" dirty="0" smtClean="0">
                <a:solidFill>
                  <a:srgbClr val="585858"/>
                </a:solidFill>
                <a:latin typeface="+mj-lt"/>
              </a:rPr>
              <a:t>deliver</a:t>
            </a:r>
          </a:p>
          <a:p>
            <a:pPr marL="742950" lvl="1" indent="-285750">
              <a:buClr>
                <a:srgbClr val="94CE09"/>
              </a:buClr>
              <a:buFont typeface="Arial" panose="020B0604020202020204" pitchFamily="34" charset="0"/>
              <a:buChar char="•"/>
            </a:pPr>
            <a:r>
              <a:rPr lang="en-GB" sz="1600" dirty="0" smtClean="0">
                <a:solidFill>
                  <a:srgbClr val="585858"/>
                </a:solidFill>
                <a:latin typeface="+mj-lt"/>
              </a:rPr>
              <a:t>MCR </a:t>
            </a:r>
            <a:r>
              <a:rPr lang="en-GB" sz="1600" dirty="0">
                <a:solidFill>
                  <a:srgbClr val="585858"/>
                </a:solidFill>
                <a:latin typeface="+mj-lt"/>
              </a:rPr>
              <a:t>(more in depth support</a:t>
            </a:r>
            <a:r>
              <a:rPr lang="en-GB" sz="1600" dirty="0" smtClean="0">
                <a:solidFill>
                  <a:srgbClr val="585858"/>
                </a:solidFill>
                <a:latin typeface="+mj-lt"/>
              </a:rPr>
              <a:t>).</a:t>
            </a:r>
            <a:endParaRPr lang="en-GB" sz="1600" dirty="0">
              <a:solidFill>
                <a:srgbClr val="585858"/>
              </a:solidFill>
              <a:latin typeface="+mj-lt"/>
            </a:endParaRPr>
          </a:p>
          <a:p>
            <a:endParaRPr lang="en-GB" sz="1400" dirty="0">
              <a:latin typeface="+mj-lt"/>
            </a:endParaRPr>
          </a:p>
        </p:txBody>
      </p:sp>
    </p:spTree>
    <p:extLst>
      <p:ext uri="{BB962C8B-B14F-4D97-AF65-F5344CB8AC3E}">
        <p14:creationId xmlns:p14="http://schemas.microsoft.com/office/powerpoint/2010/main" val="1715879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err="1" smtClean="0"/>
              <a:t>DfE’s</a:t>
            </a:r>
            <a:r>
              <a:rPr lang="en-GB" dirty="0" smtClean="0"/>
              <a:t> </a:t>
            </a:r>
            <a:r>
              <a:rPr lang="en-GB" dirty="0"/>
              <a:t>Teaching Vacancies Service</a:t>
            </a:r>
          </a:p>
        </p:txBody>
      </p:sp>
      <p:sp>
        <p:nvSpPr>
          <p:cNvPr id="7" name="Content Placeholder 3"/>
          <p:cNvSpPr>
            <a:spLocks noGrp="1"/>
          </p:cNvSpPr>
          <p:nvPr>
            <p:ph idx="1"/>
          </p:nvPr>
        </p:nvSpPr>
        <p:spPr>
          <a:xfrm>
            <a:off x="414338" y="1408815"/>
            <a:ext cx="4193288" cy="4754479"/>
          </a:xfrm>
        </p:spPr>
        <p:txBody>
          <a:bodyPr/>
          <a:lstStyle/>
          <a:p>
            <a:pPr lvl="0">
              <a:buClr>
                <a:srgbClr val="94CE09"/>
              </a:buClr>
              <a:buFont typeface="Arial" panose="020B0604020202020204" pitchFamily="34" charset="0"/>
              <a:buChar char="•"/>
            </a:pPr>
            <a:endParaRPr lang="en-GB" dirty="0" smtClean="0"/>
          </a:p>
          <a:p>
            <a:pPr lvl="1">
              <a:lnSpc>
                <a:spcPct val="100000"/>
              </a:lnSpc>
              <a:buFont typeface="Arial" panose="020B0604020202020204" pitchFamily="34" charset="0"/>
              <a:buChar char="•"/>
            </a:pPr>
            <a:r>
              <a:rPr lang="en-GB" dirty="0" smtClean="0"/>
              <a:t>Developed to assist with advertising &amp; recruitment of teaching staff</a:t>
            </a:r>
          </a:p>
          <a:p>
            <a:pPr lvl="1">
              <a:lnSpc>
                <a:spcPct val="100000"/>
              </a:lnSpc>
              <a:buFont typeface="Arial" panose="020B0604020202020204" pitchFamily="34" charset="0"/>
              <a:buChar char="•"/>
            </a:pPr>
            <a:endParaRPr lang="en-GB" dirty="0" smtClean="0"/>
          </a:p>
          <a:p>
            <a:pPr lvl="1">
              <a:lnSpc>
                <a:spcPct val="100000"/>
              </a:lnSpc>
              <a:buFont typeface="Arial" panose="020B0604020202020204" pitchFamily="34" charset="0"/>
              <a:buChar char="•"/>
            </a:pPr>
            <a:r>
              <a:rPr lang="en-GB" dirty="0" smtClean="0"/>
              <a:t>Offers free of charge vacancy listings service</a:t>
            </a:r>
          </a:p>
          <a:p>
            <a:pPr lvl="1">
              <a:lnSpc>
                <a:spcPct val="100000"/>
              </a:lnSpc>
              <a:buFont typeface="Arial" panose="020B0604020202020204" pitchFamily="34" charset="0"/>
              <a:buChar char="•"/>
            </a:pPr>
            <a:endParaRPr lang="en-GB" dirty="0" smtClean="0"/>
          </a:p>
          <a:p>
            <a:pPr lvl="1">
              <a:lnSpc>
                <a:spcPct val="100000"/>
              </a:lnSpc>
              <a:buFont typeface="Arial" panose="020B0604020202020204" pitchFamily="34" charset="0"/>
              <a:buChar char="•"/>
            </a:pPr>
            <a:r>
              <a:rPr lang="en-GB" dirty="0" smtClean="0"/>
              <a:t>Cover vacancies in primary &amp; secondary publicly funded  schools in England</a:t>
            </a:r>
          </a:p>
          <a:p>
            <a:pPr lvl="1">
              <a:lnSpc>
                <a:spcPct val="100000"/>
              </a:lnSpc>
              <a:buFont typeface="Arial" panose="020B0604020202020204" pitchFamily="34" charset="0"/>
              <a:buChar char="•"/>
            </a:pPr>
            <a:endParaRPr lang="en-GB" dirty="0" smtClean="0"/>
          </a:p>
          <a:p>
            <a:pPr lvl="1">
              <a:lnSpc>
                <a:spcPct val="100000"/>
              </a:lnSpc>
              <a:buFont typeface="Arial" panose="020B0604020202020204" pitchFamily="34" charset="0"/>
              <a:buChar char="•"/>
            </a:pPr>
            <a:r>
              <a:rPr lang="en-GB" dirty="0" smtClean="0"/>
              <a:t>Register through </a:t>
            </a:r>
            <a:r>
              <a:rPr lang="en-GB" u="sng" dirty="0">
                <a:solidFill>
                  <a:srgbClr val="702E99"/>
                </a:solidFill>
                <a:hlinkClick r:id="rId2"/>
              </a:rPr>
              <a:t>https://</a:t>
            </a:r>
            <a:r>
              <a:rPr lang="en-GB" u="sng" dirty="0" smtClean="0">
                <a:solidFill>
                  <a:srgbClr val="702E99"/>
                </a:solidFill>
                <a:hlinkClick r:id="rId2"/>
              </a:rPr>
              <a:t>www.gov.uk/find-teaching-job</a:t>
            </a:r>
            <a:endParaRPr lang="en-GB" u="sng" dirty="0" smtClean="0">
              <a:solidFill>
                <a:srgbClr val="702E99"/>
              </a:solidFill>
            </a:endParaRPr>
          </a:p>
          <a:p>
            <a:pPr lvl="1">
              <a:lnSpc>
                <a:spcPct val="100000"/>
              </a:lnSpc>
              <a:buFont typeface="Arial" panose="020B0604020202020204" pitchFamily="34" charset="0"/>
              <a:buChar char="•"/>
            </a:pPr>
            <a:endParaRPr lang="en-GB" dirty="0">
              <a:solidFill>
                <a:srgbClr val="702E99"/>
              </a:solidFill>
            </a:endParaRPr>
          </a:p>
          <a:p>
            <a:pPr lvl="1">
              <a:lnSpc>
                <a:spcPct val="100000"/>
              </a:lnSpc>
              <a:buFont typeface="Arial" panose="020B0604020202020204" pitchFamily="34" charset="0"/>
              <a:buChar char="•"/>
            </a:pPr>
            <a:r>
              <a:rPr lang="en-GB" dirty="0" smtClean="0"/>
              <a:t>We’ve promoted through our bulletin, website and social media platforms	</a:t>
            </a:r>
            <a:endParaRPr lang="en-GB" dirty="0"/>
          </a:p>
        </p:txBody>
      </p:sp>
      <p:pic>
        <p:nvPicPr>
          <p:cNvPr id="1026" name="Picture 2" descr="Y:\TP Shared Area\TP Marketing\Image Library\Images\Shutterstock\shutterstock_662220520.jpg"/>
          <p:cNvPicPr>
            <a:picLocks noChangeAspect="1" noChangeArrowheads="1"/>
          </p:cNvPicPr>
          <p:nvPr/>
        </p:nvPicPr>
        <p:blipFill rotWithShape="1">
          <a:blip r:embed="rId3">
            <a:extLst>
              <a:ext uri="{28A0092B-C50C-407E-A947-70E740481C1C}">
                <a14:useLocalDpi xmlns:a14="http://schemas.microsoft.com/office/drawing/2010/main" val="0"/>
              </a:ext>
            </a:extLst>
          </a:blip>
          <a:srcRect l="6284" r="8470"/>
          <a:stretch/>
        </p:blipFill>
        <p:spPr bwMode="auto">
          <a:xfrm>
            <a:off x="4853296" y="2414834"/>
            <a:ext cx="3705102" cy="28975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983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txBox="1">
            <a:spLocks/>
          </p:cNvSpPr>
          <p:nvPr/>
        </p:nvSpPr>
        <p:spPr bwMode="auto">
          <a:xfrm>
            <a:off x="412750" y="2473325"/>
            <a:ext cx="5141913" cy="2935288"/>
          </a:xfrm>
          <a:prstGeom prst="rect">
            <a:avLst/>
          </a:prstGeom>
          <a:solidFill>
            <a:srgbClr val="94CE0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0000" tIns="108000" rIns="0" bIns="0"/>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cs typeface="ＭＳ Ｐゴシック" charset="0"/>
              </a:defRPr>
            </a:lvl2pPr>
            <a:lvl3pPr marL="1143000" indent="-228600" eaLnBrk="0" hangingPunct="0">
              <a:defRPr sz="2400">
                <a:solidFill>
                  <a:schemeClr val="tx1"/>
                </a:solidFill>
                <a:latin typeface="Calibri" charset="0"/>
                <a:ea typeface="ＭＳ Ｐゴシック" charset="0"/>
                <a:cs typeface="ＭＳ Ｐゴシック" charset="0"/>
              </a:defRPr>
            </a:lvl3pPr>
            <a:lvl4pPr marL="1600200" indent="-228600" eaLnBrk="0" hangingPunct="0">
              <a:defRPr sz="2400">
                <a:solidFill>
                  <a:schemeClr val="tx1"/>
                </a:solidFill>
                <a:latin typeface="Calibri" charset="0"/>
                <a:ea typeface="ＭＳ Ｐゴシック" charset="0"/>
                <a:cs typeface="ＭＳ Ｐゴシック" charset="0"/>
              </a:defRPr>
            </a:lvl4pPr>
            <a:lvl5pPr marL="2057400" indent="-228600" eaLnBrk="0" hangingPunct="0">
              <a:defRPr sz="2400">
                <a:solidFill>
                  <a:schemeClr val="tx1"/>
                </a:solidFill>
                <a:latin typeface="Calibri"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cs typeface="ＭＳ Ｐゴシック" charset="0"/>
              </a:defRPr>
            </a:lvl9pPr>
          </a:lstStyle>
          <a:p>
            <a:pPr eaLnBrk="1" hangingPunct="1">
              <a:lnSpc>
                <a:spcPts val="3800"/>
              </a:lnSpc>
            </a:pPr>
            <a:r>
              <a:rPr lang="en-GB" sz="3600" b="1" dirty="0" smtClean="0">
                <a:solidFill>
                  <a:srgbClr val="FFFFFF"/>
                </a:solidFill>
                <a:latin typeface="Trebuchet MS"/>
                <a:cs typeface="Trebuchet MS"/>
              </a:rPr>
              <a:t>What our customers are saying</a:t>
            </a:r>
            <a:endParaRPr lang="en-US" sz="3600" b="1" dirty="0">
              <a:solidFill>
                <a:srgbClr val="FFFFFF"/>
              </a:solidFill>
              <a:latin typeface="Trebuchet MS"/>
              <a:cs typeface="Trebuchet MS"/>
            </a:endParaRPr>
          </a:p>
        </p:txBody>
      </p:sp>
      <p:pic>
        <p:nvPicPr>
          <p:cNvPr id="4099" name="Picture Placeholder 4" descr="SHOOT2_233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75313" y="2473325"/>
            <a:ext cx="301942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100" name="Group 17"/>
          <p:cNvGrpSpPr>
            <a:grpSpLocks/>
          </p:cNvGrpSpPr>
          <p:nvPr/>
        </p:nvGrpSpPr>
        <p:grpSpPr bwMode="auto">
          <a:xfrm>
            <a:off x="0" y="0"/>
            <a:ext cx="9144000" cy="2381250"/>
            <a:chOff x="0" y="0"/>
            <a:chExt cx="9144000" cy="2381365"/>
          </a:xfrm>
        </p:grpSpPr>
        <p:sp>
          <p:nvSpPr>
            <p:cNvPr id="15" name="Rectangle 14"/>
            <p:cNvSpPr/>
            <p:nvPr/>
          </p:nvSpPr>
          <p:spPr>
            <a:xfrm>
              <a:off x="0" y="0"/>
              <a:ext cx="9144000" cy="23813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ller"/>
              </a:endParaRPr>
            </a:p>
          </p:txBody>
        </p:sp>
        <p:pic>
          <p:nvPicPr>
            <p:cNvPr id="4102" name="Picture 15" descr="Teachers_Pensions_Logo_RGB.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8317" y="434140"/>
              <a:ext cx="2012213" cy="579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412750" y="2276585"/>
              <a:ext cx="8285163" cy="73029"/>
            </a:xfrm>
            <a:prstGeom prst="rect">
              <a:avLst/>
            </a:prstGeom>
            <a:solidFill>
              <a:srgbClr val="94CE09"/>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ller"/>
              </a:endParaRPr>
            </a:p>
          </p:txBody>
        </p:sp>
      </p:grpSp>
    </p:spTree>
    <p:extLst>
      <p:ext uri="{BB962C8B-B14F-4D97-AF65-F5344CB8AC3E}">
        <p14:creationId xmlns:p14="http://schemas.microsoft.com/office/powerpoint/2010/main" val="2056184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14338" y="679450"/>
            <a:ext cx="8229600" cy="492125"/>
          </a:xfrm>
          <a:prstGeom prst="rect">
            <a:avLst/>
          </a:prstGeom>
        </p:spPr>
        <p:txBody>
          <a:bodyPr/>
          <a:lstStyle>
            <a:lvl1pPr algn="l" defTabSz="457200" rtl="0" eaLnBrk="0" fontAlgn="base" hangingPunct="0">
              <a:spcBef>
                <a:spcPct val="0"/>
              </a:spcBef>
              <a:spcAft>
                <a:spcPct val="0"/>
              </a:spcAft>
              <a:defRPr sz="3600" b="1" kern="1200">
                <a:solidFill>
                  <a:srgbClr val="003F72"/>
                </a:solidFill>
                <a:latin typeface="Trebuchet MS"/>
                <a:ea typeface="ＭＳ Ｐゴシック" charset="0"/>
                <a:cs typeface="ＭＳ Ｐゴシック" charset="0"/>
              </a:defRPr>
            </a:lvl1pPr>
            <a:lvl2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2pPr>
            <a:lvl3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3pPr>
            <a:lvl4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4pPr>
            <a:lvl5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5pPr>
            <a:lvl6pPr marL="4572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6pPr>
            <a:lvl7pPr marL="9144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7pPr>
            <a:lvl8pPr marL="13716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8pPr>
            <a:lvl9pPr marL="18288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9pPr>
          </a:lstStyle>
          <a:p>
            <a:r>
              <a:rPr lang="en-GB" dirty="0">
                <a:cs typeface="Trebuchet MS"/>
              </a:rPr>
              <a:t>What are our customers telling us?</a:t>
            </a:r>
            <a:endParaRPr lang="en-GB" dirty="0"/>
          </a:p>
        </p:txBody>
      </p:sp>
      <p:sp>
        <p:nvSpPr>
          <p:cNvPr id="3" name="TextBox 2"/>
          <p:cNvSpPr txBox="1"/>
          <p:nvPr/>
        </p:nvSpPr>
        <p:spPr>
          <a:xfrm>
            <a:off x="514350" y="1552575"/>
            <a:ext cx="7566394" cy="5016758"/>
          </a:xfrm>
          <a:prstGeom prst="rect">
            <a:avLst/>
          </a:prstGeom>
          <a:noFill/>
        </p:spPr>
        <p:txBody>
          <a:bodyPr wrap="square" rtlCol="0">
            <a:spAutoFit/>
          </a:bodyPr>
          <a:lstStyle/>
          <a:p>
            <a:pPr marL="0" indent="0" eaLnBrk="1" hangingPunct="1">
              <a:lnSpc>
                <a:spcPct val="100000"/>
              </a:lnSpc>
              <a:spcBef>
                <a:spcPts val="0"/>
              </a:spcBef>
              <a:buNone/>
            </a:pPr>
            <a:r>
              <a:rPr lang="en-US" dirty="0">
                <a:solidFill>
                  <a:srgbClr val="585858"/>
                </a:solidFill>
                <a:latin typeface="Trebuchet MS" panose="020B0603020202020204" pitchFamily="34" charset="0"/>
              </a:rPr>
              <a:t>We ask </a:t>
            </a:r>
            <a:r>
              <a:rPr lang="en-US" b="1" dirty="0">
                <a:solidFill>
                  <a:srgbClr val="585858"/>
                </a:solidFill>
                <a:latin typeface="Trebuchet MS" panose="020B0603020202020204" pitchFamily="34" charset="0"/>
              </a:rPr>
              <a:t>members</a:t>
            </a:r>
            <a:r>
              <a:rPr lang="en-US" dirty="0">
                <a:solidFill>
                  <a:srgbClr val="585858"/>
                </a:solidFill>
                <a:latin typeface="Trebuchet MS" panose="020B0603020202020204" pitchFamily="34" charset="0"/>
              </a:rPr>
              <a:t> a number of questions via web survey, email, telephone centered around the following categories:</a:t>
            </a:r>
          </a:p>
          <a:p>
            <a:pPr marL="0" indent="0" eaLnBrk="1" hangingPunct="1">
              <a:lnSpc>
                <a:spcPct val="100000"/>
              </a:lnSpc>
              <a:spcBef>
                <a:spcPts val="0"/>
              </a:spcBef>
            </a:pPr>
            <a:endParaRPr lang="en-US" dirty="0">
              <a:solidFill>
                <a:srgbClr val="585858"/>
              </a:solidFill>
              <a:latin typeface="Trebuchet MS" panose="020B0603020202020204" pitchFamily="34" charset="0"/>
            </a:endParaRPr>
          </a:p>
          <a:p>
            <a:pPr eaLnBrk="1" hangingPunct="1">
              <a:lnSpc>
                <a:spcPct val="100000"/>
              </a:lnSpc>
              <a:spcBef>
                <a:spcPts val="600"/>
              </a:spcBef>
              <a:spcAft>
                <a:spcPts val="600"/>
              </a:spcAft>
              <a:buClr>
                <a:srgbClr val="94CE09"/>
              </a:buClr>
              <a:buFont typeface="Arial" panose="020B0604020202020204" pitchFamily="34" charset="0"/>
              <a:buChar char="•"/>
            </a:pPr>
            <a:r>
              <a:rPr lang="en-GB" dirty="0" smtClean="0">
                <a:solidFill>
                  <a:srgbClr val="585858"/>
                </a:solidFill>
                <a:latin typeface="Trebuchet MS" panose="020B0603020202020204" pitchFamily="34" charset="0"/>
              </a:rPr>
              <a:t> 	Members </a:t>
            </a:r>
            <a:r>
              <a:rPr lang="en-GB" dirty="0">
                <a:solidFill>
                  <a:srgbClr val="585858"/>
                </a:solidFill>
                <a:latin typeface="Trebuchet MS" panose="020B0603020202020204" pitchFamily="34" charset="0"/>
              </a:rPr>
              <a:t>understand the value of their </a:t>
            </a:r>
            <a:r>
              <a:rPr lang="en-GB" dirty="0" smtClean="0">
                <a:solidFill>
                  <a:srgbClr val="585858"/>
                </a:solidFill>
                <a:latin typeface="Trebuchet MS" panose="020B0603020202020204" pitchFamily="34" charset="0"/>
              </a:rPr>
              <a:t>teacher’s pension</a:t>
            </a:r>
            <a:endParaRPr lang="en-GB" dirty="0">
              <a:solidFill>
                <a:srgbClr val="585858"/>
              </a:solidFill>
              <a:latin typeface="Trebuchet MS" panose="020B0603020202020204" pitchFamily="34" charset="0"/>
            </a:endParaRPr>
          </a:p>
          <a:p>
            <a:pPr fontAlgn="ctr">
              <a:lnSpc>
                <a:spcPct val="100000"/>
              </a:lnSpc>
              <a:spcBef>
                <a:spcPts val="600"/>
              </a:spcBef>
              <a:spcAft>
                <a:spcPts val="600"/>
              </a:spcAft>
              <a:buClr>
                <a:srgbClr val="94CE09"/>
              </a:buClr>
              <a:buFont typeface="Arial" panose="020B0604020202020204" pitchFamily="34" charset="0"/>
              <a:buChar char="•"/>
            </a:pPr>
            <a:r>
              <a:rPr lang="en-GB" dirty="0" smtClean="0">
                <a:solidFill>
                  <a:srgbClr val="585858"/>
                </a:solidFill>
                <a:latin typeface="Trebuchet MS" panose="020B0603020202020204" pitchFamily="34" charset="0"/>
              </a:rPr>
              <a:t> 	Members </a:t>
            </a:r>
            <a:r>
              <a:rPr lang="en-GB" dirty="0">
                <a:solidFill>
                  <a:srgbClr val="585858"/>
                </a:solidFill>
                <a:latin typeface="Trebuchet MS" panose="020B0603020202020204" pitchFamily="34" charset="0"/>
              </a:rPr>
              <a:t>are actively planning for their retirement (including </a:t>
            </a:r>
            <a:r>
              <a:rPr lang="en-GB" dirty="0" smtClean="0">
                <a:solidFill>
                  <a:srgbClr val="585858"/>
                </a:solidFill>
                <a:latin typeface="Trebuchet MS" panose="020B0603020202020204" pitchFamily="34" charset="0"/>
              </a:rPr>
              <a:t>	pensions </a:t>
            </a:r>
            <a:r>
              <a:rPr lang="en-GB" dirty="0">
                <a:solidFill>
                  <a:srgbClr val="585858"/>
                </a:solidFill>
                <a:latin typeface="Trebuchet MS" panose="020B0603020202020204" pitchFamily="34" charset="0"/>
              </a:rPr>
              <a:t>and other investments) </a:t>
            </a:r>
          </a:p>
          <a:p>
            <a:pPr fontAlgn="ctr">
              <a:lnSpc>
                <a:spcPct val="100000"/>
              </a:lnSpc>
              <a:spcBef>
                <a:spcPts val="600"/>
              </a:spcBef>
              <a:spcAft>
                <a:spcPts val="600"/>
              </a:spcAft>
              <a:buClr>
                <a:srgbClr val="94CE09"/>
              </a:buClr>
              <a:buFont typeface="Arial" panose="020B0604020202020204" pitchFamily="34" charset="0"/>
              <a:buChar char="•"/>
            </a:pPr>
            <a:r>
              <a:rPr lang="en-GB" dirty="0" smtClean="0">
                <a:solidFill>
                  <a:srgbClr val="585858"/>
                </a:solidFill>
                <a:latin typeface="Trebuchet MS" panose="020B0603020202020204" pitchFamily="34" charset="0"/>
              </a:rPr>
              <a:t> 	Members </a:t>
            </a:r>
            <a:r>
              <a:rPr lang="en-GB" dirty="0">
                <a:solidFill>
                  <a:srgbClr val="585858"/>
                </a:solidFill>
                <a:latin typeface="Trebuchet MS" panose="020B0603020202020204" pitchFamily="34" charset="0"/>
              </a:rPr>
              <a:t>regularly receive information about their pension and are </a:t>
            </a:r>
            <a:r>
              <a:rPr lang="en-GB" dirty="0" smtClean="0">
                <a:solidFill>
                  <a:srgbClr val="585858"/>
                </a:solidFill>
                <a:latin typeface="Trebuchet MS" panose="020B0603020202020204" pitchFamily="34" charset="0"/>
              </a:rPr>
              <a:t>	satisfied </a:t>
            </a:r>
            <a:r>
              <a:rPr lang="en-GB" dirty="0">
                <a:solidFill>
                  <a:srgbClr val="585858"/>
                </a:solidFill>
                <a:latin typeface="Trebuchet MS" panose="020B0603020202020204" pitchFamily="34" charset="0"/>
              </a:rPr>
              <a:t>with its quality </a:t>
            </a:r>
          </a:p>
          <a:p>
            <a:pPr fontAlgn="ctr">
              <a:lnSpc>
                <a:spcPct val="100000"/>
              </a:lnSpc>
              <a:spcBef>
                <a:spcPts val="600"/>
              </a:spcBef>
              <a:spcAft>
                <a:spcPts val="600"/>
              </a:spcAft>
              <a:buClr>
                <a:srgbClr val="94CE09"/>
              </a:buClr>
              <a:buFont typeface="Arial" panose="020B0604020202020204" pitchFamily="34" charset="0"/>
              <a:buChar char="•"/>
            </a:pPr>
            <a:r>
              <a:rPr lang="en-GB" dirty="0" smtClean="0">
                <a:solidFill>
                  <a:srgbClr val="585858"/>
                </a:solidFill>
                <a:latin typeface="Trebuchet MS" panose="020B0603020202020204" pitchFamily="34" charset="0"/>
              </a:rPr>
              <a:t> 	Members </a:t>
            </a:r>
            <a:r>
              <a:rPr lang="en-GB" dirty="0">
                <a:solidFill>
                  <a:srgbClr val="585858"/>
                </a:solidFill>
                <a:latin typeface="Trebuchet MS" panose="020B0603020202020204" pitchFamily="34" charset="0"/>
              </a:rPr>
              <a:t>who </a:t>
            </a:r>
            <a:r>
              <a:rPr lang="en-GB" dirty="0" smtClean="0">
                <a:solidFill>
                  <a:srgbClr val="585858"/>
                </a:solidFill>
                <a:latin typeface="Trebuchet MS" panose="020B0603020202020204" pitchFamily="34" charset="0"/>
              </a:rPr>
              <a:t>contact </a:t>
            </a:r>
            <a:r>
              <a:rPr lang="en-GB" dirty="0">
                <a:solidFill>
                  <a:srgbClr val="585858"/>
                </a:solidFill>
                <a:latin typeface="Trebuchet MS" panose="020B0603020202020204" pitchFamily="34" charset="0"/>
              </a:rPr>
              <a:t>Teachers' Pension </a:t>
            </a:r>
            <a:r>
              <a:rPr lang="en-GB" dirty="0" smtClean="0">
                <a:solidFill>
                  <a:srgbClr val="585858"/>
                </a:solidFill>
                <a:latin typeface="Trebuchet MS" panose="020B0603020202020204" pitchFamily="34" charset="0"/>
              </a:rPr>
              <a:t>scheme </a:t>
            </a:r>
            <a:r>
              <a:rPr lang="en-GB" dirty="0">
                <a:solidFill>
                  <a:srgbClr val="585858"/>
                </a:solidFill>
                <a:latin typeface="Trebuchet MS" panose="020B0603020202020204" pitchFamily="34" charset="0"/>
              </a:rPr>
              <a:t>about their </a:t>
            </a:r>
            <a:r>
              <a:rPr lang="en-GB" dirty="0" smtClean="0">
                <a:solidFill>
                  <a:srgbClr val="585858"/>
                </a:solidFill>
                <a:latin typeface="Trebuchet MS" panose="020B0603020202020204" pitchFamily="34" charset="0"/>
              </a:rPr>
              <a:t>	pension </a:t>
            </a:r>
            <a:r>
              <a:rPr lang="en-GB" dirty="0">
                <a:solidFill>
                  <a:srgbClr val="585858"/>
                </a:solidFill>
                <a:latin typeface="Trebuchet MS" panose="020B0603020202020204" pitchFamily="34" charset="0"/>
              </a:rPr>
              <a:t>are satisfied with the timeliness and quality of the </a:t>
            </a:r>
            <a:r>
              <a:rPr lang="en-GB" dirty="0" smtClean="0">
                <a:solidFill>
                  <a:srgbClr val="585858"/>
                </a:solidFill>
                <a:latin typeface="Trebuchet MS" panose="020B0603020202020204" pitchFamily="34" charset="0"/>
              </a:rPr>
              <a:t>	response </a:t>
            </a:r>
            <a:endParaRPr lang="en-GB" dirty="0">
              <a:solidFill>
                <a:srgbClr val="585858"/>
              </a:solidFill>
              <a:latin typeface="Trebuchet MS" panose="020B0603020202020204" pitchFamily="34" charset="0"/>
            </a:endParaRPr>
          </a:p>
          <a:p>
            <a:pPr fontAlgn="ctr">
              <a:lnSpc>
                <a:spcPct val="100000"/>
              </a:lnSpc>
              <a:spcBef>
                <a:spcPts val="600"/>
              </a:spcBef>
              <a:spcAft>
                <a:spcPts val="600"/>
              </a:spcAft>
              <a:buClr>
                <a:srgbClr val="94CE09"/>
              </a:buClr>
              <a:buFont typeface="Arial" panose="020B0604020202020204" pitchFamily="34" charset="0"/>
              <a:buChar char="•"/>
            </a:pPr>
            <a:r>
              <a:rPr lang="en-GB" dirty="0" smtClean="0">
                <a:solidFill>
                  <a:srgbClr val="585858"/>
                </a:solidFill>
                <a:latin typeface="Trebuchet MS" panose="020B0603020202020204" pitchFamily="34" charset="0"/>
              </a:rPr>
              <a:t> 	Recently </a:t>
            </a:r>
            <a:r>
              <a:rPr lang="en-GB" dirty="0">
                <a:solidFill>
                  <a:srgbClr val="585858"/>
                </a:solidFill>
                <a:latin typeface="Trebuchet MS" panose="020B0603020202020204" pitchFamily="34" charset="0"/>
              </a:rPr>
              <a:t>retired </a:t>
            </a:r>
            <a:r>
              <a:rPr lang="en-GB" dirty="0" smtClean="0">
                <a:solidFill>
                  <a:srgbClr val="585858"/>
                </a:solidFill>
                <a:latin typeface="Trebuchet MS" panose="020B0603020202020204" pitchFamily="34" charset="0"/>
              </a:rPr>
              <a:t>members </a:t>
            </a:r>
            <a:r>
              <a:rPr lang="en-GB" dirty="0">
                <a:solidFill>
                  <a:srgbClr val="585858"/>
                </a:solidFill>
                <a:latin typeface="Trebuchet MS" panose="020B0603020202020204" pitchFamily="34" charset="0"/>
              </a:rPr>
              <a:t>are satisfied with the support they </a:t>
            </a:r>
            <a:r>
              <a:rPr lang="en-GB" dirty="0" smtClean="0">
                <a:solidFill>
                  <a:srgbClr val="585858"/>
                </a:solidFill>
                <a:latin typeface="Trebuchet MS" panose="020B0603020202020204" pitchFamily="34" charset="0"/>
              </a:rPr>
              <a:t>	received </a:t>
            </a:r>
            <a:r>
              <a:rPr lang="en-GB" dirty="0">
                <a:solidFill>
                  <a:srgbClr val="585858"/>
                </a:solidFill>
                <a:latin typeface="Trebuchet MS" panose="020B0603020202020204" pitchFamily="34" charset="0"/>
              </a:rPr>
              <a:t>from Teachers’ </a:t>
            </a:r>
            <a:r>
              <a:rPr lang="en-GB" dirty="0" smtClean="0">
                <a:solidFill>
                  <a:srgbClr val="585858"/>
                </a:solidFill>
                <a:latin typeface="Trebuchet MS" panose="020B0603020202020204" pitchFamily="34" charset="0"/>
              </a:rPr>
              <a:t>Pensions </a:t>
            </a:r>
            <a:r>
              <a:rPr lang="en-GB" dirty="0">
                <a:solidFill>
                  <a:srgbClr val="585858"/>
                </a:solidFill>
                <a:latin typeface="Trebuchet MS" panose="020B0603020202020204" pitchFamily="34" charset="0"/>
              </a:rPr>
              <a:t>as they planned for </a:t>
            </a:r>
            <a:r>
              <a:rPr lang="en-GB" dirty="0" smtClean="0">
                <a:solidFill>
                  <a:srgbClr val="585858"/>
                </a:solidFill>
                <a:latin typeface="Trebuchet MS" panose="020B0603020202020204" pitchFamily="34" charset="0"/>
              </a:rPr>
              <a:t>	retirement.</a:t>
            </a:r>
            <a:endParaRPr lang="en-GB" dirty="0">
              <a:solidFill>
                <a:srgbClr val="585858"/>
              </a:solidFill>
              <a:latin typeface="Trebuchet MS" panose="020B0603020202020204" pitchFamily="34" charset="0"/>
            </a:endParaRPr>
          </a:p>
          <a:p>
            <a:endParaRPr lang="en-GB" dirty="0"/>
          </a:p>
        </p:txBody>
      </p:sp>
      <p:sp>
        <p:nvSpPr>
          <p:cNvPr id="5" name="Oval 4"/>
          <p:cNvSpPr/>
          <p:nvPr/>
        </p:nvSpPr>
        <p:spPr>
          <a:xfrm>
            <a:off x="8254693" y="2435309"/>
            <a:ext cx="304801" cy="304801"/>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6" name="Oval 5"/>
          <p:cNvSpPr/>
          <p:nvPr/>
        </p:nvSpPr>
        <p:spPr>
          <a:xfrm>
            <a:off x="8254693" y="3007917"/>
            <a:ext cx="304801" cy="304801"/>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7" name="Oval 6"/>
          <p:cNvSpPr/>
          <p:nvPr/>
        </p:nvSpPr>
        <p:spPr>
          <a:xfrm>
            <a:off x="8254693" y="3684639"/>
            <a:ext cx="304802" cy="304802"/>
          </a:xfrm>
          <a:prstGeom prst="ellipse">
            <a:avLst/>
          </a:prstGeom>
          <a:solidFill>
            <a:srgbClr val="FFC000"/>
          </a:solid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8" name="Oval 7"/>
          <p:cNvSpPr/>
          <p:nvPr/>
        </p:nvSpPr>
        <p:spPr>
          <a:xfrm>
            <a:off x="8254691" y="4466135"/>
            <a:ext cx="304803" cy="304803"/>
          </a:xfrm>
          <a:prstGeom prst="ellipse">
            <a:avLst/>
          </a:prstGeom>
          <a:solidFill>
            <a:srgbClr val="FFC000"/>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9" name="Oval 8"/>
          <p:cNvSpPr/>
          <p:nvPr/>
        </p:nvSpPr>
        <p:spPr>
          <a:xfrm>
            <a:off x="8254693" y="5385415"/>
            <a:ext cx="304802" cy="30480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4766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14338" y="679450"/>
            <a:ext cx="8229600" cy="492125"/>
          </a:xfrm>
          <a:prstGeom prst="rect">
            <a:avLst/>
          </a:prstGeom>
        </p:spPr>
        <p:txBody>
          <a:bodyPr/>
          <a:lstStyle>
            <a:lvl1pPr algn="l" defTabSz="457200" rtl="0" eaLnBrk="0" fontAlgn="base" hangingPunct="0">
              <a:spcBef>
                <a:spcPct val="0"/>
              </a:spcBef>
              <a:spcAft>
                <a:spcPct val="0"/>
              </a:spcAft>
              <a:defRPr sz="3600" b="1" kern="1200">
                <a:solidFill>
                  <a:srgbClr val="003F72"/>
                </a:solidFill>
                <a:latin typeface="Trebuchet MS"/>
                <a:ea typeface="ＭＳ Ｐゴシック" charset="0"/>
                <a:cs typeface="ＭＳ Ｐゴシック" charset="0"/>
              </a:defRPr>
            </a:lvl1pPr>
            <a:lvl2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2pPr>
            <a:lvl3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3pPr>
            <a:lvl4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4pPr>
            <a:lvl5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5pPr>
            <a:lvl6pPr marL="4572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6pPr>
            <a:lvl7pPr marL="9144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7pPr>
            <a:lvl8pPr marL="13716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8pPr>
            <a:lvl9pPr marL="18288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9pPr>
          </a:lstStyle>
          <a:p>
            <a:r>
              <a:rPr lang="en-GB" dirty="0">
                <a:cs typeface="Trebuchet MS"/>
              </a:rPr>
              <a:t>What are our customers telling us</a:t>
            </a:r>
            <a:r>
              <a:rPr lang="en-GB" dirty="0" smtClean="0">
                <a:cs typeface="Trebuchet MS"/>
              </a:rPr>
              <a:t>? </a:t>
            </a:r>
            <a:endParaRPr lang="en-GB" dirty="0"/>
          </a:p>
        </p:txBody>
      </p:sp>
      <p:sp>
        <p:nvSpPr>
          <p:cNvPr id="3" name="TextBox 2"/>
          <p:cNvSpPr txBox="1"/>
          <p:nvPr/>
        </p:nvSpPr>
        <p:spPr>
          <a:xfrm>
            <a:off x="414338" y="1775859"/>
            <a:ext cx="7528183" cy="3046988"/>
          </a:xfrm>
          <a:prstGeom prst="rect">
            <a:avLst/>
          </a:prstGeom>
          <a:noFill/>
        </p:spPr>
        <p:txBody>
          <a:bodyPr wrap="square" rtlCol="0">
            <a:spAutoFit/>
          </a:bodyPr>
          <a:lstStyle/>
          <a:p>
            <a:pPr marL="0" indent="0" eaLnBrk="1" hangingPunct="1">
              <a:lnSpc>
                <a:spcPct val="100000"/>
              </a:lnSpc>
              <a:spcBef>
                <a:spcPts val="0"/>
              </a:spcBef>
              <a:buNone/>
            </a:pPr>
            <a:r>
              <a:rPr lang="en-US" dirty="0">
                <a:solidFill>
                  <a:srgbClr val="585858"/>
                </a:solidFill>
                <a:latin typeface="Trebuchet MS" panose="020B0603020202020204" pitchFamily="34" charset="0"/>
              </a:rPr>
              <a:t>We ask </a:t>
            </a:r>
            <a:r>
              <a:rPr lang="en-US" b="1" dirty="0">
                <a:solidFill>
                  <a:srgbClr val="585858"/>
                </a:solidFill>
                <a:latin typeface="Trebuchet MS" panose="020B0603020202020204" pitchFamily="34" charset="0"/>
              </a:rPr>
              <a:t>employers</a:t>
            </a:r>
            <a:r>
              <a:rPr lang="en-US" dirty="0">
                <a:solidFill>
                  <a:srgbClr val="585858"/>
                </a:solidFill>
                <a:latin typeface="Trebuchet MS" panose="020B0603020202020204" pitchFamily="34" charset="0"/>
              </a:rPr>
              <a:t> a number of questions </a:t>
            </a:r>
            <a:r>
              <a:rPr lang="en-US" dirty="0" err="1" smtClean="0">
                <a:solidFill>
                  <a:srgbClr val="585858"/>
                </a:solidFill>
                <a:latin typeface="Trebuchet MS" panose="020B0603020202020204" pitchFamily="34" charset="0"/>
              </a:rPr>
              <a:t>centred</a:t>
            </a:r>
            <a:r>
              <a:rPr lang="en-US" dirty="0" smtClean="0">
                <a:solidFill>
                  <a:srgbClr val="585858"/>
                </a:solidFill>
                <a:latin typeface="Trebuchet MS" panose="020B0603020202020204" pitchFamily="34" charset="0"/>
              </a:rPr>
              <a:t> </a:t>
            </a:r>
            <a:r>
              <a:rPr lang="en-US" dirty="0">
                <a:solidFill>
                  <a:srgbClr val="585858"/>
                </a:solidFill>
                <a:latin typeface="Trebuchet MS" panose="020B0603020202020204" pitchFamily="34" charset="0"/>
              </a:rPr>
              <a:t>around the following categories via web survey, email, telephone:</a:t>
            </a:r>
          </a:p>
          <a:p>
            <a:pPr fontAlgn="ctr">
              <a:lnSpc>
                <a:spcPct val="100000"/>
              </a:lnSpc>
              <a:spcBef>
                <a:spcPts val="0"/>
              </a:spcBef>
              <a:buFont typeface="Arial" panose="020B0604020202020204" pitchFamily="34" charset="0"/>
              <a:buChar char="•"/>
            </a:pPr>
            <a:endParaRPr lang="en-US" dirty="0">
              <a:solidFill>
                <a:srgbClr val="585858"/>
              </a:solidFill>
              <a:latin typeface="Trebuchet MS" panose="020B0603020202020204" pitchFamily="34" charset="0"/>
            </a:endParaRPr>
          </a:p>
          <a:p>
            <a:pPr fontAlgn="ctr">
              <a:lnSpc>
                <a:spcPct val="100000"/>
              </a:lnSpc>
              <a:spcBef>
                <a:spcPts val="600"/>
              </a:spcBef>
              <a:spcAft>
                <a:spcPts val="600"/>
              </a:spcAft>
              <a:buClr>
                <a:srgbClr val="94CE09"/>
              </a:buClr>
              <a:buFont typeface="Arial" panose="020B0604020202020204" pitchFamily="34" charset="0"/>
              <a:buChar char="•"/>
            </a:pPr>
            <a:r>
              <a:rPr lang="en-GB" dirty="0" smtClean="0">
                <a:solidFill>
                  <a:srgbClr val="585858"/>
                </a:solidFill>
                <a:latin typeface="Trebuchet MS" panose="020B0603020202020204" pitchFamily="34" charset="0"/>
              </a:rPr>
              <a:t> 	Employers </a:t>
            </a:r>
            <a:r>
              <a:rPr lang="en-GB" dirty="0">
                <a:solidFill>
                  <a:srgbClr val="585858"/>
                </a:solidFill>
                <a:latin typeface="Trebuchet MS" panose="020B0603020202020204" pitchFamily="34" charset="0"/>
              </a:rPr>
              <a:t>are satisfied with the service they receive from the </a:t>
            </a:r>
            <a:r>
              <a:rPr lang="en-GB" dirty="0" smtClean="0">
                <a:solidFill>
                  <a:srgbClr val="585858"/>
                </a:solidFill>
                <a:latin typeface="Trebuchet MS" panose="020B0603020202020204" pitchFamily="34" charset="0"/>
              </a:rPr>
              <a:t>	Teachers</a:t>
            </a:r>
            <a:r>
              <a:rPr lang="en-GB" dirty="0">
                <a:solidFill>
                  <a:srgbClr val="585858"/>
                </a:solidFill>
                <a:latin typeface="Trebuchet MS" panose="020B0603020202020204" pitchFamily="34" charset="0"/>
              </a:rPr>
              <a:t>’ Pension Scheme</a:t>
            </a:r>
          </a:p>
          <a:p>
            <a:pPr fontAlgn="ctr">
              <a:lnSpc>
                <a:spcPct val="100000"/>
              </a:lnSpc>
              <a:spcBef>
                <a:spcPts val="600"/>
              </a:spcBef>
              <a:spcAft>
                <a:spcPts val="600"/>
              </a:spcAft>
              <a:buClr>
                <a:srgbClr val="94CE09"/>
              </a:buClr>
              <a:buFont typeface="Arial" panose="020B0604020202020204" pitchFamily="34" charset="0"/>
              <a:buChar char="•"/>
            </a:pPr>
            <a:r>
              <a:rPr lang="en-GB" dirty="0" smtClean="0">
                <a:solidFill>
                  <a:srgbClr val="585858"/>
                </a:solidFill>
                <a:latin typeface="Trebuchet MS" panose="020B0603020202020204" pitchFamily="34" charset="0"/>
              </a:rPr>
              <a:t> 	Employers </a:t>
            </a:r>
            <a:r>
              <a:rPr lang="en-GB" dirty="0">
                <a:solidFill>
                  <a:srgbClr val="585858"/>
                </a:solidFill>
                <a:latin typeface="Trebuchet MS" panose="020B0603020202020204" pitchFamily="34" charset="0"/>
              </a:rPr>
              <a:t>receive timely and accurate responses from the </a:t>
            </a:r>
            <a:r>
              <a:rPr lang="en-GB" dirty="0" smtClean="0">
                <a:solidFill>
                  <a:srgbClr val="585858"/>
                </a:solidFill>
                <a:latin typeface="Trebuchet MS" panose="020B0603020202020204" pitchFamily="34" charset="0"/>
              </a:rPr>
              <a:t> 	Teachers</a:t>
            </a:r>
            <a:r>
              <a:rPr lang="en-GB" dirty="0">
                <a:solidFill>
                  <a:srgbClr val="585858"/>
                </a:solidFill>
                <a:latin typeface="Trebuchet MS" panose="020B0603020202020204" pitchFamily="34" charset="0"/>
              </a:rPr>
              <a:t>' Pension Scheme</a:t>
            </a:r>
          </a:p>
          <a:p>
            <a:pPr fontAlgn="ctr">
              <a:lnSpc>
                <a:spcPct val="100000"/>
              </a:lnSpc>
              <a:spcBef>
                <a:spcPts val="600"/>
              </a:spcBef>
              <a:spcAft>
                <a:spcPts val="600"/>
              </a:spcAft>
              <a:buClr>
                <a:srgbClr val="94CE09"/>
              </a:buClr>
              <a:buFont typeface="Arial" panose="020B0604020202020204" pitchFamily="34" charset="0"/>
              <a:buChar char="•"/>
            </a:pPr>
            <a:r>
              <a:rPr lang="en-GB" dirty="0" smtClean="0">
                <a:solidFill>
                  <a:srgbClr val="585858"/>
                </a:solidFill>
                <a:latin typeface="Trebuchet MS" panose="020B0603020202020204" pitchFamily="34" charset="0"/>
              </a:rPr>
              <a:t> 	Employers </a:t>
            </a:r>
            <a:r>
              <a:rPr lang="en-GB" dirty="0">
                <a:solidFill>
                  <a:srgbClr val="585858"/>
                </a:solidFill>
                <a:latin typeface="Trebuchet MS" panose="020B0603020202020204" pitchFamily="34" charset="0"/>
              </a:rPr>
              <a:t>engage with the Teachers' Pension </a:t>
            </a:r>
            <a:r>
              <a:rPr lang="en-GB" dirty="0" smtClean="0">
                <a:solidFill>
                  <a:srgbClr val="585858"/>
                </a:solidFill>
                <a:latin typeface="Trebuchet MS" panose="020B0603020202020204" pitchFamily="34" charset="0"/>
              </a:rPr>
              <a:t>Scheme.</a:t>
            </a:r>
            <a:endParaRPr lang="en-GB" dirty="0">
              <a:solidFill>
                <a:srgbClr val="585858"/>
              </a:solidFill>
              <a:latin typeface="Trebuchet MS" panose="020B0603020202020204" pitchFamily="34" charset="0"/>
            </a:endParaRPr>
          </a:p>
          <a:p>
            <a:endParaRPr lang="en-GB" dirty="0"/>
          </a:p>
        </p:txBody>
      </p:sp>
      <p:sp>
        <p:nvSpPr>
          <p:cNvPr id="5" name="Oval 4"/>
          <p:cNvSpPr/>
          <p:nvPr/>
        </p:nvSpPr>
        <p:spPr>
          <a:xfrm>
            <a:off x="8361023" y="2805462"/>
            <a:ext cx="304801" cy="304801"/>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6" name="Oval 5"/>
          <p:cNvSpPr/>
          <p:nvPr/>
        </p:nvSpPr>
        <p:spPr>
          <a:xfrm>
            <a:off x="8361023" y="3511206"/>
            <a:ext cx="304801" cy="304801"/>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
        <p:nvSpPr>
          <p:cNvPr id="9" name="Oval 8"/>
          <p:cNvSpPr/>
          <p:nvPr/>
        </p:nvSpPr>
        <p:spPr>
          <a:xfrm>
            <a:off x="8361023" y="4172202"/>
            <a:ext cx="304802" cy="304802"/>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63750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14338" y="679450"/>
            <a:ext cx="8229600" cy="492125"/>
          </a:xfrm>
          <a:prstGeom prst="rect">
            <a:avLst/>
          </a:prstGeom>
        </p:spPr>
        <p:txBody>
          <a:bodyPr/>
          <a:lstStyle>
            <a:lvl1pPr algn="l" defTabSz="457200" rtl="0" eaLnBrk="0" fontAlgn="base" hangingPunct="0">
              <a:spcBef>
                <a:spcPct val="0"/>
              </a:spcBef>
              <a:spcAft>
                <a:spcPct val="0"/>
              </a:spcAft>
              <a:defRPr sz="3600" b="1" kern="1200">
                <a:solidFill>
                  <a:srgbClr val="003F72"/>
                </a:solidFill>
                <a:latin typeface="Trebuchet MS"/>
                <a:ea typeface="ＭＳ Ｐゴシック" charset="0"/>
                <a:cs typeface="ＭＳ Ｐゴシック" charset="0"/>
              </a:defRPr>
            </a:lvl1pPr>
            <a:lvl2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2pPr>
            <a:lvl3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3pPr>
            <a:lvl4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4pPr>
            <a:lvl5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5pPr>
            <a:lvl6pPr marL="4572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6pPr>
            <a:lvl7pPr marL="9144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7pPr>
            <a:lvl8pPr marL="13716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8pPr>
            <a:lvl9pPr marL="18288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9pPr>
          </a:lstStyle>
          <a:p>
            <a:r>
              <a:rPr lang="en-GB" dirty="0">
                <a:cs typeface="Trebuchet MS"/>
              </a:rPr>
              <a:t>Example survey question</a:t>
            </a:r>
            <a:endParaRPr lang="en-GB" dirty="0"/>
          </a:p>
        </p:txBody>
      </p:sp>
      <p:pic>
        <p:nvPicPr>
          <p:cNvPr id="3" name="Picture 1" descr="cid:image001.png@01D5001E.EED89D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38" y="1494113"/>
            <a:ext cx="8664649" cy="521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2072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p:cNvSpPr txBox="1">
            <a:spLocks/>
          </p:cNvSpPr>
          <p:nvPr/>
        </p:nvSpPr>
        <p:spPr>
          <a:xfrm>
            <a:off x="414338" y="679450"/>
            <a:ext cx="8229600" cy="492125"/>
          </a:xfrm>
          <a:prstGeom prst="rect">
            <a:avLst/>
          </a:prstGeom>
        </p:spPr>
        <p:txBody>
          <a:bodyPr/>
          <a:lstStyle>
            <a:lvl1pPr algn="l" defTabSz="457200" rtl="0" eaLnBrk="0" fontAlgn="base" hangingPunct="0">
              <a:spcBef>
                <a:spcPct val="0"/>
              </a:spcBef>
              <a:spcAft>
                <a:spcPct val="0"/>
              </a:spcAft>
              <a:defRPr sz="3600" b="1" kern="1200">
                <a:solidFill>
                  <a:srgbClr val="003F72"/>
                </a:solidFill>
                <a:latin typeface="Trebuchet MS"/>
                <a:ea typeface="ＭＳ Ｐゴシック" charset="0"/>
                <a:cs typeface="ＭＳ Ｐゴシック" charset="0"/>
              </a:defRPr>
            </a:lvl1pPr>
            <a:lvl2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2pPr>
            <a:lvl3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3pPr>
            <a:lvl4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4pPr>
            <a:lvl5pPr algn="l" defTabSz="457200" rtl="0" eaLnBrk="0" fontAlgn="base" hangingPunct="0">
              <a:spcBef>
                <a:spcPct val="0"/>
              </a:spcBef>
              <a:spcAft>
                <a:spcPct val="0"/>
              </a:spcAft>
              <a:defRPr sz="3600" b="1">
                <a:solidFill>
                  <a:srgbClr val="003F72"/>
                </a:solidFill>
                <a:latin typeface="Aller" charset="0"/>
                <a:ea typeface="ＭＳ Ｐゴシック" charset="0"/>
                <a:cs typeface="ＭＳ Ｐゴシック" charset="0"/>
              </a:defRPr>
            </a:lvl5pPr>
            <a:lvl6pPr marL="4572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6pPr>
            <a:lvl7pPr marL="9144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7pPr>
            <a:lvl8pPr marL="13716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8pPr>
            <a:lvl9pPr marL="1828800" algn="l" defTabSz="457200" rtl="0" fontAlgn="base">
              <a:spcBef>
                <a:spcPct val="0"/>
              </a:spcBef>
              <a:spcAft>
                <a:spcPct val="0"/>
              </a:spcAft>
              <a:defRPr sz="3600" b="1">
                <a:solidFill>
                  <a:srgbClr val="003F72"/>
                </a:solidFill>
                <a:latin typeface="Calibri" charset="0"/>
                <a:ea typeface="ＭＳ Ｐゴシック" charset="0"/>
                <a:cs typeface="ＭＳ Ｐゴシック" charset="0"/>
              </a:defRPr>
            </a:lvl9pPr>
          </a:lstStyle>
          <a:p>
            <a:r>
              <a:rPr lang="en-GB" dirty="0">
                <a:cs typeface="Trebuchet MS"/>
              </a:rPr>
              <a:t>What are you telling us?</a:t>
            </a:r>
            <a:endParaRPr lang="en-GB" dirty="0"/>
          </a:p>
        </p:txBody>
      </p:sp>
      <p:sp>
        <p:nvSpPr>
          <p:cNvPr id="3" name="Rounded Rectangular Callout 2"/>
          <p:cNvSpPr/>
          <p:nvPr/>
        </p:nvSpPr>
        <p:spPr>
          <a:xfrm>
            <a:off x="414338" y="3695250"/>
            <a:ext cx="2169040" cy="600465"/>
          </a:xfrm>
          <a:prstGeom prst="wedgeRoundRectCallout">
            <a:avLst>
              <a:gd name="adj1" fmla="val 24527"/>
              <a:gd name="adj2" fmla="val 81134"/>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indent="0">
              <a:buNone/>
            </a:pPr>
            <a:r>
              <a:rPr lang="en-GB" sz="1400" dirty="0">
                <a:solidFill>
                  <a:schemeClr val="bg1"/>
                </a:solidFill>
                <a:latin typeface="Trebuchet MS" panose="020B0603020202020204" pitchFamily="34" charset="0"/>
              </a:rPr>
              <a:t> “</a:t>
            </a:r>
            <a:r>
              <a:rPr lang="en-GB" sz="1400" i="1" dirty="0">
                <a:solidFill>
                  <a:schemeClr val="bg1"/>
                </a:solidFill>
                <a:latin typeface="Trebuchet MS" panose="020B0603020202020204" pitchFamily="34" charset="0"/>
              </a:rPr>
              <a:t>As always the service has been brilliant.”</a:t>
            </a:r>
          </a:p>
        </p:txBody>
      </p:sp>
      <p:sp>
        <p:nvSpPr>
          <p:cNvPr id="4" name="Rounded Rectangular Callout 3"/>
          <p:cNvSpPr/>
          <p:nvPr/>
        </p:nvSpPr>
        <p:spPr>
          <a:xfrm>
            <a:off x="414338" y="2945219"/>
            <a:ext cx="2764797" cy="425302"/>
          </a:xfrm>
          <a:prstGeom prst="wedgeRoundRectCallout">
            <a:avLst>
              <a:gd name="adj1" fmla="val -20623"/>
              <a:gd name="adj2" fmla="val 7934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lvl="0" indent="0">
              <a:buNone/>
            </a:pPr>
            <a:r>
              <a:rPr lang="en-GB" sz="1400" dirty="0">
                <a:solidFill>
                  <a:schemeClr val="bg1"/>
                </a:solidFill>
                <a:latin typeface="Trebuchet MS" panose="020B0603020202020204" pitchFamily="34" charset="0"/>
              </a:rPr>
              <a:t>“</a:t>
            </a:r>
            <a:r>
              <a:rPr lang="en-GB" sz="1400" i="1" dirty="0">
                <a:solidFill>
                  <a:schemeClr val="bg1"/>
                </a:solidFill>
                <a:latin typeface="Trebuchet MS" panose="020B0603020202020204" pitchFamily="34" charset="0"/>
              </a:rPr>
              <a:t>Lisa very good and efficient</a:t>
            </a:r>
            <a:r>
              <a:rPr lang="en-GB" sz="1400" dirty="0">
                <a:solidFill>
                  <a:schemeClr val="bg1"/>
                </a:solidFill>
                <a:latin typeface="Trebuchet MS" panose="020B0603020202020204" pitchFamily="34" charset="0"/>
              </a:rPr>
              <a:t>.”</a:t>
            </a:r>
          </a:p>
        </p:txBody>
      </p:sp>
      <p:sp>
        <p:nvSpPr>
          <p:cNvPr id="5" name="Rounded Rectangular Callout 4"/>
          <p:cNvSpPr/>
          <p:nvPr/>
        </p:nvSpPr>
        <p:spPr>
          <a:xfrm>
            <a:off x="3434317" y="2842661"/>
            <a:ext cx="5209622" cy="527860"/>
          </a:xfrm>
          <a:prstGeom prst="wedgeRoundRectCallout">
            <a:avLst>
              <a:gd name="adj1" fmla="val 21727"/>
              <a:gd name="adj2" fmla="val 77671"/>
              <a:gd name="adj3" fmla="val 16667"/>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indent="0">
              <a:buNone/>
            </a:pPr>
            <a:r>
              <a:rPr lang="en-GB" sz="1400" dirty="0">
                <a:solidFill>
                  <a:schemeClr val="bg1"/>
                </a:solidFill>
                <a:latin typeface="Trebuchet MS" panose="020B0603020202020204" pitchFamily="34" charset="0"/>
              </a:rPr>
              <a:t>“</a:t>
            </a:r>
            <a:r>
              <a:rPr lang="en-GB" sz="1400" i="1" dirty="0">
                <a:solidFill>
                  <a:schemeClr val="bg1"/>
                </a:solidFill>
                <a:latin typeface="Trebuchet MS" panose="020B0603020202020204" pitchFamily="34" charset="0"/>
              </a:rPr>
              <a:t>Lynne was very helpful and advised what form the member needed to complete.”</a:t>
            </a:r>
            <a:r>
              <a:rPr lang="en-GB" sz="1400" dirty="0">
                <a:solidFill>
                  <a:schemeClr val="bg1"/>
                </a:solidFill>
                <a:latin typeface="Trebuchet MS" panose="020B0603020202020204" pitchFamily="34" charset="0"/>
              </a:rPr>
              <a:t> </a:t>
            </a:r>
          </a:p>
        </p:txBody>
      </p:sp>
      <p:sp>
        <p:nvSpPr>
          <p:cNvPr id="6" name="Rounded Rectangular Callout 5"/>
          <p:cNvSpPr/>
          <p:nvPr/>
        </p:nvSpPr>
        <p:spPr>
          <a:xfrm>
            <a:off x="3009014" y="3642085"/>
            <a:ext cx="5634924" cy="683004"/>
          </a:xfrm>
          <a:prstGeom prst="wedgeRoundRectCallout">
            <a:avLst>
              <a:gd name="adj1" fmla="val -20660"/>
              <a:gd name="adj2" fmla="val 79232"/>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lvl="0" indent="0">
              <a:buNone/>
            </a:pPr>
            <a:r>
              <a:rPr lang="en-GB" sz="1400" dirty="0">
                <a:solidFill>
                  <a:schemeClr val="bg1"/>
                </a:solidFill>
                <a:latin typeface="Trebuchet MS" panose="020B0603020202020204" pitchFamily="34" charset="0"/>
              </a:rPr>
              <a:t>“</a:t>
            </a:r>
            <a:r>
              <a:rPr lang="en-GB" sz="1400" i="1" dirty="0">
                <a:solidFill>
                  <a:schemeClr val="bg1"/>
                </a:solidFill>
                <a:latin typeface="Trebuchet MS" panose="020B0603020202020204" pitchFamily="34" charset="0"/>
              </a:rPr>
              <a:t>First time I've rung and I've spoken to two people this morning and both were very helpful and resolved the issues very quickly.”</a:t>
            </a:r>
          </a:p>
        </p:txBody>
      </p:sp>
      <p:sp>
        <p:nvSpPr>
          <p:cNvPr id="7" name="Rounded Rectangular Callout 6"/>
          <p:cNvSpPr/>
          <p:nvPr/>
        </p:nvSpPr>
        <p:spPr>
          <a:xfrm>
            <a:off x="414336" y="4661036"/>
            <a:ext cx="8229933" cy="540274"/>
          </a:xfrm>
          <a:prstGeom prst="wedgeRoundRectCallout">
            <a:avLst>
              <a:gd name="adj1" fmla="val 20480"/>
              <a:gd name="adj2" fmla="val 772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1400" dirty="0">
                <a:latin typeface="Trebuchet MS" panose="020B0603020202020204" pitchFamily="34" charset="0"/>
              </a:rPr>
              <a:t>“</a:t>
            </a:r>
            <a:r>
              <a:rPr lang="en-GB" sz="1400" i="1" dirty="0">
                <a:latin typeface="Trebuchet MS" panose="020B0603020202020204" pitchFamily="34" charset="0"/>
              </a:rPr>
              <a:t>I had to make a 2</a:t>
            </a:r>
            <a:r>
              <a:rPr lang="en-GB" sz="1400" i="1" baseline="30000" dirty="0">
                <a:latin typeface="Trebuchet MS" panose="020B0603020202020204" pitchFamily="34" charset="0"/>
              </a:rPr>
              <a:t>nd </a:t>
            </a:r>
            <a:r>
              <a:rPr lang="en-GB" sz="1400" i="1" dirty="0">
                <a:latin typeface="Trebuchet MS" panose="020B0603020202020204" pitchFamily="34" charset="0"/>
              </a:rPr>
              <a:t>call about an opt out confirm and was told it would be on the portal for me but when I checked it wasn't so hence my call to Lynne this afternoon.”</a:t>
            </a:r>
          </a:p>
        </p:txBody>
      </p:sp>
      <p:sp>
        <p:nvSpPr>
          <p:cNvPr id="8" name="Rounded Rectangular Callout 7"/>
          <p:cNvSpPr/>
          <p:nvPr/>
        </p:nvSpPr>
        <p:spPr>
          <a:xfrm>
            <a:off x="414337" y="5513578"/>
            <a:ext cx="8229931" cy="674732"/>
          </a:xfrm>
          <a:prstGeom prst="wedgeRoundRectCallout">
            <a:avLst>
              <a:gd name="adj1" fmla="val -20705"/>
              <a:gd name="adj2" fmla="val 71933"/>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indent="0">
              <a:buNone/>
            </a:pPr>
            <a:r>
              <a:rPr lang="en-GB" sz="1400" dirty="0">
                <a:latin typeface="Trebuchet MS" panose="020B0603020202020204" pitchFamily="34" charset="0"/>
              </a:rPr>
              <a:t>“</a:t>
            </a:r>
            <a:r>
              <a:rPr lang="en-GB" sz="1400" i="1" dirty="0">
                <a:latin typeface="Trebuchet MS" panose="020B0603020202020204" pitchFamily="34" charset="0"/>
              </a:rPr>
              <a:t>The contact details could be clearer on the website, and after the screen after getting the message to say that they have been locked out of the portal should inform members on how to contact us.”</a:t>
            </a:r>
          </a:p>
        </p:txBody>
      </p:sp>
      <p:sp>
        <p:nvSpPr>
          <p:cNvPr id="9" name="Rounded Rectangular Callout 8"/>
          <p:cNvSpPr/>
          <p:nvPr/>
        </p:nvSpPr>
        <p:spPr>
          <a:xfrm>
            <a:off x="414336" y="1562100"/>
            <a:ext cx="8229601" cy="1042877"/>
          </a:xfrm>
          <a:prstGeom prst="wedgeRoundRectCallout">
            <a:avLst>
              <a:gd name="adj1" fmla="val -23152"/>
              <a:gd name="adj2" fmla="val 65696"/>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lvl="0" indent="0">
              <a:buNone/>
            </a:pPr>
            <a:r>
              <a:rPr lang="en-GB" sz="1400" dirty="0">
                <a:latin typeface="Trebuchet MS" panose="020B0603020202020204" pitchFamily="34" charset="0"/>
              </a:rPr>
              <a:t>“</a:t>
            </a:r>
            <a:r>
              <a:rPr lang="en-GB" sz="1400" i="1" dirty="0">
                <a:latin typeface="Trebuchet MS" panose="020B0603020202020204" pitchFamily="34" charset="0"/>
              </a:rPr>
              <a:t>Val was helpful with the query, however she is unhappy that the TR6 has been removed. She now </a:t>
            </a:r>
            <a:r>
              <a:rPr lang="en-GB" sz="1400" i="1" dirty="0" smtClean="0">
                <a:latin typeface="Trebuchet MS" panose="020B0603020202020204" pitchFamily="34" charset="0"/>
              </a:rPr>
              <a:t>needs </a:t>
            </a:r>
            <a:r>
              <a:rPr lang="en-GB" sz="1400" i="1" dirty="0">
                <a:latin typeface="Trebuchet MS" panose="020B0603020202020204" pitchFamily="34" charset="0"/>
              </a:rPr>
              <a:t>to go through a long winded process to get a new </a:t>
            </a:r>
            <a:r>
              <a:rPr lang="en-GB" sz="1400" i="1" dirty="0" smtClean="0">
                <a:latin typeface="Trebuchet MS" panose="020B0603020202020204" pitchFamily="34" charset="0"/>
              </a:rPr>
              <a:t>Teachers’ Pensions </a:t>
            </a:r>
            <a:r>
              <a:rPr lang="en-GB" sz="1400" i="1" dirty="0">
                <a:latin typeface="Trebuchet MS" panose="020B0603020202020204" pitchFamily="34" charset="0"/>
              </a:rPr>
              <a:t>R</a:t>
            </a:r>
            <a:r>
              <a:rPr lang="en-GB" sz="1400" i="1" dirty="0" smtClean="0">
                <a:latin typeface="Trebuchet MS" panose="020B0603020202020204" pitchFamily="34" charset="0"/>
              </a:rPr>
              <a:t>eference </a:t>
            </a:r>
            <a:r>
              <a:rPr lang="en-GB" sz="1400" i="1" dirty="0">
                <a:latin typeface="Trebuchet MS" panose="020B0603020202020204" pitchFamily="34" charset="0"/>
              </a:rPr>
              <a:t>number. She is unable to get a number through MDC as payroll need it before the submission is </a:t>
            </a:r>
            <a:r>
              <a:rPr lang="en-GB" sz="1400" i="1" dirty="0" smtClean="0">
                <a:latin typeface="Trebuchet MS" panose="020B0603020202020204" pitchFamily="34" charset="0"/>
              </a:rPr>
              <a:t>due </a:t>
            </a:r>
            <a:r>
              <a:rPr lang="en-GB" sz="1400" i="1" dirty="0">
                <a:latin typeface="Trebuchet MS" panose="020B0603020202020204" pitchFamily="34" charset="0"/>
              </a:rPr>
              <a:t>(comment was made in Jan).”</a:t>
            </a:r>
          </a:p>
        </p:txBody>
      </p:sp>
    </p:spTree>
    <p:extLst>
      <p:ext uri="{BB962C8B-B14F-4D97-AF65-F5344CB8AC3E}">
        <p14:creationId xmlns:p14="http://schemas.microsoft.com/office/powerpoint/2010/main" val="2328436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achers Pensions">
      <a:dk1>
        <a:sysClr val="windowText" lastClr="000000"/>
      </a:dk1>
      <a:lt1>
        <a:sysClr val="window" lastClr="FFFFFF"/>
      </a:lt1>
      <a:dk2>
        <a:srgbClr val="1F497D"/>
      </a:dk2>
      <a:lt2>
        <a:srgbClr val="EEECE1"/>
      </a:lt2>
      <a:accent1>
        <a:srgbClr val="003F72"/>
      </a:accent1>
      <a:accent2>
        <a:srgbClr val="00AEEF"/>
      </a:accent2>
      <a:accent3>
        <a:srgbClr val="94CE09"/>
      </a:accent3>
      <a:accent4>
        <a:srgbClr val="702E99"/>
      </a:accent4>
      <a:accent5>
        <a:srgbClr val="585858"/>
      </a:accent5>
      <a:accent6>
        <a:srgbClr val="007A91"/>
      </a:accent6>
      <a:hlink>
        <a:srgbClr val="003F72"/>
      </a:hlink>
      <a:folHlink>
        <a:srgbClr val="003F72"/>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Teachers Pensions">
      <a:dk1>
        <a:sysClr val="windowText" lastClr="000000"/>
      </a:dk1>
      <a:lt1>
        <a:sysClr val="window" lastClr="FFFFFF"/>
      </a:lt1>
      <a:dk2>
        <a:srgbClr val="1F497D"/>
      </a:dk2>
      <a:lt2>
        <a:srgbClr val="EEECE1"/>
      </a:lt2>
      <a:accent1>
        <a:srgbClr val="003F72"/>
      </a:accent1>
      <a:accent2>
        <a:srgbClr val="00AEEF"/>
      </a:accent2>
      <a:accent3>
        <a:srgbClr val="94CE09"/>
      </a:accent3>
      <a:accent4>
        <a:srgbClr val="702E99"/>
      </a:accent4>
      <a:accent5>
        <a:srgbClr val="585858"/>
      </a:accent5>
      <a:accent6>
        <a:srgbClr val="007A91"/>
      </a:accent6>
      <a:hlink>
        <a:srgbClr val="003F72"/>
      </a:hlink>
      <a:folHlink>
        <a:srgbClr val="003F72"/>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4552</TotalTime>
  <Words>1317</Words>
  <Application>Microsoft Office PowerPoint</Application>
  <PresentationFormat>On-screen Show (4:3)</PresentationFormat>
  <Paragraphs>267</Paragraphs>
  <Slides>30</Slides>
  <Notes>9</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1_Office Theme</vt:lpstr>
      <vt:lpstr>Teachers’ Pensions Action Forum  Chair’s Introduction</vt:lpstr>
      <vt:lpstr>Agenda for the day</vt:lpstr>
      <vt:lpstr>PowerPoint Presentation</vt:lpstr>
      <vt:lpstr>DfE’s Teaching Vacancies Service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Webchat</vt:lpstr>
      <vt:lpstr>Webchat feedback</vt:lpstr>
      <vt:lpstr>PowerPoint Presentation</vt:lpstr>
      <vt:lpstr>Employer Portal – UX &amp; Development</vt:lpstr>
      <vt:lpstr>PowerPoint Presentation</vt:lpstr>
      <vt:lpstr>PowerPoint Presentation</vt:lpstr>
      <vt:lpstr>PowerPoint Presentation</vt:lpstr>
      <vt:lpstr>PowerPoint Presentation</vt:lpstr>
      <vt:lpstr>Operations update</vt:lpstr>
      <vt:lpstr>PowerPoint Presentation</vt:lpstr>
      <vt:lpstr>Factors</vt:lpstr>
      <vt:lpstr>Factors</vt:lpstr>
      <vt:lpstr>Effective date - selected factor types</vt:lpstr>
      <vt:lpstr>Historic Data Cleanse</vt:lpstr>
      <vt:lpstr>Outcome Measures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Capita</cp:lastModifiedBy>
  <cp:revision>176</cp:revision>
  <cp:lastPrinted>2018-11-01T11:10:17Z</cp:lastPrinted>
  <dcterms:created xsi:type="dcterms:W3CDTF">2011-08-05T08:59:42Z</dcterms:created>
  <dcterms:modified xsi:type="dcterms:W3CDTF">2019-06-10T11:25:08Z</dcterms:modified>
</cp:coreProperties>
</file>