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</p:sldMasterIdLst>
  <p:notesMasterIdLst>
    <p:notesMasterId r:id="rId31"/>
  </p:notesMasterIdLst>
  <p:sldIdLst>
    <p:sldId id="256" r:id="rId3"/>
    <p:sldId id="258" r:id="rId4"/>
    <p:sldId id="288" r:id="rId5"/>
    <p:sldId id="310" r:id="rId6"/>
    <p:sldId id="291" r:id="rId7"/>
    <p:sldId id="292" r:id="rId8"/>
    <p:sldId id="293" r:id="rId9"/>
    <p:sldId id="313" r:id="rId10"/>
    <p:sldId id="314" r:id="rId11"/>
    <p:sldId id="315" r:id="rId12"/>
    <p:sldId id="294" r:id="rId13"/>
    <p:sldId id="306" r:id="rId14"/>
    <p:sldId id="312" r:id="rId15"/>
    <p:sldId id="303" r:id="rId16"/>
    <p:sldId id="298" r:id="rId17"/>
    <p:sldId id="295" r:id="rId18"/>
    <p:sldId id="296" r:id="rId19"/>
    <p:sldId id="297" r:id="rId20"/>
    <p:sldId id="300" r:id="rId21"/>
    <p:sldId id="301" r:id="rId22"/>
    <p:sldId id="302" r:id="rId23"/>
    <p:sldId id="304" r:id="rId24"/>
    <p:sldId id="305" r:id="rId25"/>
    <p:sldId id="307" r:id="rId26"/>
    <p:sldId id="309" r:id="rId27"/>
    <p:sldId id="284" r:id="rId28"/>
    <p:sldId id="311" r:id="rId29"/>
    <p:sldId id="282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858"/>
    <a:srgbClr val="94CE09"/>
    <a:srgbClr val="007A91"/>
    <a:srgbClr val="702E99"/>
    <a:srgbClr val="00AEEF"/>
    <a:srgbClr val="003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3" autoAdjust="0"/>
    <p:restoredTop sz="92696" autoAdjust="0"/>
  </p:normalViewPr>
  <p:slideViewPr>
    <p:cSldViewPr snapToGrid="0" snapToObjects="1" showGuides="1">
      <p:cViewPr>
        <p:scale>
          <a:sx n="70" d="100"/>
          <a:sy n="70" d="100"/>
        </p:scale>
        <p:origin x="-1344" y="-90"/>
      </p:cViewPr>
      <p:guideLst>
        <p:guide orient="horz" pos="269"/>
        <p:guide orient="horz" pos="4040"/>
        <p:guide orient="horz" pos="910"/>
        <p:guide orient="horz" pos="832"/>
        <p:guide orient="horz" pos="1481"/>
        <p:guide orient="horz" pos="1554"/>
        <p:guide orient="horz" pos="2117"/>
        <p:guide orient="horz" pos="2204"/>
        <p:guide pos="5482"/>
        <p:guide pos="262"/>
        <p:guide pos="853"/>
        <p:guide pos="935"/>
        <p:guide pos="1514"/>
        <p:guide pos="1595"/>
        <p:guide pos="2177"/>
        <p:guide pos="22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aniel.Maughan\Desktop\LGA%20SUP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Visits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2900000</c:v>
                </c:pt>
                <c:pt idx="1">
                  <c:v>3200000</c:v>
                </c:pt>
                <c:pt idx="2">
                  <c:v>4250000</c:v>
                </c:pt>
                <c:pt idx="3">
                  <c:v>4600000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382912"/>
        <c:axId val="239399680"/>
      </c:lineChart>
      <c:catAx>
        <c:axId val="23938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9399680"/>
        <c:crosses val="autoZero"/>
        <c:auto val="1"/>
        <c:lblAlgn val="ctr"/>
        <c:lblOffset val="100"/>
        <c:noMultiLvlLbl val="0"/>
      </c:catAx>
      <c:valAx>
        <c:axId val="239399680"/>
        <c:scaling>
          <c:orientation val="minMax"/>
          <c:min val="20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9382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Mobile Percentage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Sheet1!$B$2:$B$8</c:f>
              <c:numCache>
                <c:formatCode>0%</c:formatCode>
                <c:ptCount val="7"/>
                <c:pt idx="0">
                  <c:v>0.09</c:v>
                </c:pt>
                <c:pt idx="1">
                  <c:v>0.18</c:v>
                </c:pt>
                <c:pt idx="2">
                  <c:v>0.28000000000000003</c:v>
                </c:pt>
                <c:pt idx="3">
                  <c:v>0.3</c:v>
                </c:pt>
                <c:pt idx="4">
                  <c:v>0.36</c:v>
                </c:pt>
                <c:pt idx="5">
                  <c:v>0.38</c:v>
                </c:pt>
                <c:pt idx="6">
                  <c:v>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9892992"/>
        <c:axId val="309894528"/>
      </c:areaChart>
      <c:catAx>
        <c:axId val="30989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en-US"/>
          </a:p>
        </c:txPr>
        <c:crossAx val="309894528"/>
        <c:crosses val="autoZero"/>
        <c:auto val="1"/>
        <c:lblAlgn val="ctr"/>
        <c:lblOffset val="100"/>
        <c:noMultiLvlLbl val="0"/>
      </c:catAx>
      <c:valAx>
        <c:axId val="3098945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en-US"/>
          </a:p>
        </c:txPr>
        <c:crossAx val="3098929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878F8D-261A-47EA-905F-DD979002376A}" type="doc">
      <dgm:prSet loTypeId="urn:microsoft.com/office/officeart/2005/8/layout/radial1" loCatId="relationship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7D2FB513-8F51-4B1B-A1B5-97CD8B8054DD}">
      <dgm:prSet phldrT="[Text]"/>
      <dgm:spPr/>
      <dgm:t>
        <a:bodyPr/>
        <a:lstStyle/>
        <a:p>
          <a:r>
            <a:rPr lang="en-GB" dirty="0" smtClean="0"/>
            <a:t>CRM</a:t>
          </a:r>
          <a:endParaRPr lang="en-GB" dirty="0"/>
        </a:p>
      </dgm:t>
    </dgm:pt>
    <dgm:pt modelId="{47B7C444-C1D1-42E2-9035-466DA041F0AF}" type="parTrans" cxnId="{5623300C-43F9-47B1-8579-0992A8EF1173}">
      <dgm:prSet/>
      <dgm:spPr/>
      <dgm:t>
        <a:bodyPr/>
        <a:lstStyle/>
        <a:p>
          <a:endParaRPr lang="en-GB"/>
        </a:p>
      </dgm:t>
    </dgm:pt>
    <dgm:pt modelId="{69BBCE9C-460E-45B0-9ADD-3D1CACE154F7}" type="sibTrans" cxnId="{5623300C-43F9-47B1-8579-0992A8EF1173}">
      <dgm:prSet/>
      <dgm:spPr/>
      <dgm:t>
        <a:bodyPr/>
        <a:lstStyle/>
        <a:p>
          <a:endParaRPr lang="en-GB"/>
        </a:p>
      </dgm:t>
    </dgm:pt>
    <dgm:pt modelId="{0A028FAF-FF25-4723-A627-5176164E8FD6}">
      <dgm:prSet phldrT="[Text]"/>
      <dgm:spPr/>
      <dgm:t>
        <a:bodyPr/>
        <a:lstStyle/>
        <a:p>
          <a:r>
            <a:rPr lang="en-GB" dirty="0" smtClean="0"/>
            <a:t>Hartlink</a:t>
          </a:r>
          <a:endParaRPr lang="en-GB" dirty="0"/>
        </a:p>
      </dgm:t>
    </dgm:pt>
    <dgm:pt modelId="{7D67C029-1776-4011-9FDE-F74B9EABC8D3}" type="parTrans" cxnId="{FCB4D7E3-A9AD-4CA8-8245-E22F4BB308FA}">
      <dgm:prSet/>
      <dgm:spPr/>
      <dgm:t>
        <a:bodyPr/>
        <a:lstStyle/>
        <a:p>
          <a:endParaRPr lang="en-GB"/>
        </a:p>
      </dgm:t>
    </dgm:pt>
    <dgm:pt modelId="{D774BDE7-1D62-4C93-B449-251D1FE67135}" type="sibTrans" cxnId="{FCB4D7E3-A9AD-4CA8-8245-E22F4BB308FA}">
      <dgm:prSet/>
      <dgm:spPr/>
      <dgm:t>
        <a:bodyPr/>
        <a:lstStyle/>
        <a:p>
          <a:endParaRPr lang="en-GB"/>
        </a:p>
      </dgm:t>
    </dgm:pt>
    <dgm:pt modelId="{FBBEAC5F-7B85-4E96-BDD1-71AB8334877C}">
      <dgm:prSet phldrT="[Text]"/>
      <dgm:spPr/>
      <dgm:t>
        <a:bodyPr/>
        <a:lstStyle/>
        <a:p>
          <a:r>
            <a:rPr lang="en-GB" dirty="0" smtClean="0"/>
            <a:t>Web Chat</a:t>
          </a:r>
          <a:endParaRPr lang="en-GB" dirty="0"/>
        </a:p>
      </dgm:t>
    </dgm:pt>
    <dgm:pt modelId="{D06D1B62-087F-4DB4-8707-9FCD036EB09E}" type="parTrans" cxnId="{DBCE3005-1C88-4446-A6B6-3AE1F81218F3}">
      <dgm:prSet/>
      <dgm:spPr/>
      <dgm:t>
        <a:bodyPr/>
        <a:lstStyle/>
        <a:p>
          <a:endParaRPr lang="en-GB"/>
        </a:p>
      </dgm:t>
    </dgm:pt>
    <dgm:pt modelId="{CF9F3193-8656-469D-BE10-836B566CA70F}" type="sibTrans" cxnId="{DBCE3005-1C88-4446-A6B6-3AE1F81218F3}">
      <dgm:prSet/>
      <dgm:spPr/>
      <dgm:t>
        <a:bodyPr/>
        <a:lstStyle/>
        <a:p>
          <a:endParaRPr lang="en-GB"/>
        </a:p>
      </dgm:t>
    </dgm:pt>
    <dgm:pt modelId="{1FC3AB16-100B-43CF-8F79-36D203470052}">
      <dgm:prSet phldrT="[Text]"/>
      <dgm:spPr/>
      <dgm:t>
        <a:bodyPr/>
        <a:lstStyle/>
        <a:p>
          <a:r>
            <a:rPr lang="en-GB" dirty="0" smtClean="0"/>
            <a:t>Email System</a:t>
          </a:r>
          <a:endParaRPr lang="en-GB" dirty="0"/>
        </a:p>
      </dgm:t>
    </dgm:pt>
    <dgm:pt modelId="{47BA74D6-6A40-45D0-8DB3-3E2BDD6C5B7B}" type="parTrans" cxnId="{1562A0A8-C849-468E-B8D6-6FFC5F494CD7}">
      <dgm:prSet/>
      <dgm:spPr/>
      <dgm:t>
        <a:bodyPr/>
        <a:lstStyle/>
        <a:p>
          <a:endParaRPr lang="en-GB"/>
        </a:p>
      </dgm:t>
    </dgm:pt>
    <dgm:pt modelId="{0D81B68D-D02C-4B57-B966-4FBADCF41B16}" type="sibTrans" cxnId="{1562A0A8-C849-468E-B8D6-6FFC5F494CD7}">
      <dgm:prSet/>
      <dgm:spPr/>
      <dgm:t>
        <a:bodyPr/>
        <a:lstStyle/>
        <a:p>
          <a:endParaRPr lang="en-GB"/>
        </a:p>
      </dgm:t>
    </dgm:pt>
    <dgm:pt modelId="{4B45D870-1C92-45CD-B6D5-59EDF5F90657}">
      <dgm:prSet phldrT="[Text]"/>
      <dgm:spPr/>
      <dgm:t>
        <a:bodyPr/>
        <a:lstStyle/>
        <a:p>
          <a:r>
            <a:rPr lang="en-GB" dirty="0" smtClean="0"/>
            <a:t>Website CMS</a:t>
          </a:r>
          <a:endParaRPr lang="en-GB" dirty="0"/>
        </a:p>
      </dgm:t>
    </dgm:pt>
    <dgm:pt modelId="{12108CA1-F7F2-4112-8728-8ACF6E56FD51}" type="parTrans" cxnId="{78EEF556-086D-4723-B0D8-8FE31E40133B}">
      <dgm:prSet/>
      <dgm:spPr/>
      <dgm:t>
        <a:bodyPr/>
        <a:lstStyle/>
        <a:p>
          <a:endParaRPr lang="en-GB"/>
        </a:p>
      </dgm:t>
    </dgm:pt>
    <dgm:pt modelId="{CABCB177-A864-4F56-8B02-BF40BFF3CE4F}" type="sibTrans" cxnId="{78EEF556-086D-4723-B0D8-8FE31E40133B}">
      <dgm:prSet/>
      <dgm:spPr/>
      <dgm:t>
        <a:bodyPr/>
        <a:lstStyle/>
        <a:p>
          <a:endParaRPr lang="en-GB"/>
        </a:p>
      </dgm:t>
    </dgm:pt>
    <dgm:pt modelId="{5467C01F-A6D0-4A67-80DB-6FC5FF626600}">
      <dgm:prSet phldrT="[Text]"/>
      <dgm:spPr/>
      <dgm:t>
        <a:bodyPr/>
        <a:lstStyle/>
        <a:p>
          <a:r>
            <a:rPr lang="en-GB" dirty="0" smtClean="0"/>
            <a:t>Phone </a:t>
          </a:r>
          <a:endParaRPr lang="en-GB" dirty="0"/>
        </a:p>
      </dgm:t>
    </dgm:pt>
    <dgm:pt modelId="{01BAB8DA-5ACA-47FF-B7DA-D44E15B66E1D}" type="parTrans" cxnId="{05A4207E-1EB8-43B3-A24D-7C765489B14E}">
      <dgm:prSet/>
      <dgm:spPr/>
      <dgm:t>
        <a:bodyPr/>
        <a:lstStyle/>
        <a:p>
          <a:endParaRPr lang="en-GB"/>
        </a:p>
      </dgm:t>
    </dgm:pt>
    <dgm:pt modelId="{49008D39-8392-4D46-9CEE-FFC3E666C8AD}" type="sibTrans" cxnId="{05A4207E-1EB8-43B3-A24D-7C765489B14E}">
      <dgm:prSet/>
      <dgm:spPr/>
      <dgm:t>
        <a:bodyPr/>
        <a:lstStyle/>
        <a:p>
          <a:endParaRPr lang="en-GB"/>
        </a:p>
      </dgm:t>
    </dgm:pt>
    <dgm:pt modelId="{859F2DBA-398B-4FD7-B444-EC6508D99CD8}">
      <dgm:prSet phldrT="[Text]"/>
      <dgm:spPr/>
      <dgm:t>
        <a:bodyPr/>
        <a:lstStyle/>
        <a:p>
          <a:r>
            <a:rPr lang="en-GB" dirty="0" smtClean="0"/>
            <a:t>Email</a:t>
          </a:r>
          <a:endParaRPr lang="en-GB" dirty="0"/>
        </a:p>
      </dgm:t>
    </dgm:pt>
    <dgm:pt modelId="{A655C010-3EFB-40CC-B228-61678500B3A9}" type="parTrans" cxnId="{C33B8B12-0859-4CE9-A2FB-74D9D8CDB848}">
      <dgm:prSet/>
      <dgm:spPr/>
      <dgm:t>
        <a:bodyPr/>
        <a:lstStyle/>
        <a:p>
          <a:endParaRPr lang="en-GB"/>
        </a:p>
      </dgm:t>
    </dgm:pt>
    <dgm:pt modelId="{C5F3BF96-5918-4C70-9321-DD0B81F26E9E}" type="sibTrans" cxnId="{C33B8B12-0859-4CE9-A2FB-74D9D8CDB848}">
      <dgm:prSet/>
      <dgm:spPr/>
      <dgm:t>
        <a:bodyPr/>
        <a:lstStyle/>
        <a:p>
          <a:endParaRPr lang="en-GB"/>
        </a:p>
      </dgm:t>
    </dgm:pt>
    <dgm:pt modelId="{62754F47-F2D7-4AA5-BDBF-FF07D08E5D3E}">
      <dgm:prSet phldrT="[Text]"/>
      <dgm:spPr/>
      <dgm:t>
        <a:bodyPr/>
        <a:lstStyle/>
        <a:p>
          <a:r>
            <a:rPr lang="en-GB" dirty="0" smtClean="0"/>
            <a:t>Mail</a:t>
          </a:r>
          <a:endParaRPr lang="en-GB" dirty="0"/>
        </a:p>
      </dgm:t>
    </dgm:pt>
    <dgm:pt modelId="{61AB1494-6FC1-4F56-99D1-B01789254150}" type="parTrans" cxnId="{C89E1F27-CD73-46D3-ABD4-E2EF14F4525C}">
      <dgm:prSet/>
      <dgm:spPr/>
      <dgm:t>
        <a:bodyPr/>
        <a:lstStyle/>
        <a:p>
          <a:endParaRPr lang="en-GB"/>
        </a:p>
      </dgm:t>
    </dgm:pt>
    <dgm:pt modelId="{7D975D3E-4DB8-4340-9434-F7BC9CF5F460}" type="sibTrans" cxnId="{C89E1F27-CD73-46D3-ABD4-E2EF14F4525C}">
      <dgm:prSet/>
      <dgm:spPr/>
      <dgm:t>
        <a:bodyPr/>
        <a:lstStyle/>
        <a:p>
          <a:endParaRPr lang="en-GB"/>
        </a:p>
      </dgm:t>
    </dgm:pt>
    <dgm:pt modelId="{95868F80-0503-42D5-9BD3-FC293B48B12E}" type="pres">
      <dgm:prSet presAssocID="{6D878F8D-261A-47EA-905F-DD979002376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F7E07B3-F4AA-416C-A194-CD9DD1D8371B}" type="pres">
      <dgm:prSet presAssocID="{7D2FB513-8F51-4B1B-A1B5-97CD8B8054DD}" presName="centerShape" presStyleLbl="node0" presStyleIdx="0" presStyleCnt="1"/>
      <dgm:spPr/>
      <dgm:t>
        <a:bodyPr/>
        <a:lstStyle/>
        <a:p>
          <a:endParaRPr lang="en-GB"/>
        </a:p>
      </dgm:t>
    </dgm:pt>
    <dgm:pt modelId="{ABC9582D-53D1-46BA-ADDA-9CD50E0980BF}" type="pres">
      <dgm:prSet presAssocID="{7D67C029-1776-4011-9FDE-F74B9EABC8D3}" presName="Name9" presStyleLbl="parChTrans1D2" presStyleIdx="0" presStyleCnt="7"/>
      <dgm:spPr/>
      <dgm:t>
        <a:bodyPr/>
        <a:lstStyle/>
        <a:p>
          <a:endParaRPr lang="en-GB"/>
        </a:p>
      </dgm:t>
    </dgm:pt>
    <dgm:pt modelId="{8C3F5EF9-F4D7-4B2E-990B-9F7E8388C8FC}" type="pres">
      <dgm:prSet presAssocID="{7D67C029-1776-4011-9FDE-F74B9EABC8D3}" presName="connTx" presStyleLbl="parChTrans1D2" presStyleIdx="0" presStyleCnt="7"/>
      <dgm:spPr/>
      <dgm:t>
        <a:bodyPr/>
        <a:lstStyle/>
        <a:p>
          <a:endParaRPr lang="en-GB"/>
        </a:p>
      </dgm:t>
    </dgm:pt>
    <dgm:pt modelId="{D4C52833-49F3-494D-847D-BB0CBC624433}" type="pres">
      <dgm:prSet presAssocID="{0A028FAF-FF25-4723-A627-5176164E8FD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7B8325-1FA8-4B1A-8968-BDB59FC797DB}" type="pres">
      <dgm:prSet presAssocID="{D06D1B62-087F-4DB4-8707-9FCD036EB09E}" presName="Name9" presStyleLbl="parChTrans1D2" presStyleIdx="1" presStyleCnt="7"/>
      <dgm:spPr/>
      <dgm:t>
        <a:bodyPr/>
        <a:lstStyle/>
        <a:p>
          <a:endParaRPr lang="en-GB"/>
        </a:p>
      </dgm:t>
    </dgm:pt>
    <dgm:pt modelId="{D5AE1687-7C37-40C8-ABFF-831FF48E6C62}" type="pres">
      <dgm:prSet presAssocID="{D06D1B62-087F-4DB4-8707-9FCD036EB09E}" presName="connTx" presStyleLbl="parChTrans1D2" presStyleIdx="1" presStyleCnt="7"/>
      <dgm:spPr/>
      <dgm:t>
        <a:bodyPr/>
        <a:lstStyle/>
        <a:p>
          <a:endParaRPr lang="en-GB"/>
        </a:p>
      </dgm:t>
    </dgm:pt>
    <dgm:pt modelId="{087415E7-7687-40F9-B26C-F5DEA86C6036}" type="pres">
      <dgm:prSet presAssocID="{FBBEAC5F-7B85-4E96-BDD1-71AB8334877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A1EB31-A74A-4203-9934-8BF92221C6ED}" type="pres">
      <dgm:prSet presAssocID="{47BA74D6-6A40-45D0-8DB3-3E2BDD6C5B7B}" presName="Name9" presStyleLbl="parChTrans1D2" presStyleIdx="2" presStyleCnt="7"/>
      <dgm:spPr/>
      <dgm:t>
        <a:bodyPr/>
        <a:lstStyle/>
        <a:p>
          <a:endParaRPr lang="en-GB"/>
        </a:p>
      </dgm:t>
    </dgm:pt>
    <dgm:pt modelId="{55BADD99-5183-46E9-B9D1-5855091B534D}" type="pres">
      <dgm:prSet presAssocID="{47BA74D6-6A40-45D0-8DB3-3E2BDD6C5B7B}" presName="connTx" presStyleLbl="parChTrans1D2" presStyleIdx="2" presStyleCnt="7"/>
      <dgm:spPr/>
      <dgm:t>
        <a:bodyPr/>
        <a:lstStyle/>
        <a:p>
          <a:endParaRPr lang="en-GB"/>
        </a:p>
      </dgm:t>
    </dgm:pt>
    <dgm:pt modelId="{8788BEA2-034E-461B-A03D-3C5AD04B1876}" type="pres">
      <dgm:prSet presAssocID="{1FC3AB16-100B-43CF-8F79-36D20347005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F6CA20-F6A4-440A-82AC-40A455CF3673}" type="pres">
      <dgm:prSet presAssocID="{12108CA1-F7F2-4112-8728-8ACF6E56FD51}" presName="Name9" presStyleLbl="parChTrans1D2" presStyleIdx="3" presStyleCnt="7"/>
      <dgm:spPr/>
      <dgm:t>
        <a:bodyPr/>
        <a:lstStyle/>
        <a:p>
          <a:endParaRPr lang="en-GB"/>
        </a:p>
      </dgm:t>
    </dgm:pt>
    <dgm:pt modelId="{D47D58EB-E815-4D7B-BA44-C1FB3B16795A}" type="pres">
      <dgm:prSet presAssocID="{12108CA1-F7F2-4112-8728-8ACF6E56FD51}" presName="connTx" presStyleLbl="parChTrans1D2" presStyleIdx="3" presStyleCnt="7"/>
      <dgm:spPr/>
      <dgm:t>
        <a:bodyPr/>
        <a:lstStyle/>
        <a:p>
          <a:endParaRPr lang="en-GB"/>
        </a:p>
      </dgm:t>
    </dgm:pt>
    <dgm:pt modelId="{D8818F36-AD0E-4708-B249-770EA2EBC48D}" type="pres">
      <dgm:prSet presAssocID="{4B45D870-1C92-45CD-B6D5-59EDF5F9065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A7DA14-9379-4524-8985-066FDFFAF889}" type="pres">
      <dgm:prSet presAssocID="{01BAB8DA-5ACA-47FF-B7DA-D44E15B66E1D}" presName="Name9" presStyleLbl="parChTrans1D2" presStyleIdx="4" presStyleCnt="7"/>
      <dgm:spPr/>
      <dgm:t>
        <a:bodyPr/>
        <a:lstStyle/>
        <a:p>
          <a:endParaRPr lang="en-GB"/>
        </a:p>
      </dgm:t>
    </dgm:pt>
    <dgm:pt modelId="{00DE06C6-47F4-4053-BC4C-F80C4A509AEA}" type="pres">
      <dgm:prSet presAssocID="{01BAB8DA-5ACA-47FF-B7DA-D44E15B66E1D}" presName="connTx" presStyleLbl="parChTrans1D2" presStyleIdx="4" presStyleCnt="7"/>
      <dgm:spPr/>
      <dgm:t>
        <a:bodyPr/>
        <a:lstStyle/>
        <a:p>
          <a:endParaRPr lang="en-GB"/>
        </a:p>
      </dgm:t>
    </dgm:pt>
    <dgm:pt modelId="{B0900DBC-3474-47BB-9CAB-AE05D2C52ED9}" type="pres">
      <dgm:prSet presAssocID="{5467C01F-A6D0-4A67-80DB-6FC5FF62660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8B05AA-6CC7-4199-84E1-75E6139B9BC2}" type="pres">
      <dgm:prSet presAssocID="{A655C010-3EFB-40CC-B228-61678500B3A9}" presName="Name9" presStyleLbl="parChTrans1D2" presStyleIdx="5" presStyleCnt="7"/>
      <dgm:spPr/>
      <dgm:t>
        <a:bodyPr/>
        <a:lstStyle/>
        <a:p>
          <a:endParaRPr lang="en-GB"/>
        </a:p>
      </dgm:t>
    </dgm:pt>
    <dgm:pt modelId="{0925949C-232D-4361-AE48-296522F9BABB}" type="pres">
      <dgm:prSet presAssocID="{A655C010-3EFB-40CC-B228-61678500B3A9}" presName="connTx" presStyleLbl="parChTrans1D2" presStyleIdx="5" presStyleCnt="7"/>
      <dgm:spPr/>
      <dgm:t>
        <a:bodyPr/>
        <a:lstStyle/>
        <a:p>
          <a:endParaRPr lang="en-GB"/>
        </a:p>
      </dgm:t>
    </dgm:pt>
    <dgm:pt modelId="{5DCD1BD2-384D-4BF0-8E90-AEDCF990439A}" type="pres">
      <dgm:prSet presAssocID="{859F2DBA-398B-4FD7-B444-EC6508D99CD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0748D5-BA7E-408B-9476-784CDC152F3A}" type="pres">
      <dgm:prSet presAssocID="{61AB1494-6FC1-4F56-99D1-B01789254150}" presName="Name9" presStyleLbl="parChTrans1D2" presStyleIdx="6" presStyleCnt="7"/>
      <dgm:spPr/>
      <dgm:t>
        <a:bodyPr/>
        <a:lstStyle/>
        <a:p>
          <a:endParaRPr lang="en-GB"/>
        </a:p>
      </dgm:t>
    </dgm:pt>
    <dgm:pt modelId="{2591724F-5859-4B20-8290-AA4B7F51D950}" type="pres">
      <dgm:prSet presAssocID="{61AB1494-6FC1-4F56-99D1-B01789254150}" presName="connTx" presStyleLbl="parChTrans1D2" presStyleIdx="6" presStyleCnt="7"/>
      <dgm:spPr/>
      <dgm:t>
        <a:bodyPr/>
        <a:lstStyle/>
        <a:p>
          <a:endParaRPr lang="en-GB"/>
        </a:p>
      </dgm:t>
    </dgm:pt>
    <dgm:pt modelId="{775FE175-8A57-4DF9-9B56-529A2C81072D}" type="pres">
      <dgm:prSet presAssocID="{62754F47-F2D7-4AA5-BDBF-FF07D08E5D3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E3EBF6F-06A6-43A9-A9C3-FFC455BEE7E6}" type="presOf" srcId="{FBBEAC5F-7B85-4E96-BDD1-71AB8334877C}" destId="{087415E7-7687-40F9-B26C-F5DEA86C6036}" srcOrd="0" destOrd="0" presId="urn:microsoft.com/office/officeart/2005/8/layout/radial1"/>
    <dgm:cxn modelId="{97FEF56D-5684-4E8F-BDDA-D511C74DE049}" type="presOf" srcId="{A655C010-3EFB-40CC-B228-61678500B3A9}" destId="{0925949C-232D-4361-AE48-296522F9BABB}" srcOrd="1" destOrd="0" presId="urn:microsoft.com/office/officeart/2005/8/layout/radial1"/>
    <dgm:cxn modelId="{E5A7BC02-2957-400D-AC87-1B32B8290DB8}" type="presOf" srcId="{61AB1494-6FC1-4F56-99D1-B01789254150}" destId="{2591724F-5859-4B20-8290-AA4B7F51D950}" srcOrd="1" destOrd="0" presId="urn:microsoft.com/office/officeart/2005/8/layout/radial1"/>
    <dgm:cxn modelId="{514DF6BB-9337-4BB7-829C-4B2D09888846}" type="presOf" srcId="{7D2FB513-8F51-4B1B-A1B5-97CD8B8054DD}" destId="{1F7E07B3-F4AA-416C-A194-CD9DD1D8371B}" srcOrd="0" destOrd="0" presId="urn:microsoft.com/office/officeart/2005/8/layout/radial1"/>
    <dgm:cxn modelId="{80B24246-D05A-467A-A800-B894539C1AAA}" type="presOf" srcId="{5467C01F-A6D0-4A67-80DB-6FC5FF626600}" destId="{B0900DBC-3474-47BB-9CAB-AE05D2C52ED9}" srcOrd="0" destOrd="0" presId="urn:microsoft.com/office/officeart/2005/8/layout/radial1"/>
    <dgm:cxn modelId="{1E1E15B5-1830-45FE-8260-2082FCE33ADD}" type="presOf" srcId="{47BA74D6-6A40-45D0-8DB3-3E2BDD6C5B7B}" destId="{BAA1EB31-A74A-4203-9934-8BF92221C6ED}" srcOrd="0" destOrd="0" presId="urn:microsoft.com/office/officeart/2005/8/layout/radial1"/>
    <dgm:cxn modelId="{B8D5D19A-4944-4E73-8190-6EDAAC87520C}" type="presOf" srcId="{01BAB8DA-5ACA-47FF-B7DA-D44E15B66E1D}" destId="{00DE06C6-47F4-4053-BC4C-F80C4A509AEA}" srcOrd="1" destOrd="0" presId="urn:microsoft.com/office/officeart/2005/8/layout/radial1"/>
    <dgm:cxn modelId="{05A4207E-1EB8-43B3-A24D-7C765489B14E}" srcId="{7D2FB513-8F51-4B1B-A1B5-97CD8B8054DD}" destId="{5467C01F-A6D0-4A67-80DB-6FC5FF626600}" srcOrd="4" destOrd="0" parTransId="{01BAB8DA-5ACA-47FF-B7DA-D44E15B66E1D}" sibTransId="{49008D39-8392-4D46-9CEE-FFC3E666C8AD}"/>
    <dgm:cxn modelId="{C33B8B12-0859-4CE9-A2FB-74D9D8CDB848}" srcId="{7D2FB513-8F51-4B1B-A1B5-97CD8B8054DD}" destId="{859F2DBA-398B-4FD7-B444-EC6508D99CD8}" srcOrd="5" destOrd="0" parTransId="{A655C010-3EFB-40CC-B228-61678500B3A9}" sibTransId="{C5F3BF96-5918-4C70-9321-DD0B81F26E9E}"/>
    <dgm:cxn modelId="{01D5FB63-9AA7-4AE8-BE44-AA415ABFB973}" type="presOf" srcId="{12108CA1-F7F2-4112-8728-8ACF6E56FD51}" destId="{37F6CA20-F6A4-440A-82AC-40A455CF3673}" srcOrd="0" destOrd="0" presId="urn:microsoft.com/office/officeart/2005/8/layout/radial1"/>
    <dgm:cxn modelId="{107B7815-ACF5-49E9-9110-C8A932FEA673}" type="presOf" srcId="{A655C010-3EFB-40CC-B228-61678500B3A9}" destId="{2C8B05AA-6CC7-4199-84E1-75E6139B9BC2}" srcOrd="0" destOrd="0" presId="urn:microsoft.com/office/officeart/2005/8/layout/radial1"/>
    <dgm:cxn modelId="{271DA8F7-F352-4BC2-AB25-A36198ECC9D6}" type="presOf" srcId="{7D67C029-1776-4011-9FDE-F74B9EABC8D3}" destId="{ABC9582D-53D1-46BA-ADDA-9CD50E0980BF}" srcOrd="0" destOrd="0" presId="urn:microsoft.com/office/officeart/2005/8/layout/radial1"/>
    <dgm:cxn modelId="{FB01A8B5-1E23-41DA-B993-DF2B259B726C}" type="presOf" srcId="{12108CA1-F7F2-4112-8728-8ACF6E56FD51}" destId="{D47D58EB-E815-4D7B-BA44-C1FB3B16795A}" srcOrd="1" destOrd="0" presId="urn:microsoft.com/office/officeart/2005/8/layout/radial1"/>
    <dgm:cxn modelId="{C89E1F27-CD73-46D3-ABD4-E2EF14F4525C}" srcId="{7D2FB513-8F51-4B1B-A1B5-97CD8B8054DD}" destId="{62754F47-F2D7-4AA5-BDBF-FF07D08E5D3E}" srcOrd="6" destOrd="0" parTransId="{61AB1494-6FC1-4F56-99D1-B01789254150}" sibTransId="{7D975D3E-4DB8-4340-9434-F7BC9CF5F460}"/>
    <dgm:cxn modelId="{9D85D2EF-4C94-4E6B-9013-74ED0652EED2}" type="presOf" srcId="{61AB1494-6FC1-4F56-99D1-B01789254150}" destId="{240748D5-BA7E-408B-9476-784CDC152F3A}" srcOrd="0" destOrd="0" presId="urn:microsoft.com/office/officeart/2005/8/layout/radial1"/>
    <dgm:cxn modelId="{7B38D8C9-4D85-4350-B9AE-3024A3033092}" type="presOf" srcId="{47BA74D6-6A40-45D0-8DB3-3E2BDD6C5B7B}" destId="{55BADD99-5183-46E9-B9D1-5855091B534D}" srcOrd="1" destOrd="0" presId="urn:microsoft.com/office/officeart/2005/8/layout/radial1"/>
    <dgm:cxn modelId="{219149A0-C67E-4D90-B4C9-2C69D95F5CD4}" type="presOf" srcId="{62754F47-F2D7-4AA5-BDBF-FF07D08E5D3E}" destId="{775FE175-8A57-4DF9-9B56-529A2C81072D}" srcOrd="0" destOrd="0" presId="urn:microsoft.com/office/officeart/2005/8/layout/radial1"/>
    <dgm:cxn modelId="{1562A0A8-C849-468E-B8D6-6FFC5F494CD7}" srcId="{7D2FB513-8F51-4B1B-A1B5-97CD8B8054DD}" destId="{1FC3AB16-100B-43CF-8F79-36D203470052}" srcOrd="2" destOrd="0" parTransId="{47BA74D6-6A40-45D0-8DB3-3E2BDD6C5B7B}" sibTransId="{0D81B68D-D02C-4B57-B966-4FBADCF41B16}"/>
    <dgm:cxn modelId="{3201B73C-3671-46CF-AE8E-6208F6276ECB}" type="presOf" srcId="{1FC3AB16-100B-43CF-8F79-36D203470052}" destId="{8788BEA2-034E-461B-A03D-3C5AD04B1876}" srcOrd="0" destOrd="0" presId="urn:microsoft.com/office/officeart/2005/8/layout/radial1"/>
    <dgm:cxn modelId="{EF0129AF-B6C5-403F-944D-E5CBD4EEDB9A}" type="presOf" srcId="{4B45D870-1C92-45CD-B6D5-59EDF5F90657}" destId="{D8818F36-AD0E-4708-B249-770EA2EBC48D}" srcOrd="0" destOrd="0" presId="urn:microsoft.com/office/officeart/2005/8/layout/radial1"/>
    <dgm:cxn modelId="{418748E6-3BEB-4D6B-B561-85CF8596C118}" type="presOf" srcId="{D06D1B62-087F-4DB4-8707-9FCD036EB09E}" destId="{857B8325-1FA8-4B1A-8968-BDB59FC797DB}" srcOrd="0" destOrd="0" presId="urn:microsoft.com/office/officeart/2005/8/layout/radial1"/>
    <dgm:cxn modelId="{78EEF556-086D-4723-B0D8-8FE31E40133B}" srcId="{7D2FB513-8F51-4B1B-A1B5-97CD8B8054DD}" destId="{4B45D870-1C92-45CD-B6D5-59EDF5F90657}" srcOrd="3" destOrd="0" parTransId="{12108CA1-F7F2-4112-8728-8ACF6E56FD51}" sibTransId="{CABCB177-A864-4F56-8B02-BF40BFF3CE4F}"/>
    <dgm:cxn modelId="{EB4A54C0-AED3-458B-964B-9F7BE7D6437F}" type="presOf" srcId="{D06D1B62-087F-4DB4-8707-9FCD036EB09E}" destId="{D5AE1687-7C37-40C8-ABFF-831FF48E6C62}" srcOrd="1" destOrd="0" presId="urn:microsoft.com/office/officeart/2005/8/layout/radial1"/>
    <dgm:cxn modelId="{8B5E871E-F6ED-4E0A-B46E-5F2808F6FDB3}" type="presOf" srcId="{7D67C029-1776-4011-9FDE-F74B9EABC8D3}" destId="{8C3F5EF9-F4D7-4B2E-990B-9F7E8388C8FC}" srcOrd="1" destOrd="0" presId="urn:microsoft.com/office/officeart/2005/8/layout/radial1"/>
    <dgm:cxn modelId="{DBCE3005-1C88-4446-A6B6-3AE1F81218F3}" srcId="{7D2FB513-8F51-4B1B-A1B5-97CD8B8054DD}" destId="{FBBEAC5F-7B85-4E96-BDD1-71AB8334877C}" srcOrd="1" destOrd="0" parTransId="{D06D1B62-087F-4DB4-8707-9FCD036EB09E}" sibTransId="{CF9F3193-8656-469D-BE10-836B566CA70F}"/>
    <dgm:cxn modelId="{69DBF70A-C5E8-45FF-BD86-A045028D900B}" type="presOf" srcId="{6D878F8D-261A-47EA-905F-DD979002376A}" destId="{95868F80-0503-42D5-9BD3-FC293B48B12E}" srcOrd="0" destOrd="0" presId="urn:microsoft.com/office/officeart/2005/8/layout/radial1"/>
    <dgm:cxn modelId="{FCB4D7E3-A9AD-4CA8-8245-E22F4BB308FA}" srcId="{7D2FB513-8F51-4B1B-A1B5-97CD8B8054DD}" destId="{0A028FAF-FF25-4723-A627-5176164E8FD6}" srcOrd="0" destOrd="0" parTransId="{7D67C029-1776-4011-9FDE-F74B9EABC8D3}" sibTransId="{D774BDE7-1D62-4C93-B449-251D1FE67135}"/>
    <dgm:cxn modelId="{95EEDADB-1418-48D8-BD67-940EA3799CB8}" type="presOf" srcId="{859F2DBA-398B-4FD7-B444-EC6508D99CD8}" destId="{5DCD1BD2-384D-4BF0-8E90-AEDCF990439A}" srcOrd="0" destOrd="0" presId="urn:microsoft.com/office/officeart/2005/8/layout/radial1"/>
    <dgm:cxn modelId="{21F947AD-3F09-4998-9BEC-E9087C137837}" type="presOf" srcId="{01BAB8DA-5ACA-47FF-B7DA-D44E15B66E1D}" destId="{FAA7DA14-9379-4524-8985-066FDFFAF889}" srcOrd="0" destOrd="0" presId="urn:microsoft.com/office/officeart/2005/8/layout/radial1"/>
    <dgm:cxn modelId="{1D3983B3-6474-4A5F-A7BB-20DB7FB73F84}" type="presOf" srcId="{0A028FAF-FF25-4723-A627-5176164E8FD6}" destId="{D4C52833-49F3-494D-847D-BB0CBC624433}" srcOrd="0" destOrd="0" presId="urn:microsoft.com/office/officeart/2005/8/layout/radial1"/>
    <dgm:cxn modelId="{5623300C-43F9-47B1-8579-0992A8EF1173}" srcId="{6D878F8D-261A-47EA-905F-DD979002376A}" destId="{7D2FB513-8F51-4B1B-A1B5-97CD8B8054DD}" srcOrd="0" destOrd="0" parTransId="{47B7C444-C1D1-42E2-9035-466DA041F0AF}" sibTransId="{69BBCE9C-460E-45B0-9ADD-3D1CACE154F7}"/>
    <dgm:cxn modelId="{75B94505-DAE0-48D9-8416-B0D2CC96C9C3}" type="presParOf" srcId="{95868F80-0503-42D5-9BD3-FC293B48B12E}" destId="{1F7E07B3-F4AA-416C-A194-CD9DD1D8371B}" srcOrd="0" destOrd="0" presId="urn:microsoft.com/office/officeart/2005/8/layout/radial1"/>
    <dgm:cxn modelId="{71865E40-3FD9-46AE-9711-8A5FE1243965}" type="presParOf" srcId="{95868F80-0503-42D5-9BD3-FC293B48B12E}" destId="{ABC9582D-53D1-46BA-ADDA-9CD50E0980BF}" srcOrd="1" destOrd="0" presId="urn:microsoft.com/office/officeart/2005/8/layout/radial1"/>
    <dgm:cxn modelId="{CCBB406F-CF0D-439D-95D9-D9CD478D6BC0}" type="presParOf" srcId="{ABC9582D-53D1-46BA-ADDA-9CD50E0980BF}" destId="{8C3F5EF9-F4D7-4B2E-990B-9F7E8388C8FC}" srcOrd="0" destOrd="0" presId="urn:microsoft.com/office/officeart/2005/8/layout/radial1"/>
    <dgm:cxn modelId="{FB01FDFC-9E08-4B2E-A494-E9D720696010}" type="presParOf" srcId="{95868F80-0503-42D5-9BD3-FC293B48B12E}" destId="{D4C52833-49F3-494D-847D-BB0CBC624433}" srcOrd="2" destOrd="0" presId="urn:microsoft.com/office/officeart/2005/8/layout/radial1"/>
    <dgm:cxn modelId="{69EAB552-1449-4298-9810-A024AD190A13}" type="presParOf" srcId="{95868F80-0503-42D5-9BD3-FC293B48B12E}" destId="{857B8325-1FA8-4B1A-8968-BDB59FC797DB}" srcOrd="3" destOrd="0" presId="urn:microsoft.com/office/officeart/2005/8/layout/radial1"/>
    <dgm:cxn modelId="{AD345733-C846-4C4C-B49F-E433DFC907DD}" type="presParOf" srcId="{857B8325-1FA8-4B1A-8968-BDB59FC797DB}" destId="{D5AE1687-7C37-40C8-ABFF-831FF48E6C62}" srcOrd="0" destOrd="0" presId="urn:microsoft.com/office/officeart/2005/8/layout/radial1"/>
    <dgm:cxn modelId="{CA2DEA9A-0461-41BE-A5C4-5A05FEDEAD68}" type="presParOf" srcId="{95868F80-0503-42D5-9BD3-FC293B48B12E}" destId="{087415E7-7687-40F9-B26C-F5DEA86C6036}" srcOrd="4" destOrd="0" presId="urn:microsoft.com/office/officeart/2005/8/layout/radial1"/>
    <dgm:cxn modelId="{9540DD3D-89BB-4C58-AB63-32570116B5A6}" type="presParOf" srcId="{95868F80-0503-42D5-9BD3-FC293B48B12E}" destId="{BAA1EB31-A74A-4203-9934-8BF92221C6ED}" srcOrd="5" destOrd="0" presId="urn:microsoft.com/office/officeart/2005/8/layout/radial1"/>
    <dgm:cxn modelId="{124C1932-D442-4502-BF0C-F3CADD7EA1E0}" type="presParOf" srcId="{BAA1EB31-A74A-4203-9934-8BF92221C6ED}" destId="{55BADD99-5183-46E9-B9D1-5855091B534D}" srcOrd="0" destOrd="0" presId="urn:microsoft.com/office/officeart/2005/8/layout/radial1"/>
    <dgm:cxn modelId="{762E782B-9E67-49E9-8BCF-BC3650038DFD}" type="presParOf" srcId="{95868F80-0503-42D5-9BD3-FC293B48B12E}" destId="{8788BEA2-034E-461B-A03D-3C5AD04B1876}" srcOrd="6" destOrd="0" presId="urn:microsoft.com/office/officeart/2005/8/layout/radial1"/>
    <dgm:cxn modelId="{3BCCF79E-E2C3-4E4C-BECC-EAA858BA5E5D}" type="presParOf" srcId="{95868F80-0503-42D5-9BD3-FC293B48B12E}" destId="{37F6CA20-F6A4-440A-82AC-40A455CF3673}" srcOrd="7" destOrd="0" presId="urn:microsoft.com/office/officeart/2005/8/layout/radial1"/>
    <dgm:cxn modelId="{4A45DC05-425D-479A-A84D-91B09C84F41D}" type="presParOf" srcId="{37F6CA20-F6A4-440A-82AC-40A455CF3673}" destId="{D47D58EB-E815-4D7B-BA44-C1FB3B16795A}" srcOrd="0" destOrd="0" presId="urn:microsoft.com/office/officeart/2005/8/layout/radial1"/>
    <dgm:cxn modelId="{3F709CFC-87D6-48F9-8FA5-38E8C48D4D22}" type="presParOf" srcId="{95868F80-0503-42D5-9BD3-FC293B48B12E}" destId="{D8818F36-AD0E-4708-B249-770EA2EBC48D}" srcOrd="8" destOrd="0" presId="urn:microsoft.com/office/officeart/2005/8/layout/radial1"/>
    <dgm:cxn modelId="{2E7F02A3-94B3-4E20-BB67-AE1E5F21467A}" type="presParOf" srcId="{95868F80-0503-42D5-9BD3-FC293B48B12E}" destId="{FAA7DA14-9379-4524-8985-066FDFFAF889}" srcOrd="9" destOrd="0" presId="urn:microsoft.com/office/officeart/2005/8/layout/radial1"/>
    <dgm:cxn modelId="{0DDC580D-0710-42A7-A964-8B746C73923D}" type="presParOf" srcId="{FAA7DA14-9379-4524-8985-066FDFFAF889}" destId="{00DE06C6-47F4-4053-BC4C-F80C4A509AEA}" srcOrd="0" destOrd="0" presId="urn:microsoft.com/office/officeart/2005/8/layout/radial1"/>
    <dgm:cxn modelId="{33B38F36-662F-42F3-A50B-5DA19B8CF58E}" type="presParOf" srcId="{95868F80-0503-42D5-9BD3-FC293B48B12E}" destId="{B0900DBC-3474-47BB-9CAB-AE05D2C52ED9}" srcOrd="10" destOrd="0" presId="urn:microsoft.com/office/officeart/2005/8/layout/radial1"/>
    <dgm:cxn modelId="{3F3C364B-3751-4886-958C-BA7DE4D70235}" type="presParOf" srcId="{95868F80-0503-42D5-9BD3-FC293B48B12E}" destId="{2C8B05AA-6CC7-4199-84E1-75E6139B9BC2}" srcOrd="11" destOrd="0" presId="urn:microsoft.com/office/officeart/2005/8/layout/radial1"/>
    <dgm:cxn modelId="{F8824046-4158-4C64-A367-296EA2D0A2A2}" type="presParOf" srcId="{2C8B05AA-6CC7-4199-84E1-75E6139B9BC2}" destId="{0925949C-232D-4361-AE48-296522F9BABB}" srcOrd="0" destOrd="0" presId="urn:microsoft.com/office/officeart/2005/8/layout/radial1"/>
    <dgm:cxn modelId="{437C69FA-C2C6-4736-BBB5-56279D7EC65B}" type="presParOf" srcId="{95868F80-0503-42D5-9BD3-FC293B48B12E}" destId="{5DCD1BD2-384D-4BF0-8E90-AEDCF990439A}" srcOrd="12" destOrd="0" presId="urn:microsoft.com/office/officeart/2005/8/layout/radial1"/>
    <dgm:cxn modelId="{217C5D14-CE65-4060-BB77-6C902E30EDC0}" type="presParOf" srcId="{95868F80-0503-42D5-9BD3-FC293B48B12E}" destId="{240748D5-BA7E-408B-9476-784CDC152F3A}" srcOrd="13" destOrd="0" presId="urn:microsoft.com/office/officeart/2005/8/layout/radial1"/>
    <dgm:cxn modelId="{A809B543-A2BA-4383-A97B-7442E3CCBE09}" type="presParOf" srcId="{240748D5-BA7E-408B-9476-784CDC152F3A}" destId="{2591724F-5859-4B20-8290-AA4B7F51D950}" srcOrd="0" destOrd="0" presId="urn:microsoft.com/office/officeart/2005/8/layout/radial1"/>
    <dgm:cxn modelId="{5AB53A1B-AAF6-49DB-9877-71D99CEFADDD}" type="presParOf" srcId="{95868F80-0503-42D5-9BD3-FC293B48B12E}" destId="{775FE175-8A57-4DF9-9B56-529A2C81072D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E07B3-F4AA-416C-A194-CD9DD1D8371B}">
      <dsp:nvSpPr>
        <dsp:cNvPr id="0" name=""/>
        <dsp:cNvSpPr/>
      </dsp:nvSpPr>
      <dsp:spPr>
        <a:xfrm>
          <a:off x="3243225" y="1955518"/>
          <a:ext cx="1290413" cy="1290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CRM</a:t>
          </a:r>
          <a:endParaRPr lang="en-GB" sz="3600" kern="1200" dirty="0"/>
        </a:p>
      </dsp:txBody>
      <dsp:txXfrm>
        <a:off x="3432202" y="2144495"/>
        <a:ext cx="912459" cy="912459"/>
      </dsp:txXfrm>
    </dsp:sp>
    <dsp:sp modelId="{ABC9582D-53D1-46BA-ADDA-9CD50E0980BF}">
      <dsp:nvSpPr>
        <dsp:cNvPr id="0" name=""/>
        <dsp:cNvSpPr/>
      </dsp:nvSpPr>
      <dsp:spPr>
        <a:xfrm rot="16200000">
          <a:off x="3565229" y="1617382"/>
          <a:ext cx="646405" cy="29867"/>
        </a:xfrm>
        <a:custGeom>
          <a:avLst/>
          <a:gdLst/>
          <a:ahLst/>
          <a:cxnLst/>
          <a:rect l="0" t="0" r="0" b="0"/>
          <a:pathLst>
            <a:path>
              <a:moveTo>
                <a:pt x="0" y="14933"/>
              </a:moveTo>
              <a:lnTo>
                <a:pt x="646405" y="1493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872271" y="1616155"/>
        <a:ext cx="32320" cy="32320"/>
      </dsp:txXfrm>
    </dsp:sp>
    <dsp:sp modelId="{D4C52833-49F3-494D-847D-BB0CBC624433}">
      <dsp:nvSpPr>
        <dsp:cNvPr id="0" name=""/>
        <dsp:cNvSpPr/>
      </dsp:nvSpPr>
      <dsp:spPr>
        <a:xfrm>
          <a:off x="3243225" y="18699"/>
          <a:ext cx="1290413" cy="1290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Hartlink</a:t>
          </a:r>
          <a:endParaRPr lang="en-GB" sz="1900" kern="1200" dirty="0"/>
        </a:p>
      </dsp:txBody>
      <dsp:txXfrm>
        <a:off x="3432202" y="207676"/>
        <a:ext cx="912459" cy="912459"/>
      </dsp:txXfrm>
    </dsp:sp>
    <dsp:sp modelId="{857B8325-1FA8-4B1A-8968-BDB59FC797DB}">
      <dsp:nvSpPr>
        <dsp:cNvPr id="0" name=""/>
        <dsp:cNvSpPr/>
      </dsp:nvSpPr>
      <dsp:spPr>
        <a:xfrm rot="19285714">
          <a:off x="4322362" y="1981998"/>
          <a:ext cx="646405" cy="29867"/>
        </a:xfrm>
        <a:custGeom>
          <a:avLst/>
          <a:gdLst/>
          <a:ahLst/>
          <a:cxnLst/>
          <a:rect l="0" t="0" r="0" b="0"/>
          <a:pathLst>
            <a:path>
              <a:moveTo>
                <a:pt x="0" y="14933"/>
              </a:moveTo>
              <a:lnTo>
                <a:pt x="646405" y="1493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629404" y="1980772"/>
        <a:ext cx="32320" cy="32320"/>
      </dsp:txXfrm>
    </dsp:sp>
    <dsp:sp modelId="{087415E7-7687-40F9-B26C-F5DEA86C6036}">
      <dsp:nvSpPr>
        <dsp:cNvPr id="0" name=""/>
        <dsp:cNvSpPr/>
      </dsp:nvSpPr>
      <dsp:spPr>
        <a:xfrm>
          <a:off x="4757491" y="747931"/>
          <a:ext cx="1290413" cy="1290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Web Chat</a:t>
          </a:r>
          <a:endParaRPr lang="en-GB" sz="1900" kern="1200" dirty="0"/>
        </a:p>
      </dsp:txBody>
      <dsp:txXfrm>
        <a:off x="4946468" y="936908"/>
        <a:ext cx="912459" cy="912459"/>
      </dsp:txXfrm>
    </dsp:sp>
    <dsp:sp modelId="{BAA1EB31-A74A-4203-9934-8BF92221C6ED}">
      <dsp:nvSpPr>
        <dsp:cNvPr id="0" name=""/>
        <dsp:cNvSpPr/>
      </dsp:nvSpPr>
      <dsp:spPr>
        <a:xfrm rot="771429">
          <a:off x="4509358" y="2801283"/>
          <a:ext cx="646405" cy="29867"/>
        </a:xfrm>
        <a:custGeom>
          <a:avLst/>
          <a:gdLst/>
          <a:ahLst/>
          <a:cxnLst/>
          <a:rect l="0" t="0" r="0" b="0"/>
          <a:pathLst>
            <a:path>
              <a:moveTo>
                <a:pt x="0" y="14933"/>
              </a:moveTo>
              <a:lnTo>
                <a:pt x="646405" y="1493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816401" y="2800056"/>
        <a:ext cx="32320" cy="32320"/>
      </dsp:txXfrm>
    </dsp:sp>
    <dsp:sp modelId="{8788BEA2-034E-461B-A03D-3C5AD04B1876}">
      <dsp:nvSpPr>
        <dsp:cNvPr id="0" name=""/>
        <dsp:cNvSpPr/>
      </dsp:nvSpPr>
      <dsp:spPr>
        <a:xfrm>
          <a:off x="5131484" y="2386501"/>
          <a:ext cx="1290413" cy="1290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Email System</a:t>
          </a:r>
          <a:endParaRPr lang="en-GB" sz="1900" kern="1200" dirty="0"/>
        </a:p>
      </dsp:txBody>
      <dsp:txXfrm>
        <a:off x="5320461" y="2575478"/>
        <a:ext cx="912459" cy="912459"/>
      </dsp:txXfrm>
    </dsp:sp>
    <dsp:sp modelId="{37F6CA20-F6A4-440A-82AC-40A455CF3673}">
      <dsp:nvSpPr>
        <dsp:cNvPr id="0" name=""/>
        <dsp:cNvSpPr/>
      </dsp:nvSpPr>
      <dsp:spPr>
        <a:xfrm rot="3857143">
          <a:off x="3985406" y="3458298"/>
          <a:ext cx="646405" cy="29867"/>
        </a:xfrm>
        <a:custGeom>
          <a:avLst/>
          <a:gdLst/>
          <a:ahLst/>
          <a:cxnLst/>
          <a:rect l="0" t="0" r="0" b="0"/>
          <a:pathLst>
            <a:path>
              <a:moveTo>
                <a:pt x="0" y="14933"/>
              </a:moveTo>
              <a:lnTo>
                <a:pt x="646405" y="1493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292449" y="3457072"/>
        <a:ext cx="32320" cy="32320"/>
      </dsp:txXfrm>
    </dsp:sp>
    <dsp:sp modelId="{D8818F36-AD0E-4708-B249-770EA2EBC48D}">
      <dsp:nvSpPr>
        <dsp:cNvPr id="0" name=""/>
        <dsp:cNvSpPr/>
      </dsp:nvSpPr>
      <dsp:spPr>
        <a:xfrm>
          <a:off x="4083579" y="3700532"/>
          <a:ext cx="1290413" cy="1290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Website CMS</a:t>
          </a:r>
          <a:endParaRPr lang="en-GB" sz="1900" kern="1200" dirty="0"/>
        </a:p>
      </dsp:txBody>
      <dsp:txXfrm>
        <a:off x="4272556" y="3889509"/>
        <a:ext cx="912459" cy="912459"/>
      </dsp:txXfrm>
    </dsp:sp>
    <dsp:sp modelId="{FAA7DA14-9379-4524-8985-066FDFFAF889}">
      <dsp:nvSpPr>
        <dsp:cNvPr id="0" name=""/>
        <dsp:cNvSpPr/>
      </dsp:nvSpPr>
      <dsp:spPr>
        <a:xfrm rot="6942857">
          <a:off x="3145051" y="3458298"/>
          <a:ext cx="646405" cy="29867"/>
        </a:xfrm>
        <a:custGeom>
          <a:avLst/>
          <a:gdLst/>
          <a:ahLst/>
          <a:cxnLst/>
          <a:rect l="0" t="0" r="0" b="0"/>
          <a:pathLst>
            <a:path>
              <a:moveTo>
                <a:pt x="0" y="14933"/>
              </a:moveTo>
              <a:lnTo>
                <a:pt x="646405" y="1493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452094" y="3457072"/>
        <a:ext cx="32320" cy="32320"/>
      </dsp:txXfrm>
    </dsp:sp>
    <dsp:sp modelId="{B0900DBC-3474-47BB-9CAB-AE05D2C52ED9}">
      <dsp:nvSpPr>
        <dsp:cNvPr id="0" name=""/>
        <dsp:cNvSpPr/>
      </dsp:nvSpPr>
      <dsp:spPr>
        <a:xfrm>
          <a:off x="2402870" y="3700532"/>
          <a:ext cx="1290413" cy="1290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Phone </a:t>
          </a:r>
          <a:endParaRPr lang="en-GB" sz="1900" kern="1200" dirty="0"/>
        </a:p>
      </dsp:txBody>
      <dsp:txXfrm>
        <a:off x="2591847" y="3889509"/>
        <a:ext cx="912459" cy="912459"/>
      </dsp:txXfrm>
    </dsp:sp>
    <dsp:sp modelId="{2C8B05AA-6CC7-4199-84E1-75E6139B9BC2}">
      <dsp:nvSpPr>
        <dsp:cNvPr id="0" name=""/>
        <dsp:cNvSpPr/>
      </dsp:nvSpPr>
      <dsp:spPr>
        <a:xfrm rot="10028571">
          <a:off x="2621099" y="2801283"/>
          <a:ext cx="646405" cy="29867"/>
        </a:xfrm>
        <a:custGeom>
          <a:avLst/>
          <a:gdLst/>
          <a:ahLst/>
          <a:cxnLst/>
          <a:rect l="0" t="0" r="0" b="0"/>
          <a:pathLst>
            <a:path>
              <a:moveTo>
                <a:pt x="0" y="14933"/>
              </a:moveTo>
              <a:lnTo>
                <a:pt x="646405" y="1493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928142" y="2800056"/>
        <a:ext cx="32320" cy="32320"/>
      </dsp:txXfrm>
    </dsp:sp>
    <dsp:sp modelId="{5DCD1BD2-384D-4BF0-8E90-AEDCF990439A}">
      <dsp:nvSpPr>
        <dsp:cNvPr id="0" name=""/>
        <dsp:cNvSpPr/>
      </dsp:nvSpPr>
      <dsp:spPr>
        <a:xfrm>
          <a:off x="1354966" y="2386501"/>
          <a:ext cx="1290413" cy="1290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Email</a:t>
          </a:r>
          <a:endParaRPr lang="en-GB" sz="1900" kern="1200" dirty="0"/>
        </a:p>
      </dsp:txBody>
      <dsp:txXfrm>
        <a:off x="1543943" y="2575478"/>
        <a:ext cx="912459" cy="912459"/>
      </dsp:txXfrm>
    </dsp:sp>
    <dsp:sp modelId="{240748D5-BA7E-408B-9476-784CDC152F3A}">
      <dsp:nvSpPr>
        <dsp:cNvPr id="0" name=""/>
        <dsp:cNvSpPr/>
      </dsp:nvSpPr>
      <dsp:spPr>
        <a:xfrm rot="13114286">
          <a:off x="2808096" y="1981998"/>
          <a:ext cx="646405" cy="29867"/>
        </a:xfrm>
        <a:custGeom>
          <a:avLst/>
          <a:gdLst/>
          <a:ahLst/>
          <a:cxnLst/>
          <a:rect l="0" t="0" r="0" b="0"/>
          <a:pathLst>
            <a:path>
              <a:moveTo>
                <a:pt x="0" y="14933"/>
              </a:moveTo>
              <a:lnTo>
                <a:pt x="646405" y="1493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115138" y="1980772"/>
        <a:ext cx="32320" cy="32320"/>
      </dsp:txXfrm>
    </dsp:sp>
    <dsp:sp modelId="{775FE175-8A57-4DF9-9B56-529A2C81072D}">
      <dsp:nvSpPr>
        <dsp:cNvPr id="0" name=""/>
        <dsp:cNvSpPr/>
      </dsp:nvSpPr>
      <dsp:spPr>
        <a:xfrm>
          <a:off x="1728959" y="747931"/>
          <a:ext cx="1290413" cy="1290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Mail</a:t>
          </a:r>
          <a:endParaRPr lang="en-GB" sz="1900" kern="1200" dirty="0"/>
        </a:p>
      </dsp:txBody>
      <dsp:txXfrm>
        <a:off x="1917936" y="936908"/>
        <a:ext cx="912459" cy="912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</cdr:x>
      <cdr:y>0.18458</cdr:y>
    </cdr:from>
    <cdr:to>
      <cdr:x>0.87428</cdr:x>
      <cdr:y>0.56407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936117" y="506340"/>
          <a:ext cx="3394192" cy="1041017"/>
        </a:xfrm>
        <a:prstGeom xmlns:a="http://schemas.openxmlformats.org/drawingml/2006/main" prst="wedgeRoundRectCallout">
          <a:avLst>
            <a:gd name="adj1" fmla="val -50960"/>
            <a:gd name="adj2" fmla="val 109657"/>
            <a:gd name="adj3" fmla="val 16667"/>
          </a:avLst>
        </a:prstGeom>
        <a:solidFill xmlns:a="http://schemas.openxmlformats.org/drawingml/2006/main">
          <a:srgbClr val="BD439B"/>
        </a:solidFill>
        <a:ln xmlns:a="http://schemas.openxmlformats.org/drawingml/2006/main" w="9525" cap="flat" cmpd="sng" algn="ctr">
          <a:solidFill>
            <a:srgbClr val="BD439B"/>
          </a:solidFill>
          <a:prstDash val="solid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ctr" defTabSz="584200" rtl="0" fontAlgn="base" hangingPunct="0">
            <a:spcBef>
              <a:spcPct val="0"/>
            </a:spcBef>
            <a:spcAft>
              <a:spcPct val="0"/>
            </a:spcAft>
            <a:defRPr sz="3600" kern="12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defRPr>
          </a:lvl1pPr>
          <a:lvl2pPr marL="342900" indent="114300" algn="ctr" defTabSz="584200" rtl="0" fontAlgn="base" hangingPunct="0">
            <a:spcBef>
              <a:spcPct val="0"/>
            </a:spcBef>
            <a:spcAft>
              <a:spcPct val="0"/>
            </a:spcAft>
            <a:defRPr sz="3600" kern="12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defRPr>
          </a:lvl2pPr>
          <a:lvl3pPr marL="685800" indent="228600" algn="ctr" defTabSz="584200" rtl="0" fontAlgn="base" hangingPunct="0">
            <a:spcBef>
              <a:spcPct val="0"/>
            </a:spcBef>
            <a:spcAft>
              <a:spcPct val="0"/>
            </a:spcAft>
            <a:defRPr sz="3600" kern="12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defRPr>
          </a:lvl3pPr>
          <a:lvl4pPr marL="1028700" indent="342900" algn="ctr" defTabSz="584200" rtl="0" fontAlgn="base" hangingPunct="0">
            <a:spcBef>
              <a:spcPct val="0"/>
            </a:spcBef>
            <a:spcAft>
              <a:spcPct val="0"/>
            </a:spcAft>
            <a:defRPr sz="3600" kern="12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defRPr>
          </a:lvl4pPr>
          <a:lvl5pPr marL="1371600" indent="457200" algn="ctr" defTabSz="584200" rtl="0" fontAlgn="base" hangingPunct="0">
            <a:spcBef>
              <a:spcPct val="0"/>
            </a:spcBef>
            <a:spcAft>
              <a:spcPct val="0"/>
            </a:spcAft>
            <a:defRPr sz="3600" kern="12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defRPr>
          </a:lvl5pPr>
          <a:lvl6pPr marL="2286000" algn="l" defTabSz="914400" rtl="0" eaLnBrk="1" latinLnBrk="0" hangingPunct="1">
            <a:defRPr sz="3600" kern="12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defRPr>
          </a:lvl6pPr>
          <a:lvl7pPr marL="2743200" algn="l" defTabSz="914400" rtl="0" eaLnBrk="1" latinLnBrk="0" hangingPunct="1">
            <a:defRPr sz="3600" kern="12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defRPr>
          </a:lvl7pPr>
          <a:lvl8pPr marL="3200400" algn="l" defTabSz="914400" rtl="0" eaLnBrk="1" latinLnBrk="0" hangingPunct="1">
            <a:defRPr sz="3600" kern="12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defRPr>
          </a:lvl8pPr>
          <a:lvl9pPr marL="3657600" algn="l" defTabSz="914400" rtl="0" eaLnBrk="1" latinLnBrk="0" hangingPunct="1">
            <a:defRPr sz="3600" kern="12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defRPr>
          </a:lvl9pPr>
        </a:lstStyle>
        <a:p xmlns:a="http://schemas.openxmlformats.org/drawingml/2006/main">
          <a:pPr defTabSz="914400" fontAlgn="auto" hangingPunct="1">
            <a:spcBef>
              <a:spcPts val="0"/>
            </a:spcBef>
            <a:spcAft>
              <a:spcPts val="0"/>
            </a:spcAft>
            <a:defRPr/>
          </a:pPr>
          <a:r>
            <a:rPr lang="en-GB" sz="1600" b="1" kern="0" dirty="0" smtClean="0">
              <a:solidFill>
                <a:prstClr val="white"/>
              </a:solidFill>
              <a:latin typeface="Trebuchet MS"/>
              <a:ea typeface="Calibri" pitchFamily="34" charset="0"/>
              <a:cs typeface="Times New Roman" pitchFamily="18" charset="0"/>
            </a:rPr>
            <a:t>Active Members:</a:t>
          </a:r>
        </a:p>
        <a:p xmlns:a="http://schemas.openxmlformats.org/drawingml/2006/main">
          <a:pPr defTabSz="914400" fontAlgn="auto" hangingPunct="1">
            <a:spcBef>
              <a:spcPts val="0"/>
            </a:spcBef>
            <a:spcAft>
              <a:spcPts val="0"/>
            </a:spcAft>
            <a:defRPr/>
          </a:pPr>
          <a:endParaRPr lang="en-GB" sz="1600" b="1" kern="0" dirty="0">
            <a:solidFill>
              <a:prstClr val="white"/>
            </a:solidFill>
            <a:latin typeface="Trebuchet MS"/>
            <a:ea typeface="Calibri" pitchFamily="34" charset="0"/>
            <a:cs typeface="Times New Roman" pitchFamily="18" charset="0"/>
          </a:endParaRPr>
        </a:p>
        <a:p xmlns:a="http://schemas.openxmlformats.org/drawingml/2006/main">
          <a:pPr defTabSz="914400" fontAlgn="auto" hangingPunct="1">
            <a:spcBef>
              <a:spcPts val="0"/>
            </a:spcBef>
            <a:spcAft>
              <a:spcPts val="0"/>
            </a:spcAft>
            <a:defRPr/>
          </a:pPr>
          <a:r>
            <a:rPr lang="en-GB" sz="2400" b="1" kern="0" dirty="0" smtClean="0">
              <a:solidFill>
                <a:prstClr val="white"/>
              </a:solidFill>
              <a:latin typeface="Trebuchet MS"/>
              <a:ea typeface="Calibri" pitchFamily="34" charset="0"/>
              <a:cs typeface="Times New Roman" pitchFamily="18" charset="0"/>
            </a:rPr>
            <a:t>50%</a:t>
          </a:r>
          <a:endParaRPr lang="en-GB" sz="2400" b="1" kern="0" dirty="0" smtClean="0">
            <a:solidFill>
              <a:prstClr val="white"/>
            </a:solidFill>
            <a:latin typeface="Trebuchet MS"/>
            <a:ea typeface="Calibri" pitchFamily="34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57D49-454A-4045-ABAE-47C55FBFD3F7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E90A9-633C-4B21-A2DC-BBCA87623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165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90A9-633C-4B21-A2DC-BBCA8762323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566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4213"/>
            <a:ext cx="4575175" cy="3430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280F6E2F-3CA1-4F13-9E76-15276C1D7748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2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4213"/>
            <a:ext cx="4575175" cy="3430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280F6E2F-3CA1-4F13-9E76-15276C1D7748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2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4213"/>
            <a:ext cx="4575175" cy="3430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280F6E2F-3CA1-4F13-9E76-15276C1D7748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2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90A9-633C-4B21-A2DC-BBCA8762323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566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90A9-633C-4B21-A2DC-BBCA8762323F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566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B9186DD-2ACA-4FBD-9D3A-5BCF8E229B37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34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E90A9-633C-4B21-A2DC-BBCA8762323F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566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86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eachers_Pensions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433388"/>
            <a:ext cx="2011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5678488" y="2473325"/>
            <a:ext cx="3019425" cy="1903413"/>
          </a:xfrm>
          <a:prstGeom prst="rect">
            <a:avLst/>
          </a:prstGeom>
          <a:solidFill>
            <a:srgbClr val="007A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ler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678488" y="4513263"/>
            <a:ext cx="1978025" cy="89535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ler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805738" y="4513263"/>
            <a:ext cx="892175" cy="895350"/>
          </a:xfrm>
          <a:prstGeom prst="rect">
            <a:avLst/>
          </a:prstGeom>
          <a:solidFill>
            <a:srgbClr val="003F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ler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12750" y="2276475"/>
            <a:ext cx="8285163" cy="73025"/>
          </a:xfrm>
          <a:prstGeom prst="rect">
            <a:avLst/>
          </a:prstGeom>
          <a:solidFill>
            <a:srgbClr val="003F72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le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219" y="2473103"/>
            <a:ext cx="5140937" cy="2934911"/>
          </a:xfrm>
          <a:solidFill>
            <a:srgbClr val="003F72"/>
          </a:solidFill>
          <a:ln>
            <a:noFill/>
          </a:ln>
        </p:spPr>
        <p:txBody>
          <a:bodyPr lIns="180000" tIns="108000" anchor="t">
            <a:noAutofit/>
          </a:bodyPr>
          <a:lstStyle>
            <a:lvl1pPr algn="l">
              <a:lnSpc>
                <a:spcPts val="38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983" y="5049504"/>
            <a:ext cx="3864817" cy="22482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79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7885" y="326585"/>
            <a:ext cx="852823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8195" y="1468954"/>
            <a:ext cx="8527921" cy="45075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63304" y="6383926"/>
            <a:ext cx="2272812" cy="270819"/>
          </a:xfrm>
          <a:prstGeom prst="rect">
            <a:avLst/>
          </a:prstGeom>
        </p:spPr>
        <p:txBody>
          <a:bodyPr/>
          <a:lstStyle/>
          <a:p>
            <a:fld id="{68E9E923-BE2F-B54C-8612-CEC3CBE68F6C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  <a:p>
            <a:r>
              <a:rPr lang="en-GB" dirty="0"/>
              <a:t>Insert Date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91561" y="-244356"/>
            <a:ext cx="169681" cy="361807"/>
          </a:xfrm>
          <a:prstGeom prst="rect">
            <a:avLst/>
          </a:prstGeom>
          <a:noFill/>
        </p:spPr>
        <p:txBody>
          <a:bodyPr wrap="none" lIns="83988" tIns="41994" rIns="83988" bIns="4199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2601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4" orient="horz" pos="415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7885" y="326585"/>
            <a:ext cx="852823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8195" y="1468954"/>
            <a:ext cx="8527921" cy="45075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63304" y="6383926"/>
            <a:ext cx="2272812" cy="270819"/>
          </a:xfrm>
          <a:prstGeom prst="rect">
            <a:avLst/>
          </a:prstGeom>
        </p:spPr>
        <p:txBody>
          <a:bodyPr/>
          <a:lstStyle/>
          <a:p>
            <a:fld id="{68E9E923-BE2F-B54C-8612-CEC3CBE68F6C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  <a:p>
            <a:r>
              <a:rPr lang="en-GB" dirty="0"/>
              <a:t>Insert Date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91561" y="-244356"/>
            <a:ext cx="169681" cy="361807"/>
          </a:xfrm>
          <a:prstGeom prst="rect">
            <a:avLst/>
          </a:prstGeom>
          <a:noFill/>
        </p:spPr>
        <p:txBody>
          <a:bodyPr wrap="none" lIns="83988" tIns="41994" rIns="83988" bIns="4199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821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4" orient="horz" pos="415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698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823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495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997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173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389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470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806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14338" y="1450976"/>
            <a:ext cx="8229262" cy="554038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rgbClr val="003F72"/>
                </a:solidFill>
              </a:defRPr>
            </a:lvl1pPr>
            <a:lvl2pPr marL="0" indent="0">
              <a:buNone/>
              <a:defRPr sz="1800">
                <a:solidFill>
                  <a:srgbClr val="003F72"/>
                </a:solidFill>
              </a:defRPr>
            </a:lvl2pPr>
            <a:lvl3pPr marL="301625" indent="0">
              <a:buNone/>
              <a:defRPr sz="1800">
                <a:solidFill>
                  <a:srgbClr val="003F72"/>
                </a:solidFill>
              </a:defRPr>
            </a:lvl3pPr>
            <a:lvl4pPr marL="560387" indent="0">
              <a:buNone/>
              <a:defRPr sz="1800">
                <a:solidFill>
                  <a:srgbClr val="003F72"/>
                </a:solidFill>
              </a:defRPr>
            </a:lvl4pPr>
            <a:lvl5pPr marL="844550" indent="0">
              <a:buNone/>
              <a:defRPr sz="1800">
                <a:solidFill>
                  <a:srgbClr val="003F7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09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8207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066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3213" y="1600200"/>
            <a:ext cx="206375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43613" cy="4814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957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14338" y="1450976"/>
            <a:ext cx="8229262" cy="554038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rgbClr val="003F72"/>
                </a:solidFill>
              </a:defRPr>
            </a:lvl1pPr>
            <a:lvl2pPr marL="0" indent="0">
              <a:buNone/>
              <a:defRPr sz="1800">
                <a:solidFill>
                  <a:srgbClr val="003F72"/>
                </a:solidFill>
              </a:defRPr>
            </a:lvl2pPr>
            <a:lvl3pPr marL="301625" indent="0">
              <a:buNone/>
              <a:defRPr sz="1800">
                <a:solidFill>
                  <a:srgbClr val="003F72"/>
                </a:solidFill>
              </a:defRPr>
            </a:lvl3pPr>
            <a:lvl4pPr marL="560387" indent="0">
              <a:buNone/>
              <a:defRPr sz="1800">
                <a:solidFill>
                  <a:srgbClr val="003F72"/>
                </a:solidFill>
              </a:defRPr>
            </a:lvl4pPr>
            <a:lvl5pPr marL="844550" indent="0">
              <a:buNone/>
              <a:defRPr sz="1800">
                <a:solidFill>
                  <a:srgbClr val="003F7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2471738"/>
            <a:ext cx="8229600" cy="3654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6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00" y="678348"/>
            <a:ext cx="8229600" cy="49286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000" y="2460744"/>
            <a:ext cx="4038600" cy="366541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0744"/>
            <a:ext cx="4038600" cy="366541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1"/>
          </p:nvPr>
        </p:nvSpPr>
        <p:spPr>
          <a:xfrm>
            <a:off x="414338" y="1450976"/>
            <a:ext cx="8229262" cy="554038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rgbClr val="003F72"/>
                </a:solidFill>
              </a:defRPr>
            </a:lvl1pPr>
            <a:lvl2pPr marL="0" indent="0">
              <a:buNone/>
              <a:defRPr sz="1800">
                <a:solidFill>
                  <a:srgbClr val="003F72"/>
                </a:solidFill>
              </a:defRPr>
            </a:lvl2pPr>
            <a:lvl3pPr marL="301625" indent="0">
              <a:buNone/>
              <a:defRPr sz="1800">
                <a:solidFill>
                  <a:srgbClr val="003F72"/>
                </a:solidFill>
              </a:defRPr>
            </a:lvl3pPr>
            <a:lvl4pPr marL="560387" indent="0">
              <a:buNone/>
              <a:defRPr sz="1800">
                <a:solidFill>
                  <a:srgbClr val="003F72"/>
                </a:solidFill>
              </a:defRPr>
            </a:lvl4pPr>
            <a:lvl5pPr marL="844550" indent="0">
              <a:buNone/>
              <a:defRPr sz="1800">
                <a:solidFill>
                  <a:srgbClr val="003F7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0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1"/>
          <p:cNvSpPr>
            <a:spLocks noGrp="1"/>
          </p:cNvSpPr>
          <p:nvPr>
            <p:ph sz="quarter" idx="11"/>
          </p:nvPr>
        </p:nvSpPr>
        <p:spPr>
          <a:xfrm>
            <a:off x="414338" y="1450976"/>
            <a:ext cx="8229262" cy="554038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rgbClr val="003F72"/>
                </a:solidFill>
              </a:defRPr>
            </a:lvl1pPr>
            <a:lvl2pPr marL="0" indent="0">
              <a:buNone/>
              <a:defRPr sz="1800">
                <a:solidFill>
                  <a:srgbClr val="003F72"/>
                </a:solidFill>
              </a:defRPr>
            </a:lvl2pPr>
            <a:lvl3pPr marL="301625" indent="0">
              <a:buNone/>
              <a:defRPr sz="1800">
                <a:solidFill>
                  <a:srgbClr val="003F72"/>
                </a:solidFill>
              </a:defRPr>
            </a:lvl3pPr>
            <a:lvl4pPr marL="560387" indent="0">
              <a:buNone/>
              <a:defRPr sz="1800">
                <a:solidFill>
                  <a:srgbClr val="003F72"/>
                </a:solidFill>
              </a:defRPr>
            </a:lvl4pPr>
            <a:lvl5pPr marL="844550" indent="0">
              <a:buNone/>
              <a:defRPr sz="1800">
                <a:solidFill>
                  <a:srgbClr val="003F7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4302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82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31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00" y="678348"/>
            <a:ext cx="8229600" cy="49286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000" y="2460746"/>
            <a:ext cx="4038600" cy="366541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0746"/>
            <a:ext cx="4038600" cy="366541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1"/>
          </p:nvPr>
        </p:nvSpPr>
        <p:spPr>
          <a:xfrm>
            <a:off x="414338" y="1450976"/>
            <a:ext cx="8229262" cy="554038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rgbClr val="003F72"/>
                </a:solidFill>
              </a:defRPr>
            </a:lvl1pPr>
            <a:lvl2pPr marL="0" indent="0">
              <a:buNone/>
              <a:defRPr sz="1800">
                <a:solidFill>
                  <a:srgbClr val="003F72"/>
                </a:solidFill>
              </a:defRPr>
            </a:lvl2pPr>
            <a:lvl3pPr marL="301625" indent="0">
              <a:buNone/>
              <a:defRPr sz="1800">
                <a:solidFill>
                  <a:srgbClr val="003F72"/>
                </a:solidFill>
              </a:defRPr>
            </a:lvl3pPr>
            <a:lvl4pPr marL="560387" indent="0">
              <a:buNone/>
              <a:defRPr sz="1800">
                <a:solidFill>
                  <a:srgbClr val="003F72"/>
                </a:solidFill>
              </a:defRPr>
            </a:lvl4pPr>
            <a:lvl5pPr marL="844550" indent="0">
              <a:buNone/>
              <a:defRPr sz="1800">
                <a:solidFill>
                  <a:srgbClr val="003F7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563304" y="6383926"/>
            <a:ext cx="2272812" cy="270819"/>
          </a:xfrm>
          <a:prstGeom prst="rect">
            <a:avLst/>
          </a:prstGeom>
        </p:spPr>
        <p:txBody>
          <a:bodyPr/>
          <a:lstStyle/>
          <a:p>
            <a:fld id="{07BBA033-BDFB-4EBE-B1ED-2D42B01B4B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43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00" y="678348"/>
            <a:ext cx="8229600" cy="49286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000" y="2460746"/>
            <a:ext cx="4038600" cy="366541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0746"/>
            <a:ext cx="4038600" cy="366541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1"/>
          </p:nvPr>
        </p:nvSpPr>
        <p:spPr>
          <a:xfrm>
            <a:off x="414338" y="1450976"/>
            <a:ext cx="8229262" cy="554038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rgbClr val="003F72"/>
                </a:solidFill>
              </a:defRPr>
            </a:lvl1pPr>
            <a:lvl2pPr marL="0" indent="0">
              <a:buNone/>
              <a:defRPr sz="1800">
                <a:solidFill>
                  <a:srgbClr val="003F72"/>
                </a:solidFill>
              </a:defRPr>
            </a:lvl2pPr>
            <a:lvl3pPr marL="301625" indent="0">
              <a:buNone/>
              <a:defRPr sz="1800">
                <a:solidFill>
                  <a:srgbClr val="003F72"/>
                </a:solidFill>
              </a:defRPr>
            </a:lvl3pPr>
            <a:lvl4pPr marL="560387" indent="0">
              <a:buNone/>
              <a:defRPr sz="1800">
                <a:solidFill>
                  <a:srgbClr val="003F72"/>
                </a:solidFill>
              </a:defRPr>
            </a:lvl4pPr>
            <a:lvl5pPr marL="844550" indent="0">
              <a:buNone/>
              <a:defRPr sz="1800">
                <a:solidFill>
                  <a:srgbClr val="003F7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563304" y="6383926"/>
            <a:ext cx="2272812" cy="270819"/>
          </a:xfrm>
          <a:prstGeom prst="rect">
            <a:avLst/>
          </a:prstGeom>
        </p:spPr>
        <p:txBody>
          <a:bodyPr/>
          <a:lstStyle/>
          <a:p>
            <a:fld id="{07BBA033-BDFB-4EBE-B1ED-2D42B01B4BD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33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00" y="678348"/>
            <a:ext cx="8229600" cy="49286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000" y="2460746"/>
            <a:ext cx="4038600" cy="366541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0746"/>
            <a:ext cx="4038600" cy="366541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1"/>
          </p:nvPr>
        </p:nvSpPr>
        <p:spPr>
          <a:xfrm>
            <a:off x="414338" y="1450976"/>
            <a:ext cx="8229262" cy="554038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rgbClr val="003F72"/>
                </a:solidFill>
              </a:defRPr>
            </a:lvl1pPr>
            <a:lvl2pPr marL="0" indent="0">
              <a:buNone/>
              <a:defRPr sz="1800">
                <a:solidFill>
                  <a:srgbClr val="003F72"/>
                </a:solidFill>
              </a:defRPr>
            </a:lvl2pPr>
            <a:lvl3pPr marL="301625" indent="0">
              <a:buNone/>
              <a:defRPr sz="1800">
                <a:solidFill>
                  <a:srgbClr val="003F72"/>
                </a:solidFill>
              </a:defRPr>
            </a:lvl3pPr>
            <a:lvl4pPr marL="560387" indent="0">
              <a:buNone/>
              <a:defRPr sz="1800">
                <a:solidFill>
                  <a:srgbClr val="003F72"/>
                </a:solidFill>
              </a:defRPr>
            </a:lvl4pPr>
            <a:lvl5pPr marL="844550" indent="0">
              <a:buNone/>
              <a:defRPr sz="1800">
                <a:solidFill>
                  <a:srgbClr val="003F7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8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14338" y="679450"/>
            <a:ext cx="8229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4338" y="2471738"/>
            <a:ext cx="82296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2750" y="431800"/>
            <a:ext cx="8285163" cy="73025"/>
          </a:xfrm>
          <a:prstGeom prst="rect">
            <a:avLst/>
          </a:prstGeom>
          <a:solidFill>
            <a:srgbClr val="003F72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ler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17513" y="1349375"/>
            <a:ext cx="8285162" cy="36513"/>
          </a:xfrm>
          <a:prstGeom prst="rect">
            <a:avLst/>
          </a:prstGeom>
          <a:solidFill>
            <a:srgbClr val="94CE09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ller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9" r:id="rId2"/>
    <p:sldLayoutId id="2147483670" r:id="rId3"/>
    <p:sldLayoutId id="2147483671" r:id="rId4"/>
    <p:sldLayoutId id="2147483672" r:id="rId5"/>
    <p:sldLayoutId id="2147483674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3F72"/>
          </a:solidFill>
          <a:latin typeface="Trebuchet MS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F72"/>
          </a:solidFill>
          <a:latin typeface="Aller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F72"/>
          </a:solidFill>
          <a:latin typeface="Aller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F72"/>
          </a:solidFill>
          <a:latin typeface="Aller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F72"/>
          </a:solidFill>
          <a:latin typeface="Aller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3F7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3F7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3F7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3F7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ts val="1800"/>
        </a:lnSpc>
        <a:spcBef>
          <a:spcPts val="250"/>
        </a:spcBef>
        <a:spcAft>
          <a:spcPct val="0"/>
        </a:spcAft>
        <a:buFont typeface="Arial" charset="0"/>
        <a:defRPr sz="1600" kern="1200">
          <a:solidFill>
            <a:srgbClr val="585858"/>
          </a:solidFill>
          <a:latin typeface="Trebuchet MS"/>
          <a:ea typeface="ＭＳ Ｐゴシック" charset="0"/>
          <a:cs typeface="ＭＳ Ｐゴシック" charset="0"/>
        </a:defRPr>
      </a:lvl1pPr>
      <a:lvl2pPr marL="307975" indent="-307975" algn="l" defTabSz="457200" rtl="0" eaLnBrk="0" fontAlgn="base" hangingPunct="0">
        <a:lnSpc>
          <a:spcPts val="1800"/>
        </a:lnSpc>
        <a:spcBef>
          <a:spcPts val="250"/>
        </a:spcBef>
        <a:spcAft>
          <a:spcPct val="0"/>
        </a:spcAft>
        <a:buClr>
          <a:srgbClr val="94CE09"/>
        </a:buClr>
        <a:buFont typeface="Arial" charset="0"/>
        <a:buChar char="•"/>
        <a:defRPr sz="1600" kern="1200">
          <a:solidFill>
            <a:srgbClr val="585858"/>
          </a:solidFill>
          <a:latin typeface="Trebuchet MS"/>
          <a:ea typeface="ＭＳ Ｐゴシック" charset="0"/>
          <a:cs typeface="ＭＳ Ｐゴシック" charset="0"/>
        </a:defRPr>
      </a:lvl2pPr>
      <a:lvl3pPr marL="585788" indent="-284163" algn="l" defTabSz="457200" rtl="0" eaLnBrk="0" fontAlgn="base" hangingPunct="0">
        <a:lnSpc>
          <a:spcPts val="1800"/>
        </a:lnSpc>
        <a:spcBef>
          <a:spcPts val="250"/>
        </a:spcBef>
        <a:spcAft>
          <a:spcPct val="0"/>
        </a:spcAft>
        <a:buFont typeface="Arial" charset="0"/>
        <a:buChar char="•"/>
        <a:defRPr sz="1600" kern="1200">
          <a:solidFill>
            <a:srgbClr val="585858"/>
          </a:solidFill>
          <a:latin typeface="Trebuchet MS"/>
          <a:ea typeface="ＭＳ Ｐゴシック" charset="0"/>
          <a:cs typeface="ＭＳ Ｐゴシック" charset="0"/>
        </a:defRPr>
      </a:lvl3pPr>
      <a:lvl4pPr marL="838200" indent="-277813" algn="l" defTabSz="457200" rtl="0" eaLnBrk="0" fontAlgn="base" hangingPunct="0">
        <a:lnSpc>
          <a:spcPts val="1800"/>
        </a:lnSpc>
        <a:spcBef>
          <a:spcPts val="250"/>
        </a:spcBef>
        <a:spcAft>
          <a:spcPct val="0"/>
        </a:spcAft>
        <a:buFont typeface="Arial" charset="0"/>
        <a:buChar char="–"/>
        <a:defRPr sz="1600" kern="1200">
          <a:solidFill>
            <a:srgbClr val="585858"/>
          </a:solidFill>
          <a:latin typeface="Trebuchet MS"/>
          <a:ea typeface="ＭＳ Ｐゴシック" charset="0"/>
          <a:cs typeface="ＭＳ Ｐゴシック" charset="0"/>
        </a:defRPr>
      </a:lvl4pPr>
      <a:lvl5pPr marL="1165225" indent="-320675" algn="l" defTabSz="457200" rtl="0" eaLnBrk="0" fontAlgn="base" hangingPunct="0">
        <a:lnSpc>
          <a:spcPts val="1800"/>
        </a:lnSpc>
        <a:spcBef>
          <a:spcPts val="250"/>
        </a:spcBef>
        <a:spcAft>
          <a:spcPct val="0"/>
        </a:spcAft>
        <a:buFont typeface="Arial" charset="0"/>
        <a:buChar char="–"/>
        <a:defRPr sz="1600" kern="1200">
          <a:solidFill>
            <a:srgbClr val="585858"/>
          </a:solidFill>
          <a:latin typeface="Trebuchet MS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/>
          </p:cNvSpPr>
          <p:nvPr/>
        </p:nvSpPr>
        <p:spPr bwMode="auto">
          <a:xfrm>
            <a:off x="5678488" y="439738"/>
            <a:ext cx="3052762" cy="1920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94CE09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lIns="38100" tIns="38100" rIns="38100" bIns="38100" anchor="ctr"/>
          <a:lstStyle/>
          <a:p>
            <a:pPr algn="ctr" defTabSz="584200" hangingPunct="0">
              <a:buClr>
                <a:srgbClr val="FFFFFF"/>
              </a:buClr>
              <a:buFont typeface="Calibri" pitchFamily="34" charset="0"/>
              <a:buNone/>
              <a:defRPr/>
            </a:pP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3" name="Rectangle 2"/>
          <p:cNvSpPr>
            <a:spLocks noGrp="1"/>
          </p:cNvSpPr>
          <p:nvPr>
            <p:ph type="title"/>
          </p:nvPr>
        </p:nvSpPr>
        <p:spPr bwMode="auto">
          <a:xfrm>
            <a:off x="5678488" y="2466975"/>
            <a:ext cx="3038475" cy="3948113"/>
          </a:xfrm>
          <a:prstGeom prst="rect">
            <a:avLst/>
          </a:prstGeom>
          <a:solidFill>
            <a:srgbClr val="702E99"/>
          </a:solidFill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045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342900"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685800"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28700"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71600" algn="l" defTabSz="584200" rtl="0" eaLnBrk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8288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22860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7432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3200400" algn="l" defTabSz="584200" rtl="0" fontAlgn="base" hangingPunct="0">
        <a:spcBef>
          <a:spcPts val="4200"/>
        </a:spcBef>
        <a:spcAft>
          <a:spcPct val="0"/>
        </a:spcAft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TPAF – My Pension Online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2019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Dashboard Evolution</a:t>
            </a:r>
            <a:endParaRPr lang="en-GB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14338" y="1450976"/>
            <a:ext cx="2019036" cy="3665419"/>
          </a:xfrm>
        </p:spPr>
        <p:txBody>
          <a:bodyPr/>
          <a:lstStyle/>
          <a:p>
            <a:pPr marL="0" indent="0" eaLnBrk="1" hangingPunct="1"/>
            <a:endParaRPr lang="en-US" dirty="0" smtClean="0">
              <a:latin typeface="+mj-lt"/>
            </a:endParaRPr>
          </a:p>
          <a:p>
            <a:pPr marL="0" indent="0" eaLnBrk="1" hangingPunct="1"/>
            <a:r>
              <a:rPr lang="en-US" b="1" dirty="0" smtClean="0">
                <a:latin typeface="+mj-lt"/>
              </a:rPr>
              <a:t>We’re not done yet</a:t>
            </a:r>
          </a:p>
          <a:p>
            <a:pPr marL="0" indent="0" eaLnBrk="1" hangingPunct="1"/>
            <a:endParaRPr lang="en-US" dirty="0" smtClean="0">
              <a:latin typeface="+mj-lt"/>
            </a:endParaRPr>
          </a:p>
          <a:p>
            <a:pPr marL="0" indent="0" eaLnBrk="1" hangingPunct="1"/>
            <a:r>
              <a:rPr lang="en-US" dirty="0" smtClean="0">
                <a:latin typeface="+mj-lt"/>
              </a:rPr>
              <a:t>Continuous improvement</a:t>
            </a:r>
          </a:p>
          <a:p>
            <a:pPr marL="0" indent="0" eaLnBrk="1" hangingPunct="1"/>
            <a:endParaRPr lang="en-US" dirty="0">
              <a:latin typeface="+mj-lt"/>
            </a:endParaRPr>
          </a:p>
          <a:p>
            <a:pPr marL="0" indent="0" eaLnBrk="1" hangingPunct="1"/>
            <a:r>
              <a:rPr lang="en-US" dirty="0" smtClean="0">
                <a:latin typeface="+mj-lt"/>
              </a:rPr>
              <a:t>Internal testing</a:t>
            </a:r>
          </a:p>
          <a:p>
            <a:pPr marL="0" indent="0" eaLnBrk="1" hangingPunct="1"/>
            <a:endParaRPr lang="en-US" dirty="0">
              <a:latin typeface="+mj-lt"/>
            </a:endParaRPr>
          </a:p>
          <a:p>
            <a:pPr marL="0" indent="0" eaLnBrk="1" hangingPunct="1"/>
            <a:r>
              <a:rPr lang="en-US" dirty="0" smtClean="0">
                <a:latin typeface="+mj-lt"/>
              </a:rPr>
              <a:t>Further benefits</a:t>
            </a:r>
          </a:p>
          <a:p>
            <a:pPr marL="0" indent="0" eaLnBrk="1" hangingPunct="1"/>
            <a:endParaRPr lang="en-US" dirty="0">
              <a:latin typeface="Aller" charset="0"/>
            </a:endParaRPr>
          </a:p>
          <a:p>
            <a:pPr marL="0" indent="0" eaLnBrk="1" hangingPunct="1"/>
            <a:endParaRPr lang="en-US" dirty="0" smtClean="0">
              <a:latin typeface="Aller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145" y="1601620"/>
            <a:ext cx="5560695" cy="425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6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5"/>
          <p:cNvSpPr>
            <a:spLocks noGrp="1"/>
          </p:cNvSpPr>
          <p:nvPr>
            <p:ph type="title"/>
          </p:nvPr>
        </p:nvSpPr>
        <p:spPr>
          <a:xfrm>
            <a:off x="414338" y="671515"/>
            <a:ext cx="8229600" cy="492125"/>
          </a:xfrm>
        </p:spPr>
        <p:txBody>
          <a:bodyPr/>
          <a:lstStyle/>
          <a:p>
            <a:pPr eaLnBrk="1" hangingPunct="1"/>
            <a:r>
              <a:rPr lang="en-GB" dirty="0" smtClean="0">
                <a:cs typeface="Trebuchet MS"/>
              </a:rPr>
              <a:t>New P60’s and Payslips</a:t>
            </a:r>
            <a:endParaRPr lang="en-GB" dirty="0">
              <a:cs typeface="Trebuchet MS"/>
            </a:endParaRPr>
          </a:p>
        </p:txBody>
      </p:sp>
      <p:sp>
        <p:nvSpPr>
          <p:cNvPr id="6147" name="Content Placeholder 3"/>
          <p:cNvSpPr>
            <a:spLocks noGrp="1"/>
          </p:cNvSpPr>
          <p:nvPr>
            <p:ph sz="half" idx="2"/>
          </p:nvPr>
        </p:nvSpPr>
        <p:spPr>
          <a:xfrm>
            <a:off x="414338" y="1450978"/>
            <a:ext cx="8229262" cy="3665419"/>
          </a:xfrm>
        </p:spPr>
        <p:txBody>
          <a:bodyPr/>
          <a:lstStyle/>
          <a:p>
            <a:pPr marL="0" indent="0" eaLnBrk="1" hangingPunct="1"/>
            <a:endParaRPr lang="en-US" dirty="0" smtClean="0">
              <a:latin typeface="Aller" charset="0"/>
            </a:endParaRPr>
          </a:p>
          <a:p>
            <a:pPr marL="0" indent="0" eaLnBrk="1" hangingPunct="1"/>
            <a:r>
              <a:rPr lang="en-US" b="1" dirty="0" smtClean="0">
                <a:latin typeface="Aller" charset="0"/>
              </a:rPr>
              <a:t>Final Steps</a:t>
            </a:r>
          </a:p>
          <a:p>
            <a:pPr marL="0" indent="0" eaLnBrk="1" hangingPunct="1"/>
            <a:endParaRPr lang="en-US" dirty="0" smtClean="0">
              <a:latin typeface="Aller" charset="0"/>
            </a:endParaRPr>
          </a:p>
          <a:p>
            <a:pPr marL="250825" lvl="1" indent="-285750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ller" charset="0"/>
              </a:rPr>
              <a:t>HMRC Approved</a:t>
            </a:r>
          </a:p>
          <a:p>
            <a:pPr marL="250825" lvl="1" indent="-285750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ller" charset="0"/>
              </a:rPr>
              <a:t>Business consulted</a:t>
            </a:r>
          </a:p>
          <a:p>
            <a:pPr marL="250825" lvl="1" indent="-285750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ller" charset="0"/>
              </a:rPr>
              <a:t>Tweaks to reduce printer ink</a:t>
            </a:r>
          </a:p>
          <a:p>
            <a:pPr marL="250825" lvl="1" indent="-285750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ller" charset="0"/>
              </a:rPr>
              <a:t>This month / next </a:t>
            </a:r>
            <a:r>
              <a:rPr lang="en-US" dirty="0">
                <a:latin typeface="Aller" charset="0"/>
              </a:rPr>
              <a:t>m</a:t>
            </a:r>
            <a:r>
              <a:rPr lang="en-US" dirty="0" smtClean="0">
                <a:latin typeface="Aller" charset="0"/>
              </a:rPr>
              <a:t>onth</a:t>
            </a:r>
            <a:endParaRPr lang="en-US" dirty="0">
              <a:latin typeface="Aller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19" y="1278122"/>
            <a:ext cx="4445696" cy="3566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03" y="3284201"/>
            <a:ext cx="3552226" cy="2918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5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cs typeface="Trebuchet MS"/>
              </a:rPr>
              <a:t>Web chat</a:t>
            </a:r>
            <a:endParaRPr lang="en-GB" dirty="0">
              <a:cs typeface="Trebuchet M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14000" y="1719618"/>
            <a:ext cx="4038600" cy="4406547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Trial launched October 2018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Demand </a:t>
            </a:r>
            <a:r>
              <a:rPr lang="en-GB" dirty="0" smtClean="0"/>
              <a:t>has continued to be high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Top 3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/>
              <a:t>Website </a:t>
            </a:r>
            <a:r>
              <a:rPr lang="en-GB" dirty="0" smtClean="0"/>
              <a:t>queries </a:t>
            </a:r>
            <a:r>
              <a:rPr lang="en-GB" dirty="0" smtClean="0"/>
              <a:t>– 31%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/>
              <a:t>Service </a:t>
            </a:r>
            <a:r>
              <a:rPr lang="en-GB" dirty="0" smtClean="0"/>
              <a:t>queries – </a:t>
            </a:r>
            <a:r>
              <a:rPr lang="en-GB" dirty="0" smtClean="0"/>
              <a:t>14%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/>
              <a:t>Retirement </a:t>
            </a:r>
            <a:r>
              <a:rPr lang="en-GB" dirty="0" smtClean="0"/>
              <a:t>queries – </a:t>
            </a:r>
            <a:r>
              <a:rPr lang="en-GB" dirty="0" smtClean="0"/>
              <a:t>8%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Security case for secure Webchat </a:t>
            </a:r>
            <a:r>
              <a:rPr lang="en-GB" dirty="0" smtClean="0"/>
              <a:t>progressing</a:t>
            </a: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Exploration of chat bots for quick answers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Interest for an Employer </a:t>
            </a:r>
            <a:r>
              <a:rPr lang="en-GB" dirty="0" smtClean="0"/>
              <a:t>web </a:t>
            </a:r>
            <a:r>
              <a:rPr lang="en-GB" dirty="0" smtClean="0"/>
              <a:t>chat option has been high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2" t="11449" b="5932"/>
          <a:stretch/>
        </p:blipFill>
        <p:spPr bwMode="auto">
          <a:xfrm>
            <a:off x="4551197" y="1589993"/>
            <a:ext cx="4373411" cy="287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1" t="38612" r="959" b="5429"/>
          <a:stretch/>
        </p:blipFill>
        <p:spPr bwMode="auto">
          <a:xfrm>
            <a:off x="7228324" y="4076969"/>
            <a:ext cx="1415276" cy="2616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1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cs typeface="Trebuchet MS"/>
              </a:rPr>
              <a:t>Mobile design</a:t>
            </a:r>
            <a:endParaRPr lang="en-GB" dirty="0">
              <a:cs typeface="Trebuchet M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14000" y="1719618"/>
            <a:ext cx="4038600" cy="4406547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A migration from adaptive to responsive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A better experience across a wider range of devices and screen sizes</a:t>
            </a: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Improving accessibility</a:t>
            </a:r>
            <a:endParaRPr lang="en-GB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Improvements will continue to be refined and expanded</a:t>
            </a: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47" y="1719618"/>
            <a:ext cx="40195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67" y="2622432"/>
            <a:ext cx="2352825" cy="4080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4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679450"/>
            <a:ext cx="8399156" cy="492125"/>
          </a:xfrm>
        </p:spPr>
        <p:txBody>
          <a:bodyPr/>
          <a:lstStyle/>
          <a:p>
            <a:r>
              <a:rPr lang="en-GB" sz="3200" dirty="0" smtClean="0"/>
              <a:t>Azure &amp; Sitecore </a:t>
            </a:r>
            <a:r>
              <a:rPr lang="en-GB" sz="3200" dirty="0" smtClean="0"/>
              <a:t>v9.1</a:t>
            </a:r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BBA033-BDFB-4EBE-B1ED-2D42B01B4BD5}" type="slidenum">
              <a:rPr lang="en-GB" smtClean="0"/>
              <a:t>14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3528" y="1700808"/>
            <a:ext cx="8550488" cy="443711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1pPr>
            <a:lvl2pPr marL="3429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2pPr>
            <a:lvl3pPr marL="6858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3pPr>
            <a:lvl4pPr marL="10287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4pPr>
            <a:lvl5pPr marL="13716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5pPr>
            <a:lvl6pPr marL="1828800" algn="l" defTabSz="584200" rtl="0" fontAlgn="base" hangingPunct="0">
              <a:spcBef>
                <a:spcPts val="420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6pPr>
            <a:lvl7pPr marL="2286000" algn="l" defTabSz="584200" rtl="0" fontAlgn="base" hangingPunct="0">
              <a:spcBef>
                <a:spcPts val="420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7pPr>
            <a:lvl8pPr marL="2743200" algn="l" defTabSz="584200" rtl="0" fontAlgn="base" hangingPunct="0">
              <a:spcBef>
                <a:spcPts val="420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8pPr>
            <a:lvl9pPr marL="3200400" algn="l" defTabSz="584200" rtl="0" fontAlgn="base" hangingPunct="0">
              <a:spcBef>
                <a:spcPts val="420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9pPr>
          </a:lstStyle>
          <a:p>
            <a:pPr>
              <a:spcBef>
                <a:spcPts val="1800"/>
              </a:spcBef>
              <a:buClr>
                <a:srgbClr val="92D050"/>
              </a:buClr>
              <a:defRPr/>
            </a:pPr>
            <a:r>
              <a:rPr lang="en-GB" kern="0" dirty="0" smtClean="0">
                <a:solidFill>
                  <a:prstClr val="white">
                    <a:lumMod val="50000"/>
                  </a:prstClr>
                </a:solidFill>
              </a:rPr>
              <a:t>Benefits </a:t>
            </a:r>
            <a:r>
              <a:rPr lang="en-GB" kern="0" dirty="0" smtClean="0">
                <a:solidFill>
                  <a:prstClr val="white">
                    <a:lumMod val="50000"/>
                  </a:prstClr>
                </a:solidFill>
              </a:rPr>
              <a:t>from moving to the Azure ‘cloud</a:t>
            </a:r>
            <a:r>
              <a:rPr lang="en-GB" kern="0" dirty="0" smtClean="0">
                <a:solidFill>
                  <a:prstClr val="white">
                    <a:lumMod val="50000"/>
                  </a:prstClr>
                </a:solidFill>
              </a:rPr>
              <a:t>’ and Sitecore 9.1 CMS:</a:t>
            </a:r>
            <a:endParaRPr lang="en-GB" kern="0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>
              <a:spcBef>
                <a:spcPts val="18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white">
                    <a:lumMod val="50000"/>
                  </a:prstClr>
                </a:solidFill>
              </a:rPr>
              <a:t>Speed and reliability – speed improvements have already happened</a:t>
            </a:r>
          </a:p>
          <a:p>
            <a:pPr marL="285750" indent="-285750">
              <a:spcBef>
                <a:spcPts val="18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white">
                    <a:lumMod val="50000"/>
                  </a:prstClr>
                </a:solidFill>
              </a:rPr>
              <a:t>Machine learning - Personalisation </a:t>
            </a:r>
            <a:r>
              <a:rPr lang="en-GB" kern="0" dirty="0" smtClean="0">
                <a:solidFill>
                  <a:prstClr val="white">
                    <a:lumMod val="50000"/>
                  </a:prstClr>
                </a:solidFill>
              </a:rPr>
              <a:t>improvements</a:t>
            </a:r>
          </a:p>
          <a:p>
            <a:pPr marL="285750" indent="-285750">
              <a:spcBef>
                <a:spcPts val="18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white">
                    <a:lumMod val="50000"/>
                  </a:prstClr>
                </a:solidFill>
              </a:rPr>
              <a:t>Improved </a:t>
            </a:r>
            <a:r>
              <a:rPr lang="en-GB" kern="0" dirty="0" smtClean="0">
                <a:solidFill>
                  <a:prstClr val="white">
                    <a:lumMod val="50000"/>
                  </a:prstClr>
                </a:solidFill>
              </a:rPr>
              <a:t>insight and </a:t>
            </a:r>
            <a:r>
              <a:rPr lang="en-GB" kern="0" dirty="0" smtClean="0">
                <a:solidFill>
                  <a:prstClr val="white">
                    <a:lumMod val="50000"/>
                  </a:prstClr>
                </a:solidFill>
              </a:rPr>
              <a:t>analytics – better data and understanding</a:t>
            </a:r>
          </a:p>
          <a:p>
            <a:pPr marL="285750" indent="-285750">
              <a:spcBef>
                <a:spcPts val="18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white">
                    <a:lumMod val="50000"/>
                  </a:prstClr>
                </a:solidFill>
              </a:rPr>
              <a:t>Testing – continuous optimisation </a:t>
            </a:r>
            <a:endParaRPr lang="en-GB" kern="0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>
              <a:spcBef>
                <a:spcPts val="18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white">
                    <a:lumMod val="50000"/>
                  </a:prstClr>
                </a:solidFill>
              </a:rPr>
              <a:t>Integrations – with email systems and other channels</a:t>
            </a:r>
            <a:endParaRPr lang="en-GB" kern="0" dirty="0" smtClean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>
              <a:spcBef>
                <a:spcPts val="18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white">
                    <a:lumMod val="50000"/>
                  </a:prstClr>
                </a:solidFill>
              </a:rPr>
              <a:t>Ultimately </a:t>
            </a:r>
            <a:r>
              <a:rPr lang="en-GB" kern="0" dirty="0" smtClean="0">
                <a:solidFill>
                  <a:prstClr val="white">
                    <a:lumMod val="50000"/>
                  </a:prstClr>
                </a:solidFill>
              </a:rPr>
              <a:t>a better experience for users and easier to make changes for TP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154" y="5452120"/>
            <a:ext cx="1895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0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th</a:t>
            </a:r>
            <a:r>
              <a:rPr lang="en-US" dirty="0" smtClean="0"/>
              <a:t>e plans for My Pension Online?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5"/>
          <p:cNvSpPr>
            <a:spLocks noGrp="1"/>
          </p:cNvSpPr>
          <p:nvPr>
            <p:ph type="title"/>
          </p:nvPr>
        </p:nvSpPr>
        <p:spPr>
          <a:xfrm>
            <a:off x="414338" y="671515"/>
            <a:ext cx="8229600" cy="492125"/>
          </a:xfrm>
        </p:spPr>
        <p:txBody>
          <a:bodyPr/>
          <a:lstStyle/>
          <a:p>
            <a:pPr eaLnBrk="1" hangingPunct="1"/>
            <a:r>
              <a:rPr lang="en-GB" dirty="0" smtClean="0">
                <a:cs typeface="Trebuchet MS"/>
              </a:rPr>
              <a:t>Task Tracker</a:t>
            </a:r>
            <a:endParaRPr lang="en-GB" dirty="0">
              <a:cs typeface="Trebuchet MS"/>
            </a:endParaRPr>
          </a:p>
        </p:txBody>
      </p:sp>
      <p:sp>
        <p:nvSpPr>
          <p:cNvPr id="6147" name="Content Placeholder 3"/>
          <p:cNvSpPr>
            <a:spLocks noGrp="1"/>
          </p:cNvSpPr>
          <p:nvPr>
            <p:ph sz="half" idx="2"/>
          </p:nvPr>
        </p:nvSpPr>
        <p:spPr>
          <a:xfrm>
            <a:off x="414338" y="1450978"/>
            <a:ext cx="8229262" cy="3665419"/>
          </a:xfrm>
        </p:spPr>
        <p:txBody>
          <a:bodyPr/>
          <a:lstStyle/>
          <a:p>
            <a:pPr marL="0" indent="0" eaLnBrk="1" hangingPunct="1"/>
            <a:endParaRPr lang="en-US" dirty="0" smtClean="0">
              <a:latin typeface="Aller" charset="0"/>
            </a:endParaRPr>
          </a:p>
          <a:p>
            <a:pPr marL="0" indent="0" eaLnBrk="1" hangingPunct="1"/>
            <a:r>
              <a:rPr lang="en-US" b="1" dirty="0" smtClean="0">
                <a:latin typeface="Aller" charset="0"/>
              </a:rPr>
              <a:t>95% complete</a:t>
            </a:r>
          </a:p>
          <a:p>
            <a:pPr marL="0" indent="0" eaLnBrk="1" hangingPunct="1"/>
            <a:endParaRPr lang="en-US" dirty="0" smtClean="0">
              <a:latin typeface="Aller" charset="0"/>
            </a:endParaRPr>
          </a:p>
          <a:p>
            <a:pPr marL="250825" lvl="1" indent="-285750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ller" charset="0"/>
              </a:rPr>
              <a:t>Applying pressure</a:t>
            </a:r>
          </a:p>
          <a:p>
            <a:pPr marL="250825" lvl="1" indent="-285750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ller" charset="0"/>
              </a:rPr>
              <a:t>Aiming for end of </a:t>
            </a:r>
            <a:r>
              <a:rPr lang="en-US" dirty="0" smtClean="0">
                <a:latin typeface="Aller" charset="0"/>
              </a:rPr>
              <a:t>Q3</a:t>
            </a:r>
            <a:endParaRPr lang="en-US" dirty="0" smtClean="0">
              <a:latin typeface="Aller" charset="0"/>
            </a:endParaRPr>
          </a:p>
          <a:p>
            <a:pPr marL="250825" lvl="1" indent="-285750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Aller" charset="0"/>
              </a:rPr>
              <a:t>Changes in staffing</a:t>
            </a:r>
          </a:p>
          <a:p>
            <a:pPr marL="0" indent="0" eaLnBrk="1" hangingPunct="1"/>
            <a:endParaRPr lang="en-US" dirty="0">
              <a:latin typeface="Aller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87" y="1163640"/>
            <a:ext cx="4093451" cy="3531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083" y="2692726"/>
            <a:ext cx="3344171" cy="3571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2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738944" y="4371979"/>
            <a:ext cx="1963737" cy="93345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/>
          <a:lstStyle/>
          <a:p>
            <a:pPr defTabSz="457200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cs typeface="Trebuchet MS"/>
              </a:rPr>
              <a:t>of your gross salary will be contributed by your employer towards your package of benefits.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4294967295"/>
          </p:nvPr>
        </p:nvSpPr>
        <p:spPr>
          <a:xfrm>
            <a:off x="0" y="4838700"/>
            <a:ext cx="8229600" cy="18811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245" y="310393"/>
            <a:ext cx="7728457" cy="612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8202040" y="381358"/>
            <a:ext cx="577224" cy="5500827"/>
          </a:xfrm>
          <a:prstGeom prst="rect">
            <a:avLst/>
          </a:prstGeom>
        </p:spPr>
        <p:txBody>
          <a:bodyPr vert="vert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3F72"/>
                </a:solidFill>
                <a:latin typeface="Trebuchet MS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F72"/>
                </a:solidFill>
                <a:latin typeface="Aller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F72"/>
                </a:solidFill>
                <a:latin typeface="Aller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F72"/>
                </a:solidFill>
                <a:latin typeface="Aller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F72"/>
                </a:solidFill>
                <a:latin typeface="Aller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F7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F7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F7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F7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>
              <a:buClr>
                <a:srgbClr val="003F72"/>
              </a:buClr>
              <a:buFont typeface="Aller Light" pitchFamily="34" charset="0"/>
              <a:buNone/>
            </a:pPr>
            <a:r>
              <a:rPr lang="en-US" sz="3200" dirty="0" smtClean="0"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UX Designed with members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6791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cs typeface="Trebuchet MS"/>
              </a:rPr>
              <a:t>Accessibility</a:t>
            </a:r>
            <a:endParaRPr lang="en-GB" dirty="0"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1746914"/>
            <a:ext cx="8229600" cy="437925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Two audits undertaken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/>
              <a:t>MPO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/>
              <a:t>Non MPO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Screen reading improvements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Page structure and heading concerns – Sitecore </a:t>
            </a:r>
            <a:r>
              <a:rPr lang="en-GB" dirty="0" smtClean="0"/>
              <a:t>9.1 </a:t>
            </a:r>
            <a:r>
              <a:rPr lang="en-GB" dirty="0" smtClean="0"/>
              <a:t>will help correct / address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PDF accessibility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Cross device suggestions – larger font size than currently used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New carousel that allows user control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Improved contrast ration between colours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MPO report due next month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87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85" y="596585"/>
            <a:ext cx="8528231" cy="540000"/>
          </a:xfrm>
        </p:spPr>
        <p:txBody>
          <a:bodyPr/>
          <a:lstStyle/>
          <a:p>
            <a:r>
              <a:rPr lang="en-GB" dirty="0"/>
              <a:t>  </a:t>
            </a:r>
            <a:r>
              <a:rPr lang="en-GB" dirty="0" smtClean="0"/>
              <a:t>Digital Personas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8195" y="1619082"/>
            <a:ext cx="4064399" cy="4507560"/>
          </a:xfrm>
        </p:spPr>
        <p:txBody>
          <a:bodyPr/>
          <a:lstStyle/>
          <a:p>
            <a:pPr marL="0" lvl="1" indent="0">
              <a:buNone/>
            </a:pPr>
            <a:r>
              <a:rPr lang="en-GB" dirty="0" smtClean="0"/>
              <a:t>Personas and member status are the basis for personalisation across engagement activity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Existing personas:</a:t>
            </a:r>
          </a:p>
          <a:p>
            <a:endParaRPr lang="en-GB" dirty="0" smtClean="0"/>
          </a:p>
          <a:p>
            <a:pPr marL="227536" lvl="1" indent="-262461">
              <a:buFont typeface="Arial" panose="020B0604020202020204" pitchFamily="34" charset="0"/>
              <a:buChar char="•"/>
            </a:pPr>
            <a:r>
              <a:rPr lang="en-GB" dirty="0" smtClean="0"/>
              <a:t>Developed </a:t>
            </a:r>
            <a:r>
              <a:rPr lang="en-GB" dirty="0" smtClean="0"/>
              <a:t>in 2014</a:t>
            </a:r>
          </a:p>
          <a:p>
            <a:pPr marL="227536" lvl="1" indent="-262461">
              <a:buFont typeface="Arial" panose="020B0604020202020204" pitchFamily="34" charset="0"/>
              <a:buChar char="•"/>
            </a:pPr>
            <a:r>
              <a:rPr lang="en-GB" dirty="0" smtClean="0"/>
              <a:t>Provide member portal personalisation </a:t>
            </a:r>
          </a:p>
          <a:p>
            <a:pPr marL="227536" lvl="1" indent="-262461">
              <a:buFont typeface="Arial" panose="020B0604020202020204" pitchFamily="34" charset="0"/>
              <a:buChar char="•"/>
            </a:pPr>
            <a:r>
              <a:rPr lang="en-GB" dirty="0" smtClean="0"/>
              <a:t>Provide pre-login personalisation</a:t>
            </a:r>
          </a:p>
          <a:p>
            <a:pPr marL="227536" lvl="1" indent="-262461">
              <a:buFont typeface="Arial" panose="020B0604020202020204" pitchFamily="34" charset="0"/>
              <a:buChar char="•"/>
            </a:pPr>
            <a:r>
              <a:rPr lang="en-GB" dirty="0" smtClean="0"/>
              <a:t>Are the core of supporting communications</a:t>
            </a:r>
            <a:endParaRPr lang="en-GB" dirty="0"/>
          </a:p>
          <a:p>
            <a:endParaRPr lang="en-GB" sz="1500" dirty="0" smtClean="0"/>
          </a:p>
        </p:txBody>
      </p:sp>
      <p:pic>
        <p:nvPicPr>
          <p:cNvPr id="5" name="Picture 5" descr="image8.png"/>
          <p:cNvPicPr>
            <a:picLocks noChangeAspect="1"/>
          </p:cNvPicPr>
          <p:nvPr/>
        </p:nvPicPr>
        <p:blipFill rotWithShape="1">
          <a:blip r:embed="rId2" cstate="print"/>
          <a:srcRect l="16118" t="33370" r="14345" b="7240"/>
          <a:stretch/>
        </p:blipFill>
        <p:spPr bwMode="auto">
          <a:xfrm>
            <a:off x="4407213" y="2204864"/>
            <a:ext cx="4203189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26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5"/>
          <p:cNvSpPr>
            <a:spLocks noGrp="1"/>
          </p:cNvSpPr>
          <p:nvPr>
            <p:ph type="title"/>
          </p:nvPr>
        </p:nvSpPr>
        <p:spPr>
          <a:xfrm>
            <a:off x="414338" y="671513"/>
            <a:ext cx="8229600" cy="492125"/>
          </a:xfrm>
        </p:spPr>
        <p:txBody>
          <a:bodyPr/>
          <a:lstStyle/>
          <a:p>
            <a:pPr eaLnBrk="1" hangingPunct="1"/>
            <a:r>
              <a:rPr lang="en-GB" dirty="0" smtClean="0">
                <a:cs typeface="Trebuchet MS"/>
              </a:rPr>
              <a:t>Overview</a:t>
            </a:r>
            <a:endParaRPr lang="en-GB" dirty="0">
              <a:cs typeface="Trebuchet MS"/>
            </a:endParaRPr>
          </a:p>
        </p:txBody>
      </p:sp>
      <p:sp>
        <p:nvSpPr>
          <p:cNvPr id="6147" name="Content Placeholder 3"/>
          <p:cNvSpPr>
            <a:spLocks noGrp="1"/>
          </p:cNvSpPr>
          <p:nvPr>
            <p:ph sz="half" idx="2"/>
          </p:nvPr>
        </p:nvSpPr>
        <p:spPr>
          <a:xfrm>
            <a:off x="414338" y="2065126"/>
            <a:ext cx="8229262" cy="3665419"/>
          </a:xfrm>
        </p:spPr>
        <p:txBody>
          <a:bodyPr/>
          <a:lstStyle/>
          <a:p>
            <a:pPr lvl="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Website statistics</a:t>
            </a:r>
          </a:p>
          <a:p>
            <a:pPr marL="0" lvl="0" indent="0">
              <a:buClr>
                <a:schemeClr val="accent3"/>
              </a:buClr>
            </a:pPr>
            <a:endParaRPr lang="en-GB" dirty="0"/>
          </a:p>
          <a:p>
            <a:pPr lvl="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Improvements since </a:t>
            </a:r>
            <a:r>
              <a:rPr lang="en-GB" dirty="0" smtClean="0"/>
              <a:t>May </a:t>
            </a:r>
            <a:r>
              <a:rPr lang="en-GB" dirty="0" smtClean="0"/>
              <a:t>2018</a:t>
            </a:r>
            <a:endParaRPr lang="en-GB" dirty="0" smtClean="0"/>
          </a:p>
          <a:p>
            <a:r>
              <a:rPr lang="en-GB" dirty="0"/>
              <a:t> </a:t>
            </a:r>
          </a:p>
          <a:p>
            <a:pPr lvl="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Future plans for My </a:t>
            </a:r>
            <a:r>
              <a:rPr lang="en-GB" dirty="0"/>
              <a:t>Pension </a:t>
            </a:r>
            <a:r>
              <a:rPr lang="en-GB" dirty="0" smtClean="0"/>
              <a:t>Online</a:t>
            </a:r>
            <a:endParaRPr lang="en-GB" dirty="0" smtClean="0"/>
          </a:p>
          <a:p>
            <a:pPr lvl="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What are the benefits of My Pension Online</a:t>
            </a:r>
            <a:endParaRPr lang="en-GB" dirty="0"/>
          </a:p>
          <a:p>
            <a:pPr lvl="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Any Questions</a:t>
            </a:r>
            <a:endParaRPr lang="en-GB" dirty="0"/>
          </a:p>
          <a:p>
            <a:pPr marL="0" indent="0" eaLnBrk="1" hangingPunct="1"/>
            <a:endParaRPr lang="en-US" dirty="0">
              <a:latin typeface="All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85" y="596585"/>
            <a:ext cx="8528231" cy="540000"/>
          </a:xfrm>
        </p:spPr>
        <p:txBody>
          <a:bodyPr/>
          <a:lstStyle/>
          <a:p>
            <a:r>
              <a:rPr lang="en-GB" dirty="0"/>
              <a:t>  </a:t>
            </a:r>
            <a:r>
              <a:rPr lang="en-GB" dirty="0" smtClean="0"/>
              <a:t>Digital Personas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8195" y="1632730"/>
            <a:ext cx="4064399" cy="4507560"/>
          </a:xfrm>
        </p:spPr>
        <p:txBody>
          <a:bodyPr/>
          <a:lstStyle/>
          <a:p>
            <a:pPr marL="0" indent="0"/>
            <a:r>
              <a:rPr lang="en-GB" dirty="0"/>
              <a:t>Revisiting the 2014 personas with a ‘User Need’ </a:t>
            </a:r>
            <a:r>
              <a:rPr lang="en-GB" dirty="0" smtClean="0"/>
              <a:t>focus to build improved online experiences and communications.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2019 Persona research:</a:t>
            </a:r>
          </a:p>
          <a:p>
            <a:endParaRPr lang="en-GB" dirty="0" smtClean="0"/>
          </a:p>
          <a:p>
            <a:pPr marL="250825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Deep dive into the </a:t>
            </a:r>
            <a:r>
              <a:rPr lang="en-GB" dirty="0"/>
              <a:t>age group 40-50 </a:t>
            </a:r>
          </a:p>
          <a:p>
            <a:pPr marL="458862" lvl="1" indent="-285750"/>
            <a:r>
              <a:rPr lang="en-GB" dirty="0" smtClean="0"/>
              <a:t>determine goals</a:t>
            </a:r>
          </a:p>
          <a:p>
            <a:pPr marL="458862" lvl="1" indent="-285750"/>
            <a:r>
              <a:rPr lang="en-GB" dirty="0" smtClean="0"/>
              <a:t>make </a:t>
            </a:r>
            <a:r>
              <a:rPr lang="en-GB" dirty="0"/>
              <a:t>sure there are no undiscovered personas</a:t>
            </a:r>
          </a:p>
          <a:p>
            <a:pPr marL="250825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Review 30 </a:t>
            </a:r>
            <a:r>
              <a:rPr lang="en-GB" dirty="0"/>
              <a:t>to mid-30, to understand the differences in their goals </a:t>
            </a:r>
            <a:r>
              <a:rPr lang="en-GB" dirty="0" smtClean="0"/>
              <a:t>and motivations </a:t>
            </a:r>
          </a:p>
          <a:p>
            <a:endParaRPr lang="en-GB" dirty="0" smtClean="0"/>
          </a:p>
          <a:p>
            <a:r>
              <a:rPr lang="en-GB" dirty="0" smtClean="0"/>
              <a:t>How:</a:t>
            </a:r>
          </a:p>
          <a:p>
            <a:endParaRPr lang="en-GB" dirty="0" smtClean="0"/>
          </a:p>
          <a:p>
            <a:pPr marL="250825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30 remote user interviews</a:t>
            </a:r>
          </a:p>
          <a:p>
            <a:pPr marL="250825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4 focus groups (2x NE and 2x SE England)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/>
          </a:p>
          <a:p>
            <a:endParaRPr lang="en-GB" dirty="0"/>
          </a:p>
        </p:txBody>
      </p:sp>
      <p:pic>
        <p:nvPicPr>
          <p:cNvPr id="8" name="Picture 3" descr="image9.png"/>
          <p:cNvPicPr>
            <a:picLocks noChangeAspect="1"/>
          </p:cNvPicPr>
          <p:nvPr/>
        </p:nvPicPr>
        <p:blipFill rotWithShape="1">
          <a:blip r:embed="rId2" cstate="print"/>
          <a:srcRect l="50808" t="32786" r="16344" b="16991"/>
          <a:stretch/>
        </p:blipFill>
        <p:spPr bwMode="auto">
          <a:xfrm>
            <a:off x="6563303" y="2060848"/>
            <a:ext cx="2307166" cy="2389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image9.png"/>
          <p:cNvPicPr>
            <a:picLocks noChangeAspect="1"/>
          </p:cNvPicPr>
          <p:nvPr/>
        </p:nvPicPr>
        <p:blipFill rotWithShape="1">
          <a:blip r:embed="rId2" cstate="print"/>
          <a:srcRect l="17961" t="32786" r="49192" b="16991"/>
          <a:stretch/>
        </p:blipFill>
        <p:spPr bwMode="auto">
          <a:xfrm>
            <a:off x="4771407" y="3356992"/>
            <a:ext cx="2307165" cy="2389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83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38" y="679450"/>
            <a:ext cx="8399156" cy="492125"/>
          </a:xfrm>
        </p:spPr>
        <p:txBody>
          <a:bodyPr/>
          <a:lstStyle/>
          <a:p>
            <a:r>
              <a:rPr lang="en-GB" sz="3200" dirty="0" smtClean="0"/>
              <a:t>Log in – Just once per week or less</a:t>
            </a:r>
            <a:endParaRPr lang="en-GB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3528" y="1700808"/>
            <a:ext cx="8550488" cy="443711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1pPr>
            <a:lvl2pPr marL="3429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2pPr>
            <a:lvl3pPr marL="6858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3pPr>
            <a:lvl4pPr marL="10287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4pPr>
            <a:lvl5pPr marL="1371600" algn="l" defTabSz="584200" rtl="0" eaLnBrk="0" fontAlgn="base" hangingPunct="0">
              <a:spcBef>
                <a:spcPts val="42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5pPr>
            <a:lvl6pPr marL="1828800" algn="l" defTabSz="584200" rtl="0" fontAlgn="base" hangingPunct="0">
              <a:spcBef>
                <a:spcPts val="420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6pPr>
            <a:lvl7pPr marL="2286000" algn="l" defTabSz="584200" rtl="0" fontAlgn="base" hangingPunct="0">
              <a:spcBef>
                <a:spcPts val="420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7pPr>
            <a:lvl8pPr marL="2743200" algn="l" defTabSz="584200" rtl="0" fontAlgn="base" hangingPunct="0">
              <a:spcBef>
                <a:spcPts val="420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8pPr>
            <a:lvl9pPr marL="3200400" algn="l" defTabSz="584200" rtl="0" fontAlgn="base" hangingPunct="0">
              <a:spcBef>
                <a:spcPts val="420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9pPr>
          </a:lstStyle>
          <a:p>
            <a:pPr>
              <a:spcBef>
                <a:spcPts val="1800"/>
              </a:spcBef>
              <a:buClr>
                <a:srgbClr val="92D050"/>
              </a:buClr>
              <a:defRPr/>
            </a:pPr>
            <a:r>
              <a:rPr lang="en-GB" b="1" kern="0" dirty="0" smtClean="0">
                <a:solidFill>
                  <a:prstClr val="white">
                    <a:lumMod val="50000"/>
                  </a:prstClr>
                </a:solidFill>
              </a:rPr>
              <a:t>Stage 1 – completed in 2018</a:t>
            </a:r>
          </a:p>
          <a:p>
            <a:pPr marL="628650" lvl="1" indent="-285750">
              <a:spcBef>
                <a:spcPts val="18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white">
                    <a:lumMod val="50000"/>
                  </a:prstClr>
                </a:solidFill>
              </a:rPr>
              <a:t>Allowed password to be entered fully</a:t>
            </a:r>
          </a:p>
          <a:p>
            <a:pPr marL="628650" lvl="1" indent="-285750">
              <a:spcBef>
                <a:spcPts val="18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white">
                    <a:lumMod val="50000"/>
                  </a:prstClr>
                </a:solidFill>
              </a:rPr>
              <a:t>Allowed password retention in browser</a:t>
            </a:r>
          </a:p>
          <a:p>
            <a:pPr marL="628650" lvl="1" indent="-285750">
              <a:spcBef>
                <a:spcPts val="18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white">
                    <a:lumMod val="50000"/>
                  </a:prstClr>
                </a:solidFill>
              </a:rPr>
              <a:t>Eased the registration criteria</a:t>
            </a:r>
            <a:endParaRPr lang="en-GB" kern="0" dirty="0">
              <a:solidFill>
                <a:prstClr val="white">
                  <a:lumMod val="50000"/>
                </a:prstClr>
              </a:solidFill>
            </a:endParaRPr>
          </a:p>
          <a:p>
            <a:pPr>
              <a:spcBef>
                <a:spcPts val="1800"/>
              </a:spcBef>
              <a:buClr>
                <a:srgbClr val="92D050"/>
              </a:buClr>
              <a:defRPr/>
            </a:pPr>
            <a:r>
              <a:rPr lang="en-GB" b="1" kern="0" dirty="0" smtClean="0">
                <a:solidFill>
                  <a:prstClr val="white">
                    <a:lumMod val="50000"/>
                  </a:prstClr>
                </a:solidFill>
              </a:rPr>
              <a:t>Stage </a:t>
            </a:r>
            <a:r>
              <a:rPr lang="en-GB" b="1" kern="0" dirty="0" smtClean="0">
                <a:solidFill>
                  <a:prstClr val="white">
                    <a:lumMod val="50000"/>
                  </a:prstClr>
                </a:solidFill>
              </a:rPr>
              <a:t>2 – </a:t>
            </a:r>
            <a:r>
              <a:rPr lang="en-GB" b="1" kern="0" dirty="0" smtClean="0">
                <a:solidFill>
                  <a:prstClr val="white">
                    <a:lumMod val="50000"/>
                  </a:prstClr>
                </a:solidFill>
              </a:rPr>
              <a:t>progressing with </a:t>
            </a:r>
            <a:r>
              <a:rPr lang="en-GB" b="1" kern="0" dirty="0" smtClean="0">
                <a:solidFill>
                  <a:prstClr val="white">
                    <a:lumMod val="50000"/>
                  </a:prstClr>
                </a:solidFill>
              </a:rPr>
              <a:t>Cyber </a:t>
            </a:r>
            <a:r>
              <a:rPr lang="en-GB" b="1" kern="0" dirty="0" smtClean="0">
                <a:solidFill>
                  <a:prstClr val="white">
                    <a:lumMod val="50000"/>
                  </a:prstClr>
                </a:solidFill>
              </a:rPr>
              <a:t>Security</a:t>
            </a:r>
          </a:p>
          <a:p>
            <a:pPr marL="628650" lvl="1" indent="-285750">
              <a:spcBef>
                <a:spcPts val="18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white">
                    <a:lumMod val="50000"/>
                  </a:prstClr>
                </a:solidFill>
              </a:rPr>
              <a:t>Extend how long you are logged in for to days or even weeks</a:t>
            </a:r>
          </a:p>
          <a:p>
            <a:pPr marL="628650" lvl="1" indent="-285750">
              <a:spcBef>
                <a:spcPts val="18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white">
                    <a:lumMod val="50000"/>
                  </a:prstClr>
                </a:solidFill>
              </a:rPr>
              <a:t>Device </a:t>
            </a:r>
            <a:r>
              <a:rPr lang="en-GB" kern="0" dirty="0" smtClean="0">
                <a:solidFill>
                  <a:prstClr val="white">
                    <a:lumMod val="50000"/>
                  </a:prstClr>
                </a:solidFill>
              </a:rPr>
              <a:t>authentication</a:t>
            </a:r>
            <a:endParaRPr lang="en-GB" kern="0" dirty="0">
              <a:solidFill>
                <a:prstClr val="white">
                  <a:lumMod val="50000"/>
                </a:prstClr>
              </a:solidFill>
            </a:endParaRPr>
          </a:p>
          <a:p>
            <a:pPr marL="628650" lvl="1" indent="-285750">
              <a:spcBef>
                <a:spcPts val="18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white">
                    <a:lumMod val="50000"/>
                  </a:prstClr>
                </a:solidFill>
              </a:rPr>
              <a:t>Reduction in the need for password use</a:t>
            </a:r>
            <a:endParaRPr lang="en-GB" kern="0" dirty="0">
              <a:solidFill>
                <a:prstClr val="white">
                  <a:lumMod val="50000"/>
                </a:prstClr>
              </a:solidFill>
            </a:endParaRPr>
          </a:p>
          <a:p>
            <a:pPr marL="628650" lvl="1" indent="-285750">
              <a:spcBef>
                <a:spcPts val="18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prstClr val="white">
                    <a:lumMod val="50000"/>
                  </a:prstClr>
                </a:solidFill>
              </a:rPr>
              <a:t>Ability to request a PIN </a:t>
            </a:r>
            <a:r>
              <a:rPr lang="en-GB" kern="0" dirty="0" smtClean="0">
                <a:solidFill>
                  <a:prstClr val="white">
                    <a:lumMod val="50000"/>
                  </a:prstClr>
                </a:solidFill>
              </a:rPr>
              <a:t>to be sent to a mobile phone</a:t>
            </a:r>
            <a:endParaRPr lang="en-GB" kern="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9" t="14053" r="8148"/>
          <a:stretch/>
        </p:blipFill>
        <p:spPr bwMode="auto">
          <a:xfrm>
            <a:off x="0" y="116633"/>
            <a:ext cx="9201546" cy="655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56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5"/>
          <p:cNvSpPr>
            <a:spLocks noGrp="1"/>
          </p:cNvSpPr>
          <p:nvPr>
            <p:ph type="title"/>
          </p:nvPr>
        </p:nvSpPr>
        <p:spPr>
          <a:xfrm>
            <a:off x="414338" y="671515"/>
            <a:ext cx="8229600" cy="492125"/>
          </a:xfrm>
        </p:spPr>
        <p:txBody>
          <a:bodyPr/>
          <a:lstStyle/>
          <a:p>
            <a:pPr eaLnBrk="1" hangingPunct="1"/>
            <a:r>
              <a:rPr lang="en-GB" dirty="0" smtClean="0">
                <a:cs typeface="Trebuchet MS"/>
              </a:rPr>
              <a:t>Integrated system</a:t>
            </a:r>
            <a:endParaRPr lang="en-GB" dirty="0">
              <a:cs typeface="Trebuchet M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27186842"/>
              </p:ext>
            </p:extLst>
          </p:nvPr>
        </p:nvGraphicFramePr>
        <p:xfrm>
          <a:off x="517396" y="1571351"/>
          <a:ext cx="7776864" cy="500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17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cs typeface="Trebuchet MS"/>
              </a:rPr>
              <a:t>Mobile App</a:t>
            </a:r>
            <a:endParaRPr lang="en-GB" dirty="0"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1746914"/>
            <a:ext cx="8229600" cy="437925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Depends on members needs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Easy log on - Secure access with Biometrics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Integrated call functions – option for automatic authentication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Push notifications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Integrated messages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On demand P60/Payslip/Benefit Statement (</a:t>
            </a:r>
            <a:r>
              <a:rPr lang="en-GB" smtClean="0"/>
              <a:t>with notifications)</a:t>
            </a: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Integrated planning tool – supported by push notifications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69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th</a:t>
            </a:r>
            <a:r>
              <a:rPr lang="en-US" dirty="0" smtClean="0"/>
              <a:t>e benefits of My Pension Online?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5"/>
          <p:cNvSpPr>
            <a:spLocks noGrp="1"/>
          </p:cNvSpPr>
          <p:nvPr>
            <p:ph type="title"/>
          </p:nvPr>
        </p:nvSpPr>
        <p:spPr>
          <a:xfrm>
            <a:off x="414338" y="671513"/>
            <a:ext cx="8229600" cy="492125"/>
          </a:xfrm>
        </p:spPr>
        <p:txBody>
          <a:bodyPr/>
          <a:lstStyle/>
          <a:p>
            <a:pPr eaLnBrk="1" hangingPunct="1"/>
            <a:r>
              <a:rPr lang="en-GB" dirty="0" smtClean="0">
                <a:cs typeface="Trebuchet MS"/>
              </a:rPr>
              <a:t>Benefits</a:t>
            </a:r>
            <a:endParaRPr lang="en-GB" dirty="0">
              <a:cs typeface="Trebuchet MS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14338" y="1450976"/>
            <a:ext cx="8229262" cy="3665419"/>
          </a:xfrm>
        </p:spPr>
        <p:txBody>
          <a:bodyPr/>
          <a:lstStyle/>
          <a:p>
            <a:pPr marL="528638" lvl="2" indent="-285750" eaLnBrk="1" hangingPunct="1">
              <a:buClr>
                <a:srgbClr val="94CE09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528638" lvl="2" indent="-285750" eaLnBrk="1" hangingPunct="1">
              <a:buClr>
                <a:srgbClr val="94CE09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Members need to call in less often</a:t>
            </a:r>
          </a:p>
          <a:p>
            <a:pPr marL="528638" lvl="2" indent="-285750" eaLnBrk="1" hangingPunct="1">
              <a:buClr>
                <a:srgbClr val="94CE09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Time is saved for employers, members and TP</a:t>
            </a:r>
          </a:p>
          <a:p>
            <a:pPr marL="528638" lvl="2" indent="-285750" eaLnBrk="1" hangingPunct="1">
              <a:buClr>
                <a:srgbClr val="94CE09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Availability and access to personal pension information 24/7</a:t>
            </a:r>
          </a:p>
          <a:p>
            <a:pPr marL="528638" lvl="2" indent="-285750" eaLnBrk="1" hangingPunct="1">
              <a:buClr>
                <a:srgbClr val="94CE09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A secure repository of pension documents, no need to file</a:t>
            </a:r>
          </a:p>
          <a:p>
            <a:pPr marL="528638" lvl="2" indent="-285750" eaLnBrk="1" hangingPunct="1">
              <a:buClr>
                <a:srgbClr val="94CE09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Tool for understanding and planning</a:t>
            </a:r>
          </a:p>
          <a:p>
            <a:pPr marL="528638" lvl="2" indent="-285750" eaLnBrk="1" hangingPunct="1">
              <a:buClr>
                <a:srgbClr val="94CE09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Improved accuracy of information for all</a:t>
            </a:r>
          </a:p>
          <a:p>
            <a:pPr marL="528638" lvl="2" indent="-285750" eaLnBrk="1" hangingPunct="1">
              <a:buClr>
                <a:srgbClr val="94CE09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Easier and more efficient administration</a:t>
            </a:r>
          </a:p>
          <a:p>
            <a:pPr marL="528638" lvl="2" indent="-285750" eaLnBrk="1" hangingPunct="1">
              <a:buClr>
                <a:srgbClr val="94CE09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More options for how to interact with TP</a:t>
            </a:r>
          </a:p>
          <a:p>
            <a:pPr marL="528638" lvl="2" indent="-285750" eaLnBrk="1" hangingPunct="1">
              <a:buClr>
                <a:srgbClr val="94CE09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Fewer errors completing forms</a:t>
            </a:r>
          </a:p>
          <a:p>
            <a:pPr marL="528638" lvl="2" indent="-285750" eaLnBrk="1" hangingPunct="1">
              <a:buClr>
                <a:srgbClr val="94CE09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Offers a more interactive way to understand pensions</a:t>
            </a:r>
          </a:p>
          <a:p>
            <a:pPr marL="528638" lvl="2" indent="-285750" eaLnBrk="1" hangingPunct="1">
              <a:buClr>
                <a:srgbClr val="94CE09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Secure messaging and email updates </a:t>
            </a:r>
          </a:p>
          <a:p>
            <a:pPr marL="528638" lvl="2" indent="-285750" eaLnBrk="1" hangingPunct="1">
              <a:buClr>
                <a:srgbClr val="94CE09"/>
              </a:buClr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80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5"/>
          <p:cNvSpPr>
            <a:spLocks noGrp="1"/>
          </p:cNvSpPr>
          <p:nvPr>
            <p:ph type="title"/>
          </p:nvPr>
        </p:nvSpPr>
        <p:spPr>
          <a:xfrm>
            <a:off x="414338" y="671513"/>
            <a:ext cx="8229600" cy="492125"/>
          </a:xfrm>
        </p:spPr>
        <p:txBody>
          <a:bodyPr/>
          <a:lstStyle/>
          <a:p>
            <a:pPr eaLnBrk="1" hangingPunct="1"/>
            <a:r>
              <a:rPr lang="en-GB" dirty="0" smtClean="0">
                <a:cs typeface="Trebuchet MS"/>
              </a:rPr>
              <a:t>Benefits for employers</a:t>
            </a:r>
            <a:endParaRPr lang="en-GB" dirty="0">
              <a:cs typeface="Trebuchet MS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14338" y="1450976"/>
            <a:ext cx="8229262" cy="3665419"/>
          </a:xfrm>
        </p:spPr>
        <p:txBody>
          <a:bodyPr/>
          <a:lstStyle/>
          <a:p>
            <a:pPr marL="528638" lvl="2" indent="-285750" eaLnBrk="1" hangingPunct="1">
              <a:buClr>
                <a:srgbClr val="94CE09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528638" lvl="2" indent="-285750" eaLnBrk="1" hangingPunct="1">
              <a:buClr>
                <a:srgbClr val="94CE09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What are the main benefits to you from members having an account?</a:t>
            </a:r>
          </a:p>
          <a:p>
            <a:pPr marL="528638" lvl="2" indent="-285750" eaLnBrk="1" hangingPunct="1">
              <a:buClr>
                <a:srgbClr val="94CE09"/>
              </a:buClr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528638" lvl="2" indent="-285750" eaLnBrk="1" hangingPunct="1">
              <a:buClr>
                <a:srgbClr val="94CE09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What could we develop for members to help you further?</a:t>
            </a:r>
          </a:p>
          <a:p>
            <a:pPr marL="528638" lvl="2" indent="-285750" eaLnBrk="1" hangingPunct="1">
              <a:buClr>
                <a:srgbClr val="94CE09"/>
              </a:buClr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528638" lvl="2" indent="-285750" eaLnBrk="1" hangingPunct="1">
              <a:buClr>
                <a:srgbClr val="94CE09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What should the future of MPO look like?</a:t>
            </a:r>
          </a:p>
          <a:p>
            <a:pPr marL="528638" lvl="2" indent="-285750" eaLnBrk="1" hangingPunct="1">
              <a:buClr>
                <a:srgbClr val="94CE09"/>
              </a:buClr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131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32290" t="12286" r="36406" b="21297"/>
          <a:stretch>
            <a:fillRect/>
          </a:stretch>
        </p:blipFill>
        <p:spPr>
          <a:xfrm>
            <a:off x="437906" y="450621"/>
            <a:ext cx="5111045" cy="5977122"/>
          </a:xfrm>
          <a:prstGeom prst="rect">
            <a:avLst/>
          </a:prstGeom>
        </p:spPr>
      </p:pic>
      <p:sp>
        <p:nvSpPr>
          <p:cNvPr id="49154" name="Rectangle 1"/>
          <p:cNvSpPr>
            <a:spLocks noGrp="1" noChangeArrowheads="1"/>
          </p:cNvSpPr>
          <p:nvPr>
            <p:ph type="title"/>
          </p:nvPr>
        </p:nvSpPr>
        <p:spPr>
          <a:xfrm>
            <a:off x="5678488" y="2466975"/>
            <a:ext cx="3040062" cy="3949700"/>
          </a:xfrm>
        </p:spPr>
        <p:txBody>
          <a:bodyPr/>
          <a:lstStyle/>
          <a:p>
            <a:pPr marL="80963" algn="l" defTabSz="457200" eaLnBrk="1">
              <a:buClr>
                <a:srgbClr val="FFFFFF"/>
              </a:buClr>
              <a:buFont typeface="Aller Light" pitchFamily="34" charset="0"/>
              <a:buNone/>
            </a:pPr>
            <a:r>
              <a:rPr lang="en-US" sz="3600" b="1" dirty="0" smtClean="0">
                <a:solidFill>
                  <a:srgbClr val="FFFFFF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Any questions?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98102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Statistics </a:t>
            </a:r>
            <a:r>
              <a:rPr lang="en-US" dirty="0" smtClean="0"/>
              <a:t>Update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35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Total Web Visits – 2015 - 2018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585064"/>
              </p:ext>
            </p:extLst>
          </p:nvPr>
        </p:nvGraphicFramePr>
        <p:xfrm>
          <a:off x="341193" y="1596788"/>
          <a:ext cx="8516203" cy="485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75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35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Mobile User Growth – Web Visits</a:t>
            </a:r>
            <a:endParaRPr lang="en-GB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285544"/>
              </p:ext>
            </p:extLst>
          </p:nvPr>
        </p:nvGraphicFramePr>
        <p:xfrm>
          <a:off x="457200" y="1641019"/>
          <a:ext cx="843528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68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776167"/>
              </p:ext>
            </p:extLst>
          </p:nvPr>
        </p:nvGraphicFramePr>
        <p:xfrm>
          <a:off x="4239654" y="114242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31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Account Holders</a:t>
            </a:r>
            <a:endParaRPr lang="en-GB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85050" y="1681671"/>
            <a:ext cx="3068612" cy="936104"/>
          </a:xfrm>
          <a:prstGeom prst="wedgeRoundRectCallout">
            <a:avLst>
              <a:gd name="adj1" fmla="val 54949"/>
              <a:gd name="adj2" fmla="val 116979"/>
              <a:gd name="adj3" fmla="val 16667"/>
            </a:avLst>
          </a:prstGeom>
          <a:solidFill>
            <a:srgbClr val="94CE09"/>
          </a:solidFill>
          <a:ln>
            <a:solidFill>
              <a:srgbClr val="94CE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hangingPunct="1"/>
            <a:endParaRPr lang="en-GB" sz="1600" b="1" dirty="0" smtClean="0">
              <a:solidFill>
                <a:prstClr val="white"/>
              </a:solidFill>
            </a:endParaRPr>
          </a:p>
          <a:p>
            <a:pPr algn="ctr" defTabSz="457200" hangingPunct="1"/>
            <a:r>
              <a:rPr lang="en-GB" sz="1600" b="1" dirty="0" smtClean="0">
                <a:solidFill>
                  <a:prstClr val="white"/>
                </a:solidFill>
              </a:rPr>
              <a:t>Retired Members:</a:t>
            </a:r>
          </a:p>
          <a:p>
            <a:pPr algn="ctr" defTabSz="457200" hangingPunct="1"/>
            <a:endParaRPr lang="en-GB" sz="1600" dirty="0">
              <a:solidFill>
                <a:prstClr val="white"/>
              </a:solidFill>
            </a:endParaRPr>
          </a:p>
          <a:p>
            <a:pPr algn="ctr" defTabSz="457200" hangingPunct="1"/>
            <a:r>
              <a:rPr lang="en-GB" sz="2400" dirty="0" smtClean="0">
                <a:solidFill>
                  <a:prstClr val="white"/>
                </a:solidFill>
              </a:rPr>
              <a:t>45%</a:t>
            </a:r>
            <a:endParaRPr lang="en-GB" sz="2400" b="1" dirty="0" smtClean="0">
              <a:solidFill>
                <a:prstClr val="white"/>
              </a:solidFill>
            </a:endParaRPr>
          </a:p>
          <a:p>
            <a:pPr algn="l" defTabSz="457200" hangingPunct="1"/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63150" y="5210064"/>
            <a:ext cx="2654816" cy="899343"/>
          </a:xfrm>
          <a:prstGeom prst="wedgeRoundRectCallout">
            <a:avLst>
              <a:gd name="adj1" fmla="val 51913"/>
              <a:gd name="adj2" fmla="val -109452"/>
              <a:gd name="adj3" fmla="val 16667"/>
            </a:avLst>
          </a:prstGeom>
          <a:solidFill>
            <a:srgbClr val="003F72"/>
          </a:solidFill>
          <a:ln>
            <a:solidFill>
              <a:srgbClr val="003F7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hangingPunct="1">
              <a:buClr>
                <a:srgbClr val="94CE09"/>
              </a:buClr>
              <a:defRPr/>
            </a:pPr>
            <a:r>
              <a:rPr lang="en-GB" sz="1600" b="1" dirty="0" smtClean="0">
                <a:solidFill>
                  <a:prstClr val="white"/>
                </a:solidFill>
              </a:rPr>
              <a:t>Deferred Members:</a:t>
            </a:r>
          </a:p>
          <a:p>
            <a:pPr algn="ctr" defTabSz="457200" hangingPunct="1">
              <a:buClr>
                <a:srgbClr val="94CE09"/>
              </a:buClr>
              <a:defRPr/>
            </a:pPr>
            <a:endParaRPr lang="en-GB" sz="1600" dirty="0">
              <a:solidFill>
                <a:prstClr val="white"/>
              </a:solidFill>
            </a:endParaRPr>
          </a:p>
          <a:p>
            <a:pPr algn="ctr" defTabSz="457200" hangingPunct="1">
              <a:buClr>
                <a:srgbClr val="94CE09"/>
              </a:buClr>
              <a:defRPr/>
            </a:pPr>
            <a:r>
              <a:rPr lang="en-GB" sz="2400" dirty="0" smtClean="0">
                <a:solidFill>
                  <a:prstClr val="white"/>
                </a:solidFill>
              </a:rPr>
              <a:t>23%</a:t>
            </a:r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101273" y="5102808"/>
            <a:ext cx="2376265" cy="1006598"/>
          </a:xfrm>
          <a:prstGeom prst="wedgeRoundRectCallout">
            <a:avLst>
              <a:gd name="adj1" fmla="val -90215"/>
              <a:gd name="adj2" fmla="val -84524"/>
              <a:gd name="adj3" fmla="val 16667"/>
            </a:avLst>
          </a:prstGeom>
          <a:solidFill>
            <a:srgbClr val="00AEEF"/>
          </a:solidFill>
          <a:ln>
            <a:solidFill>
              <a:srgbClr val="00AEE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hangingPunct="1"/>
            <a:r>
              <a:rPr lang="en-GB" sz="1600" b="1" dirty="0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Other Members:</a:t>
            </a:r>
          </a:p>
          <a:p>
            <a:pPr hangingPunct="1"/>
            <a:endParaRPr lang="en-GB" sz="1600" dirty="0" smtClean="0">
              <a:solidFill>
                <a:prstClr val="white"/>
              </a:solidFill>
              <a:ea typeface="Calibri" pitchFamily="34" charset="0"/>
              <a:cs typeface="Times New Roman" pitchFamily="18" charset="0"/>
            </a:endParaRPr>
          </a:p>
          <a:p>
            <a:pPr algn="ctr" hangingPunct="1"/>
            <a:r>
              <a:rPr lang="en-GB" sz="1600" dirty="0" smtClean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31,507</a:t>
            </a:r>
            <a:endParaRPr lang="en-GB" sz="1600" b="1" dirty="0" smtClean="0">
              <a:solidFill>
                <a:srgbClr val="FFFFFF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996610" y="3409864"/>
            <a:ext cx="2486088" cy="1184549"/>
          </a:xfrm>
          <a:prstGeom prst="wedgeRoundRectCallout">
            <a:avLst>
              <a:gd name="adj1" fmla="val -21997"/>
              <a:gd name="adj2" fmla="val -818"/>
              <a:gd name="adj3" fmla="val 16667"/>
            </a:avLst>
          </a:prstGeom>
          <a:solidFill>
            <a:srgbClr val="702E9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914400" fontAlgn="auto" hangingPunct="1">
              <a:spcBef>
                <a:spcPts val="0"/>
              </a:spcBef>
              <a:spcAft>
                <a:spcPts val="0"/>
              </a:spcAft>
              <a:buClr>
                <a:srgbClr val="94CE09"/>
              </a:buClr>
              <a:defRPr/>
            </a:pPr>
            <a:r>
              <a:rPr lang="en-GB" sz="2000" b="1" kern="0" dirty="0" smtClean="0">
                <a:solidFill>
                  <a:prstClr val="white"/>
                </a:solidFill>
                <a:latin typeface="Trebuchet MS"/>
              </a:rPr>
              <a:t>Total:</a:t>
            </a:r>
          </a:p>
          <a:p>
            <a:pPr fontAlgn="auto" hangingPunct="1">
              <a:spcBef>
                <a:spcPts val="0"/>
              </a:spcBef>
              <a:spcAft>
                <a:spcPts val="0"/>
              </a:spcAft>
              <a:buClr>
                <a:srgbClr val="94CE09"/>
              </a:buClr>
              <a:defRPr/>
            </a:pPr>
            <a:endParaRPr lang="en-GB" sz="2000" kern="0" dirty="0">
              <a:solidFill>
                <a:prstClr val="white"/>
              </a:solidFill>
              <a:latin typeface="Trebuchet MS"/>
            </a:endParaRPr>
          </a:p>
          <a:p>
            <a:pPr algn="ctr" fontAlgn="auto" hangingPunct="1">
              <a:spcBef>
                <a:spcPts val="0"/>
              </a:spcBef>
              <a:spcAft>
                <a:spcPts val="0"/>
              </a:spcAft>
              <a:buClr>
                <a:srgbClr val="94CE09"/>
              </a:buClr>
              <a:defRPr/>
            </a:pPr>
            <a:r>
              <a:rPr lang="en-GB" sz="2000" kern="0" dirty="0" smtClean="0">
                <a:solidFill>
                  <a:prstClr val="white"/>
                </a:solidFill>
                <a:latin typeface="Trebuchet MS"/>
              </a:rPr>
              <a:t>877,000 </a:t>
            </a:r>
            <a:endParaRPr lang="en-GB" sz="2000" kern="0" dirty="0" smtClean="0">
              <a:solidFill>
                <a:prstClr val="white"/>
              </a:solidFill>
              <a:latin typeface="Trebuchet MS"/>
            </a:endParaRPr>
          </a:p>
          <a:p>
            <a:pPr algn="ctr" fontAlgn="auto" hangingPunct="1">
              <a:spcBef>
                <a:spcPts val="0"/>
              </a:spcBef>
              <a:spcAft>
                <a:spcPts val="0"/>
              </a:spcAft>
              <a:buClr>
                <a:srgbClr val="94CE09"/>
              </a:buClr>
              <a:defRPr/>
            </a:pPr>
            <a:r>
              <a:rPr lang="en-GB" sz="1100" kern="0" dirty="0" smtClean="0">
                <a:solidFill>
                  <a:prstClr val="white"/>
                </a:solidFill>
                <a:latin typeface="Trebuchet MS"/>
              </a:rPr>
              <a:t>(</a:t>
            </a:r>
            <a:r>
              <a:rPr lang="en-GB" sz="1100" kern="0" dirty="0" smtClean="0">
                <a:solidFill>
                  <a:prstClr val="white"/>
                </a:solidFill>
                <a:latin typeface="Trebuchet MS"/>
              </a:rPr>
              <a:t>44% </a:t>
            </a:r>
            <a:r>
              <a:rPr lang="en-GB" sz="1100" kern="0" dirty="0" smtClean="0">
                <a:solidFill>
                  <a:prstClr val="white"/>
                </a:solidFill>
                <a:latin typeface="Trebuchet MS"/>
              </a:rPr>
              <a:t>of all members)</a:t>
            </a:r>
            <a:endParaRPr lang="en-GB" sz="1100" b="1" kern="0" dirty="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855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walkthrough of improvements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5"/>
          <p:cNvSpPr>
            <a:spLocks noGrp="1"/>
          </p:cNvSpPr>
          <p:nvPr>
            <p:ph type="title"/>
          </p:nvPr>
        </p:nvSpPr>
        <p:spPr>
          <a:xfrm>
            <a:off x="414338" y="671513"/>
            <a:ext cx="8229600" cy="492125"/>
          </a:xfrm>
        </p:spPr>
        <p:txBody>
          <a:bodyPr/>
          <a:lstStyle/>
          <a:p>
            <a:pPr eaLnBrk="1" hangingPunct="1"/>
            <a:r>
              <a:rPr lang="en-GB" dirty="0" smtClean="0">
                <a:cs typeface="Trebuchet MS"/>
              </a:rPr>
              <a:t>Dashboard Evolution</a:t>
            </a:r>
            <a:endParaRPr lang="en-GB" dirty="0">
              <a:cs typeface="Trebuchet MS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2585333"/>
              </p:ext>
            </p:extLst>
          </p:nvPr>
        </p:nvGraphicFramePr>
        <p:xfrm>
          <a:off x="741351" y="1450975"/>
          <a:ext cx="7661298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53766"/>
                <a:gridCol w="2553766"/>
                <a:gridCol w="25537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Pre 2012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December 2012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62" y="2050648"/>
            <a:ext cx="4207193" cy="3260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19" y="1982407"/>
            <a:ext cx="4353636" cy="345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8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5"/>
          <p:cNvSpPr>
            <a:spLocks noGrp="1"/>
          </p:cNvSpPr>
          <p:nvPr>
            <p:ph type="title"/>
          </p:nvPr>
        </p:nvSpPr>
        <p:spPr>
          <a:xfrm>
            <a:off x="414338" y="671513"/>
            <a:ext cx="8229600" cy="492125"/>
          </a:xfrm>
        </p:spPr>
        <p:txBody>
          <a:bodyPr/>
          <a:lstStyle/>
          <a:p>
            <a:pPr eaLnBrk="1" hangingPunct="1"/>
            <a:r>
              <a:rPr lang="en-GB" dirty="0" smtClean="0">
                <a:cs typeface="Trebuchet MS"/>
              </a:rPr>
              <a:t>Dashboard Evolution</a:t>
            </a:r>
            <a:endParaRPr lang="en-GB" dirty="0">
              <a:cs typeface="Trebuchet MS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5653"/>
              </p:ext>
            </p:extLst>
          </p:nvPr>
        </p:nvGraphicFramePr>
        <p:xfrm>
          <a:off x="741351" y="1450975"/>
          <a:ext cx="7661298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53766"/>
                <a:gridCol w="2553766"/>
                <a:gridCol w="25537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April 2015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June 2018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460" y="2028428"/>
            <a:ext cx="4161949" cy="3261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58" y="2037000"/>
            <a:ext cx="4181779" cy="304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3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achers Pension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3F72"/>
      </a:accent1>
      <a:accent2>
        <a:srgbClr val="00AEEF"/>
      </a:accent2>
      <a:accent3>
        <a:srgbClr val="94CE09"/>
      </a:accent3>
      <a:accent4>
        <a:srgbClr val="702E99"/>
      </a:accent4>
      <a:accent5>
        <a:srgbClr val="585858"/>
      </a:accent5>
      <a:accent6>
        <a:srgbClr val="007A91"/>
      </a:accent6>
      <a:hlink>
        <a:srgbClr val="003F72"/>
      </a:hlink>
      <a:folHlink>
        <a:srgbClr val="003F72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FFFFFF"/>
      </a:accent3>
      <a:accent4>
        <a:srgbClr val="000000"/>
      </a:accent4>
      <a:accent5>
        <a:srgbClr val="AAB5DE"/>
      </a:accent5>
      <a:accent6>
        <a:srgbClr val="177815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2678</TotalTime>
  <Words>718</Words>
  <Application>Microsoft Office PowerPoint</Application>
  <PresentationFormat>On-screen Show (4:3)</PresentationFormat>
  <Paragraphs>205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6_Office Theme</vt:lpstr>
      <vt:lpstr>TPAF – My Pension Online</vt:lpstr>
      <vt:lpstr>Overview</vt:lpstr>
      <vt:lpstr>Statistics Update </vt:lpstr>
      <vt:lpstr>Total Web Visits – 2015 - 2018</vt:lpstr>
      <vt:lpstr>Mobile User Growth – Web Visits</vt:lpstr>
      <vt:lpstr>Account Holders</vt:lpstr>
      <vt:lpstr>A walkthrough of improvements</vt:lpstr>
      <vt:lpstr>Dashboard Evolution</vt:lpstr>
      <vt:lpstr>Dashboard Evolution</vt:lpstr>
      <vt:lpstr>Dashboard Evolution</vt:lpstr>
      <vt:lpstr>New P60’s and Payslips</vt:lpstr>
      <vt:lpstr>Web chat</vt:lpstr>
      <vt:lpstr>Mobile design</vt:lpstr>
      <vt:lpstr>Azure &amp; Sitecore v9.1</vt:lpstr>
      <vt:lpstr>What are the plans for My Pension Online?</vt:lpstr>
      <vt:lpstr>Task Tracker</vt:lpstr>
      <vt:lpstr>PowerPoint Presentation</vt:lpstr>
      <vt:lpstr>Accessibility</vt:lpstr>
      <vt:lpstr>  Digital Personas</vt:lpstr>
      <vt:lpstr>  Digital Personas</vt:lpstr>
      <vt:lpstr>Log in – Just once per week or less</vt:lpstr>
      <vt:lpstr>PowerPoint Presentation</vt:lpstr>
      <vt:lpstr>Integrated system</vt:lpstr>
      <vt:lpstr>Mobile App</vt:lpstr>
      <vt:lpstr>What are the benefits of My Pension Online?</vt:lpstr>
      <vt:lpstr>Benefits</vt:lpstr>
      <vt:lpstr>Benefits for employers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Capita</cp:lastModifiedBy>
  <cp:revision>83</cp:revision>
  <dcterms:created xsi:type="dcterms:W3CDTF">2011-08-05T08:59:42Z</dcterms:created>
  <dcterms:modified xsi:type="dcterms:W3CDTF">2019-05-13T14:05:06Z</dcterms:modified>
</cp:coreProperties>
</file>