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356" r:id="rId5"/>
    <p:sldId id="328" r:id="rId6"/>
    <p:sldId id="347" r:id="rId7"/>
    <p:sldId id="357" r:id="rId8"/>
    <p:sldId id="348" r:id="rId9"/>
    <p:sldId id="358" r:id="rId10"/>
    <p:sldId id="359" r:id="rId11"/>
    <p:sldId id="350" r:id="rId12"/>
    <p:sldId id="351" r:id="rId13"/>
    <p:sldId id="352" r:id="rId14"/>
    <p:sldId id="353" r:id="rId15"/>
    <p:sldId id="354" r:id="rId16"/>
    <p:sldId id="355" r:id="rId17"/>
    <p:sldId id="3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o (Employee Benefits)" initials="CJ(B" lastIdx="2" clrIdx="0">
    <p:extLst>
      <p:ext uri="{19B8F6BF-5375-455C-9EA6-DF929625EA0E}">
        <p15:presenceInfo xmlns:p15="http://schemas.microsoft.com/office/powerpoint/2012/main" userId="S::P10192237@capita.co.uk::4fad07fb-3dd4-48c3-b07e-60a1a8831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F72"/>
    <a:srgbClr val="94D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0E9A6-FEA9-47F8-881F-2D78D20F9BEF}" v="118" dt="2020-11-23T13:13:01.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213" autoAdjust="0"/>
  </p:normalViewPr>
  <p:slideViewPr>
    <p:cSldViewPr snapToGrid="0">
      <p:cViewPr varScale="1">
        <p:scale>
          <a:sx n="119" d="100"/>
          <a:sy n="119" d="100"/>
        </p:scale>
        <p:origin x="132" y="288"/>
      </p:cViewPr>
      <p:guideLst/>
    </p:cSldViewPr>
  </p:slideViewPr>
  <p:notesTextViewPr>
    <p:cViewPr>
      <p:scale>
        <a:sx n="3" d="2"/>
        <a:sy n="3" d="2"/>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BC8BC-33C6-4EE7-BBE7-840AAC60C5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8EDA4E5-2410-41F9-A0E7-17A27F9CB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E79AC-33F0-4D43-8DE5-72489625831D}" type="datetimeFigureOut">
              <a:rPr lang="en-GB" smtClean="0"/>
              <a:t>24/11/2020</a:t>
            </a:fld>
            <a:endParaRPr lang="en-GB"/>
          </a:p>
        </p:txBody>
      </p:sp>
      <p:sp>
        <p:nvSpPr>
          <p:cNvPr id="4" name="Footer Placeholder 3">
            <a:extLst>
              <a:ext uri="{FF2B5EF4-FFF2-40B4-BE49-F238E27FC236}">
                <a16:creationId xmlns:a16="http://schemas.microsoft.com/office/drawing/2014/main" id="{5DEC2AC2-CDFF-4856-A059-77B6E1D30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C5B209-D124-47BE-AE7D-DAED74700B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BA18D2-DFCD-4633-BC49-65B2EE2B4D91}" type="slidenum">
              <a:rPr lang="en-GB" smtClean="0"/>
              <a:t>‹#›</a:t>
            </a:fld>
            <a:endParaRPr lang="en-GB"/>
          </a:p>
        </p:txBody>
      </p:sp>
    </p:spTree>
    <p:extLst>
      <p:ext uri="{BB962C8B-B14F-4D97-AF65-F5344CB8AC3E}">
        <p14:creationId xmlns:p14="http://schemas.microsoft.com/office/powerpoint/2010/main" val="331359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567-FFC4-49BA-91F5-8A0228FB8E50}" type="datetimeFigureOut">
              <a:rPr lang="en-GB" smtClean="0"/>
              <a:t>24/11/2020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3B6EA-DD97-43EA-9327-E7F5EB5431D7}" type="slidenum">
              <a:rPr lang="en-GB" smtClean="0"/>
              <a:t>‹#›</a:t>
            </a:fld>
            <a:endParaRPr lang="en-GB"/>
          </a:p>
        </p:txBody>
      </p:sp>
    </p:spTree>
    <p:extLst>
      <p:ext uri="{BB962C8B-B14F-4D97-AF65-F5344CB8AC3E}">
        <p14:creationId xmlns:p14="http://schemas.microsoft.com/office/powerpoint/2010/main" val="209358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DA3B6EA-DD97-43EA-9327-E7F5EB5431D7}" type="slidenum">
              <a:rPr lang="en-GB" smtClean="0"/>
              <a:t>2</a:t>
            </a:fld>
            <a:endParaRPr lang="en-GB"/>
          </a:p>
        </p:txBody>
      </p:sp>
    </p:spTree>
    <p:extLst>
      <p:ext uri="{BB962C8B-B14F-4D97-AF65-F5344CB8AC3E}">
        <p14:creationId xmlns:p14="http://schemas.microsoft.com/office/powerpoint/2010/main" val="180334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12</a:t>
            </a:fld>
            <a:endParaRPr lang="en-GB"/>
          </a:p>
        </p:txBody>
      </p:sp>
    </p:spTree>
    <p:extLst>
      <p:ext uri="{BB962C8B-B14F-4D97-AF65-F5344CB8AC3E}">
        <p14:creationId xmlns:p14="http://schemas.microsoft.com/office/powerpoint/2010/main" val="64958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13</a:t>
            </a:fld>
            <a:endParaRPr lang="en-GB"/>
          </a:p>
        </p:txBody>
      </p:sp>
    </p:spTree>
    <p:extLst>
      <p:ext uri="{BB962C8B-B14F-4D97-AF65-F5344CB8AC3E}">
        <p14:creationId xmlns:p14="http://schemas.microsoft.com/office/powerpoint/2010/main" val="120113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questions?</a:t>
            </a:r>
          </a:p>
        </p:txBody>
      </p:sp>
      <p:sp>
        <p:nvSpPr>
          <p:cNvPr id="4" name="Slide Number Placeholder 3"/>
          <p:cNvSpPr>
            <a:spLocks noGrp="1"/>
          </p:cNvSpPr>
          <p:nvPr>
            <p:ph type="sldNum" sz="quarter" idx="5"/>
          </p:nvPr>
        </p:nvSpPr>
        <p:spPr/>
        <p:txBody>
          <a:bodyPr/>
          <a:lstStyle/>
          <a:p>
            <a:fld id="{2DA3B6EA-DD97-43EA-9327-E7F5EB5431D7}" type="slidenum">
              <a:rPr lang="en-GB" smtClean="0"/>
              <a:t>14</a:t>
            </a:fld>
            <a:endParaRPr lang="en-GB"/>
          </a:p>
        </p:txBody>
      </p:sp>
    </p:spTree>
    <p:extLst>
      <p:ext uri="{BB962C8B-B14F-4D97-AF65-F5344CB8AC3E}">
        <p14:creationId xmlns:p14="http://schemas.microsoft.com/office/powerpoint/2010/main" val="147393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3</a:t>
            </a:fld>
            <a:endParaRPr lang="en-GB"/>
          </a:p>
        </p:txBody>
      </p:sp>
    </p:spTree>
    <p:extLst>
      <p:ext uri="{BB962C8B-B14F-4D97-AF65-F5344CB8AC3E}">
        <p14:creationId xmlns:p14="http://schemas.microsoft.com/office/powerpoint/2010/main" val="421293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200" dirty="0"/>
          </a:p>
          <a:p>
            <a:r>
              <a:rPr lang="en-GB" sz="900" dirty="0"/>
              <a:t>MCR solution</a:t>
            </a:r>
          </a:p>
          <a:p>
            <a:r>
              <a:rPr lang="en-GB" sz="900" dirty="0"/>
              <a:t>Employer engagement</a:t>
            </a:r>
          </a:p>
          <a:p>
            <a:r>
              <a:rPr lang="en-GB" sz="900" dirty="0"/>
              <a:t>Improvements in data quality</a:t>
            </a:r>
          </a:p>
          <a:p>
            <a:endParaRPr lang="en-GB" sz="900" kern="1200" dirty="0">
              <a:solidFill>
                <a:schemeClr val="tx1"/>
              </a:solidFill>
              <a:effectLst/>
              <a:latin typeface="+mn-lt"/>
              <a:ea typeface="+mn-ea"/>
              <a:cs typeface="+mn-cs"/>
            </a:endParaRPr>
          </a:p>
          <a:p>
            <a:pPr lvl="0"/>
            <a:endParaRPr lang="en-GB" sz="900" kern="1200" dirty="0">
              <a:solidFill>
                <a:schemeClr val="tx1"/>
              </a:solidFill>
              <a:effectLst/>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4</a:t>
            </a:fld>
            <a:endParaRPr lang="en-GB"/>
          </a:p>
        </p:txBody>
      </p:sp>
    </p:spTree>
    <p:extLst>
      <p:ext uri="{BB962C8B-B14F-4D97-AF65-F5344CB8AC3E}">
        <p14:creationId xmlns:p14="http://schemas.microsoft.com/office/powerpoint/2010/main" val="106672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5</a:t>
            </a:fld>
            <a:endParaRPr lang="en-GB"/>
          </a:p>
        </p:txBody>
      </p:sp>
    </p:spTree>
    <p:extLst>
      <p:ext uri="{BB962C8B-B14F-4D97-AF65-F5344CB8AC3E}">
        <p14:creationId xmlns:p14="http://schemas.microsoft.com/office/powerpoint/2010/main" val="115782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6</a:t>
            </a:fld>
            <a:endParaRPr lang="en-GB"/>
          </a:p>
        </p:txBody>
      </p:sp>
    </p:spTree>
    <p:extLst>
      <p:ext uri="{BB962C8B-B14F-4D97-AF65-F5344CB8AC3E}">
        <p14:creationId xmlns:p14="http://schemas.microsoft.com/office/powerpoint/2010/main" val="240887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8</a:t>
            </a:fld>
            <a:endParaRPr lang="en-GB"/>
          </a:p>
        </p:txBody>
      </p:sp>
    </p:spTree>
    <p:extLst>
      <p:ext uri="{BB962C8B-B14F-4D97-AF65-F5344CB8AC3E}">
        <p14:creationId xmlns:p14="http://schemas.microsoft.com/office/powerpoint/2010/main" val="351715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9</a:t>
            </a:fld>
            <a:endParaRPr lang="en-GB"/>
          </a:p>
        </p:txBody>
      </p:sp>
    </p:spTree>
    <p:extLst>
      <p:ext uri="{BB962C8B-B14F-4D97-AF65-F5344CB8AC3E}">
        <p14:creationId xmlns:p14="http://schemas.microsoft.com/office/powerpoint/2010/main" val="366137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10</a:t>
            </a:fld>
            <a:endParaRPr lang="en-GB"/>
          </a:p>
        </p:txBody>
      </p:sp>
    </p:spTree>
    <p:extLst>
      <p:ext uri="{BB962C8B-B14F-4D97-AF65-F5344CB8AC3E}">
        <p14:creationId xmlns:p14="http://schemas.microsoft.com/office/powerpoint/2010/main" val="176905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11</a:t>
            </a:fld>
            <a:endParaRPr lang="en-GB"/>
          </a:p>
        </p:txBody>
      </p:sp>
    </p:spTree>
    <p:extLst>
      <p:ext uri="{BB962C8B-B14F-4D97-AF65-F5344CB8AC3E}">
        <p14:creationId xmlns:p14="http://schemas.microsoft.com/office/powerpoint/2010/main" val="112488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A40A0296-A850-45DF-9DF7-F2DAB89D5F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2295"/>
          <a:stretch/>
        </p:blipFill>
        <p:spPr>
          <a:xfrm>
            <a:off x="0" y="0"/>
            <a:ext cx="12192000" cy="6858000"/>
          </a:xfrm>
          <a:prstGeom prst="rect">
            <a:avLst/>
          </a:prstGeom>
        </p:spPr>
      </p:pic>
      <p:pic>
        <p:nvPicPr>
          <p:cNvPr id="7" name="Picture 6" descr="A picture containing drawing, plate&#10;&#10;Description automatically generated">
            <a:extLst>
              <a:ext uri="{FF2B5EF4-FFF2-40B4-BE49-F238E27FC236}">
                <a16:creationId xmlns:a16="http://schemas.microsoft.com/office/drawing/2014/main" id="{6882CF69-0A96-4877-924F-98CD449E51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0162" y="2805679"/>
            <a:ext cx="2843999" cy="853200"/>
          </a:xfrm>
          <a:prstGeom prst="rect">
            <a:avLst/>
          </a:prstGeom>
        </p:spPr>
      </p:pic>
      <p:sp>
        <p:nvSpPr>
          <p:cNvPr id="10" name="Content Placeholder 9">
            <a:extLst>
              <a:ext uri="{FF2B5EF4-FFF2-40B4-BE49-F238E27FC236}">
                <a16:creationId xmlns:a16="http://schemas.microsoft.com/office/drawing/2014/main" id="{C18EB3EE-15E2-433C-BE8B-F32142204842}"/>
              </a:ext>
            </a:extLst>
          </p:cNvPr>
          <p:cNvSpPr>
            <a:spLocks noGrp="1"/>
          </p:cNvSpPr>
          <p:nvPr>
            <p:ph sz="quarter" idx="11"/>
          </p:nvPr>
        </p:nvSpPr>
        <p:spPr>
          <a:xfrm>
            <a:off x="410162" y="4564004"/>
            <a:ext cx="6253233" cy="19144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7084749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35AB-35E8-4298-989C-72359141062C}"/>
              </a:ext>
            </a:extLst>
          </p:cNvPr>
          <p:cNvSpPr>
            <a:spLocks noGrp="1"/>
          </p:cNvSpPr>
          <p:nvPr>
            <p:ph type="title" hasCustomPrompt="1"/>
          </p:nvPr>
        </p:nvSpPr>
        <p:spPr>
          <a:xfrm>
            <a:off x="284714" y="294125"/>
            <a:ext cx="5234817" cy="759423"/>
          </a:xfrm>
        </p:spPr>
        <p:txBody>
          <a:bodyPr anchor="b"/>
          <a:lstStyle>
            <a:lvl1pPr>
              <a:defRPr sz="4000">
                <a:solidFill>
                  <a:schemeClr val="tx1"/>
                </a:solidFill>
              </a:defRPr>
            </a:lvl1pPr>
          </a:lstStyle>
          <a:p>
            <a:r>
              <a:rPr lang="en-US" dirty="0"/>
              <a:t>Title text</a:t>
            </a:r>
            <a:endParaRPr lang="en-GB" dirty="0"/>
          </a:p>
        </p:txBody>
      </p:sp>
      <p:pic>
        <p:nvPicPr>
          <p:cNvPr id="7" name="Picture 6" descr="A picture containing drawing, plate&#10;&#10;Description automatically generated">
            <a:extLst>
              <a:ext uri="{FF2B5EF4-FFF2-40B4-BE49-F238E27FC236}">
                <a16:creationId xmlns:a16="http://schemas.microsoft.com/office/drawing/2014/main" id="{7A2C14EC-8AF7-4697-A4B4-173957187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47498" y="305155"/>
            <a:ext cx="1372485" cy="411746"/>
          </a:xfrm>
          <a:prstGeom prst="rect">
            <a:avLst/>
          </a:prstGeom>
        </p:spPr>
      </p:pic>
      <p:sp>
        <p:nvSpPr>
          <p:cNvPr id="4" name="Content Placeholder 3">
            <a:extLst>
              <a:ext uri="{FF2B5EF4-FFF2-40B4-BE49-F238E27FC236}">
                <a16:creationId xmlns:a16="http://schemas.microsoft.com/office/drawing/2014/main" id="{E49E7A37-0BE4-4E30-85CF-398B5568DD12}"/>
              </a:ext>
            </a:extLst>
          </p:cNvPr>
          <p:cNvSpPr>
            <a:spLocks noGrp="1"/>
          </p:cNvSpPr>
          <p:nvPr>
            <p:ph sz="quarter" idx="10"/>
          </p:nvPr>
        </p:nvSpPr>
        <p:spPr>
          <a:xfrm>
            <a:off x="284163" y="1250950"/>
            <a:ext cx="10852150" cy="50720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00473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DEA16-0A95-4108-9D20-2CA45E916D8C}"/>
              </a:ext>
            </a:extLst>
          </p:cNvPr>
          <p:cNvSpPr>
            <a:spLocks noGrp="1"/>
          </p:cNvSpPr>
          <p:nvPr>
            <p:ph sz="half" idx="1"/>
          </p:nvPr>
        </p:nvSpPr>
        <p:spPr>
          <a:xfrm>
            <a:off x="803275" y="1957388"/>
            <a:ext cx="6510338" cy="3919537"/>
          </a:xfrm>
          <a:prstGeom prst="rect">
            <a:avLst/>
          </a:prstGeom>
        </p:spPr>
        <p:txBody>
          <a:bodyPr/>
          <a:lstStyle/>
          <a:p>
            <a:pPr lvl="0"/>
            <a:endParaRPr lang="en-GB" dirty="0"/>
          </a:p>
        </p:txBody>
      </p:sp>
      <p:sp>
        <p:nvSpPr>
          <p:cNvPr id="4" name="Content Placeholder 3">
            <a:extLst>
              <a:ext uri="{FF2B5EF4-FFF2-40B4-BE49-F238E27FC236}">
                <a16:creationId xmlns:a16="http://schemas.microsoft.com/office/drawing/2014/main" id="{FBD592C0-76DD-4D04-9264-30C9FD8684FB}"/>
              </a:ext>
            </a:extLst>
          </p:cNvPr>
          <p:cNvSpPr>
            <a:spLocks noGrp="1"/>
          </p:cNvSpPr>
          <p:nvPr>
            <p:ph sz="half" idx="2"/>
          </p:nvPr>
        </p:nvSpPr>
        <p:spPr>
          <a:xfrm>
            <a:off x="7923212" y="1957388"/>
            <a:ext cx="3463925" cy="3919537"/>
          </a:xfrm>
          <a:prstGeom prst="rect">
            <a:avLst/>
          </a:prstGeom>
        </p:spPr>
        <p:txBody>
          <a:bodyPr/>
          <a:lstStyle/>
          <a:p>
            <a:pPr lvl="0"/>
            <a:endParaRPr lang="en-GB" dirty="0"/>
          </a:p>
        </p:txBody>
      </p:sp>
      <p:sp>
        <p:nvSpPr>
          <p:cNvPr id="11" name="Title 10">
            <a:extLst>
              <a:ext uri="{FF2B5EF4-FFF2-40B4-BE49-F238E27FC236}">
                <a16:creationId xmlns:a16="http://schemas.microsoft.com/office/drawing/2014/main" id="{ED3DD341-3530-4C4C-B00A-EDAA3A927AD1}"/>
              </a:ext>
            </a:extLst>
          </p:cNvPr>
          <p:cNvSpPr>
            <a:spLocks noGrp="1"/>
          </p:cNvSpPr>
          <p:nvPr>
            <p:ph type="title"/>
          </p:nvPr>
        </p:nvSpPr>
        <p:spPr/>
        <p:txBody>
          <a:bodyPr/>
          <a:lstStyle>
            <a:lvl1pPr>
              <a:defRPr>
                <a:solidFill>
                  <a:srgbClr val="5A5959"/>
                </a:solidFill>
              </a:defRPr>
            </a:lvl1pPr>
          </a:lstStyle>
          <a:p>
            <a:r>
              <a:rPr lang="en-US" dirty="0"/>
              <a:t>Click to edit Master title style</a:t>
            </a:r>
            <a:endParaRPr lang="en-GB" dirty="0"/>
          </a:p>
        </p:txBody>
      </p:sp>
      <p:sp>
        <p:nvSpPr>
          <p:cNvPr id="10" name="Text Placeholder 2">
            <a:extLst>
              <a:ext uri="{FF2B5EF4-FFF2-40B4-BE49-F238E27FC236}">
                <a16:creationId xmlns:a16="http://schemas.microsoft.com/office/drawing/2014/main" id="{DBB61A7B-99A8-4175-8BF1-141D855160D9}"/>
              </a:ext>
            </a:extLst>
          </p:cNvPr>
          <p:cNvSpPr>
            <a:spLocks noGrp="1"/>
          </p:cNvSpPr>
          <p:nvPr>
            <p:ph type="body" idx="13" hasCustomPrompt="1"/>
          </p:nvPr>
        </p:nvSpPr>
        <p:spPr>
          <a:xfrm>
            <a:off x="807268" y="1013408"/>
            <a:ext cx="10579870" cy="595458"/>
          </a:xfrm>
          <a:prstGeom prst="rect">
            <a:avLst/>
          </a:prstGeom>
        </p:spPr>
        <p:txBody>
          <a:bodyPr anchor="t" anchorCtr="0"/>
          <a:lstStyle>
            <a:lvl1pPr marL="0" indent="0">
              <a:buNone/>
              <a:defRPr sz="3200" b="0">
                <a:solidFill>
                  <a:srgbClr val="5A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Subtitle]</a:t>
            </a:r>
          </a:p>
        </p:txBody>
      </p:sp>
      <p:pic>
        <p:nvPicPr>
          <p:cNvPr id="8" name="Picture 7" descr="A picture containing plate, drawing&#10;&#10;Description automatically generated">
            <a:extLst>
              <a:ext uri="{FF2B5EF4-FFF2-40B4-BE49-F238E27FC236}">
                <a16:creationId xmlns:a16="http://schemas.microsoft.com/office/drawing/2014/main" id="{31FCFE34-90A2-400B-9FAF-93A41698E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7052" y="6078917"/>
            <a:ext cx="1079998" cy="540000"/>
          </a:xfrm>
          <a:prstGeom prst="rect">
            <a:avLst/>
          </a:prstGeom>
        </p:spPr>
      </p:pic>
    </p:spTree>
    <p:extLst>
      <p:ext uri="{BB962C8B-B14F-4D97-AF65-F5344CB8AC3E}">
        <p14:creationId xmlns:p14="http://schemas.microsoft.com/office/powerpoint/2010/main" val="249505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 grey - lap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5EB2D3-936C-47A7-985A-6F4F204F34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146"/>
          <a:stretch/>
        </p:blipFill>
        <p:spPr>
          <a:xfrm>
            <a:off x="-174861" y="1594442"/>
            <a:ext cx="7380793" cy="4922422"/>
          </a:xfrm>
          <a:prstGeom prst="rect">
            <a:avLst/>
          </a:prstGeom>
          <a:effectLst/>
        </p:spPr>
      </p:pic>
      <p:sp>
        <p:nvSpPr>
          <p:cNvPr id="12" name="Picture Placeholder 11">
            <a:extLst>
              <a:ext uri="{FF2B5EF4-FFF2-40B4-BE49-F238E27FC236}">
                <a16:creationId xmlns:a16="http://schemas.microsoft.com/office/drawing/2014/main" id="{BAD6797B-3120-4F37-8882-711E08BEF6A9}"/>
              </a:ext>
            </a:extLst>
          </p:cNvPr>
          <p:cNvSpPr>
            <a:spLocks noGrp="1"/>
          </p:cNvSpPr>
          <p:nvPr>
            <p:ph type="pic" sz="quarter" idx="16"/>
          </p:nvPr>
        </p:nvSpPr>
        <p:spPr>
          <a:xfrm>
            <a:off x="1109932" y="1957386"/>
            <a:ext cx="5490000" cy="3427200"/>
          </a:xfrm>
          <a:prstGeom prst="rect">
            <a:avLst/>
          </a:prstGeom>
          <a:noFill/>
        </p:spPr>
        <p:txBody>
          <a:bodyPr/>
          <a:lstStyle/>
          <a:p>
            <a:endParaRPr lang="en-GB" dirty="0"/>
          </a:p>
        </p:txBody>
      </p:sp>
      <p:sp>
        <p:nvSpPr>
          <p:cNvPr id="16" name="Title 15">
            <a:extLst>
              <a:ext uri="{FF2B5EF4-FFF2-40B4-BE49-F238E27FC236}">
                <a16:creationId xmlns:a16="http://schemas.microsoft.com/office/drawing/2014/main" id="{12DD1A4E-29AB-446B-9992-74FBFE62AF0E}"/>
              </a:ext>
            </a:extLst>
          </p:cNvPr>
          <p:cNvSpPr>
            <a:spLocks noGrp="1"/>
          </p:cNvSpPr>
          <p:nvPr>
            <p:ph type="title" hasCustomPrompt="1"/>
          </p:nvPr>
        </p:nvSpPr>
        <p:spPr>
          <a:xfrm>
            <a:off x="807269" y="239083"/>
            <a:ext cx="10580059" cy="755904"/>
          </a:xfrm>
        </p:spPr>
        <p:txBody>
          <a:bodyPr/>
          <a:lstStyle>
            <a:lvl1pPr>
              <a:defRPr>
                <a:solidFill>
                  <a:srgbClr val="5A5959"/>
                </a:solidFill>
              </a:defRPr>
            </a:lvl1pPr>
          </a:lstStyle>
          <a:p>
            <a:r>
              <a:rPr lang="en-US" dirty="0"/>
              <a:t>Title text</a:t>
            </a:r>
            <a:endParaRPr lang="en-GB" dirty="0"/>
          </a:p>
        </p:txBody>
      </p:sp>
      <p:pic>
        <p:nvPicPr>
          <p:cNvPr id="7" name="Picture 6" descr="A picture containing plate, drawing&#10;&#10;Description automatically generated">
            <a:extLst>
              <a:ext uri="{FF2B5EF4-FFF2-40B4-BE49-F238E27FC236}">
                <a16:creationId xmlns:a16="http://schemas.microsoft.com/office/drawing/2014/main" id="{D35C284A-C2F7-4895-B508-77DE52A1AA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07052" y="6078917"/>
            <a:ext cx="1079998" cy="540000"/>
          </a:xfrm>
          <a:prstGeom prst="rect">
            <a:avLst/>
          </a:prstGeom>
        </p:spPr>
      </p:pic>
      <p:sp>
        <p:nvSpPr>
          <p:cNvPr id="3" name="Content Placeholder 2">
            <a:extLst>
              <a:ext uri="{FF2B5EF4-FFF2-40B4-BE49-F238E27FC236}">
                <a16:creationId xmlns:a16="http://schemas.microsoft.com/office/drawing/2014/main" id="{569487E7-56EE-4E88-9294-0EFD66CDA669}"/>
              </a:ext>
            </a:extLst>
          </p:cNvPr>
          <p:cNvSpPr>
            <a:spLocks noGrp="1"/>
          </p:cNvSpPr>
          <p:nvPr>
            <p:ph sz="quarter" idx="17"/>
          </p:nvPr>
        </p:nvSpPr>
        <p:spPr>
          <a:xfrm>
            <a:off x="7398619" y="1138923"/>
            <a:ext cx="4306887" cy="5064125"/>
          </a:xfrm>
        </p:spPr>
        <p:txBody>
          <a:bodyPr/>
          <a:lstStyle>
            <a:lvl1pPr>
              <a:defRPr>
                <a:solidFill>
                  <a:srgbClr val="5A5959"/>
                </a:solidFill>
              </a:defRPr>
            </a:lvl1pPr>
            <a:lvl2pPr>
              <a:defRPr>
                <a:solidFill>
                  <a:srgbClr val="5A5959"/>
                </a:solidFill>
              </a:defRPr>
            </a:lvl2pPr>
            <a:lvl3pPr>
              <a:defRPr>
                <a:solidFill>
                  <a:srgbClr val="5A5959"/>
                </a:solidFill>
              </a:defRPr>
            </a:lvl3pPr>
            <a:lvl4pPr>
              <a:defRPr>
                <a:solidFill>
                  <a:srgbClr val="5A5959"/>
                </a:solidFill>
              </a:defRPr>
            </a:lvl4pPr>
            <a:lvl5pPr>
              <a:defRPr>
                <a:solidFill>
                  <a:srgbClr val="5A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01213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 Content and ip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0A5685-ADC9-4197-AAEB-665323328B34}"/>
              </a:ext>
            </a:extLst>
          </p:cNvPr>
          <p:cNvSpPr/>
          <p:nvPr userDrawn="1"/>
        </p:nvSpPr>
        <p:spPr>
          <a:xfrm>
            <a:off x="6096000" y="0"/>
            <a:ext cx="6096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le 5">
            <a:extLst>
              <a:ext uri="{FF2B5EF4-FFF2-40B4-BE49-F238E27FC236}">
                <a16:creationId xmlns:a16="http://schemas.microsoft.com/office/drawing/2014/main" id="{2E1570A4-A6E1-40A5-A54D-785D5EA5C32E}"/>
              </a:ext>
            </a:extLst>
          </p:cNvPr>
          <p:cNvSpPr>
            <a:spLocks noGrp="1"/>
          </p:cNvSpPr>
          <p:nvPr>
            <p:ph type="title" hasCustomPrompt="1"/>
          </p:nvPr>
        </p:nvSpPr>
        <p:spPr>
          <a:xfrm>
            <a:off x="807270" y="239083"/>
            <a:ext cx="4677543" cy="755904"/>
          </a:xfrm>
        </p:spPr>
        <p:txBody>
          <a:bodyPr/>
          <a:lstStyle>
            <a:lvl1pPr>
              <a:defRPr/>
            </a:lvl1pPr>
          </a:lstStyle>
          <a:p>
            <a:r>
              <a:rPr lang="en-US" dirty="0"/>
              <a:t>Click to edit style</a:t>
            </a:r>
            <a:endParaRPr lang="en-GB" dirty="0"/>
          </a:p>
        </p:txBody>
      </p:sp>
      <p:sp>
        <p:nvSpPr>
          <p:cNvPr id="16" name="Text Placeholder 2">
            <a:extLst>
              <a:ext uri="{FF2B5EF4-FFF2-40B4-BE49-F238E27FC236}">
                <a16:creationId xmlns:a16="http://schemas.microsoft.com/office/drawing/2014/main" id="{BD9A14C4-3F26-40EA-B979-9EC356897D16}"/>
              </a:ext>
            </a:extLst>
          </p:cNvPr>
          <p:cNvSpPr>
            <a:spLocks noGrp="1"/>
          </p:cNvSpPr>
          <p:nvPr>
            <p:ph type="body" idx="13" hasCustomPrompt="1"/>
          </p:nvPr>
        </p:nvSpPr>
        <p:spPr>
          <a:xfrm>
            <a:off x="807268" y="1013408"/>
            <a:ext cx="4677545" cy="595458"/>
          </a:xfrm>
          <a:prstGeom prst="rect">
            <a:avLst/>
          </a:prstGeo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Subtitle]</a:t>
            </a:r>
          </a:p>
        </p:txBody>
      </p:sp>
      <p:pic>
        <p:nvPicPr>
          <p:cNvPr id="15" name="Picture 14" descr="A picture containing drawing, plate&#10;&#10;Description automatically generated">
            <a:extLst>
              <a:ext uri="{FF2B5EF4-FFF2-40B4-BE49-F238E27FC236}">
                <a16:creationId xmlns:a16="http://schemas.microsoft.com/office/drawing/2014/main" id="{DDE831E9-33BC-471A-8724-2236A7D45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938" y="6301647"/>
            <a:ext cx="1080000" cy="324001"/>
          </a:xfrm>
          <a:prstGeom prst="rect">
            <a:avLst/>
          </a:prstGeom>
        </p:spPr>
      </p:pic>
      <p:sp>
        <p:nvSpPr>
          <p:cNvPr id="3" name="Content Placeholder 2">
            <a:extLst>
              <a:ext uri="{FF2B5EF4-FFF2-40B4-BE49-F238E27FC236}">
                <a16:creationId xmlns:a16="http://schemas.microsoft.com/office/drawing/2014/main" id="{32399225-1BAE-47C0-9EB5-646ED2D5F372}"/>
              </a:ext>
            </a:extLst>
          </p:cNvPr>
          <p:cNvSpPr>
            <a:spLocks noGrp="1"/>
          </p:cNvSpPr>
          <p:nvPr>
            <p:ph sz="quarter" idx="17"/>
          </p:nvPr>
        </p:nvSpPr>
        <p:spPr>
          <a:xfrm>
            <a:off x="808038" y="1828800"/>
            <a:ext cx="4676775" cy="469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electronics&#10;&#10;Description automatically generated">
            <a:extLst>
              <a:ext uri="{FF2B5EF4-FFF2-40B4-BE49-F238E27FC236}">
                <a16:creationId xmlns:a16="http://schemas.microsoft.com/office/drawing/2014/main" id="{A6065B7E-8BF7-4402-B72A-54488CC36E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5" y="636608"/>
            <a:ext cx="3700984" cy="5584784"/>
          </a:xfrm>
          <a:prstGeom prst="rect">
            <a:avLst/>
          </a:prstGeom>
        </p:spPr>
      </p:pic>
      <p:sp>
        <p:nvSpPr>
          <p:cNvPr id="8" name="Picture Placeholder 11">
            <a:extLst>
              <a:ext uri="{FF2B5EF4-FFF2-40B4-BE49-F238E27FC236}">
                <a16:creationId xmlns:a16="http://schemas.microsoft.com/office/drawing/2014/main" id="{56484775-B371-44AF-9146-255553499941}"/>
              </a:ext>
            </a:extLst>
          </p:cNvPr>
          <p:cNvSpPr>
            <a:spLocks noGrp="1"/>
          </p:cNvSpPr>
          <p:nvPr>
            <p:ph type="pic" sz="quarter" idx="16"/>
          </p:nvPr>
        </p:nvSpPr>
        <p:spPr>
          <a:xfrm>
            <a:off x="7470433" y="1234388"/>
            <a:ext cx="3294000" cy="4390908"/>
          </a:xfrm>
          <a:prstGeom prst="rect">
            <a:avLst/>
          </a:prstGeom>
          <a:solidFill>
            <a:schemeClr val="bg1"/>
          </a:solidFill>
        </p:spPr>
        <p:txBody>
          <a:bodyPr/>
          <a:lstStyle/>
          <a:p>
            <a:endParaRPr lang="en-GB" dirty="0"/>
          </a:p>
        </p:txBody>
      </p:sp>
    </p:spTree>
    <p:extLst>
      <p:ext uri="{BB962C8B-B14F-4D97-AF65-F5344CB8AC3E}">
        <p14:creationId xmlns:p14="http://schemas.microsoft.com/office/powerpoint/2010/main" val="146005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ub Content and iphon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3CE81B-64CE-4513-B754-7433A2887487}"/>
              </a:ext>
            </a:extLst>
          </p:cNvPr>
          <p:cNvSpPr/>
          <p:nvPr userDrawn="1"/>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5">
            <a:extLst>
              <a:ext uri="{FF2B5EF4-FFF2-40B4-BE49-F238E27FC236}">
                <a16:creationId xmlns:a16="http://schemas.microsoft.com/office/drawing/2014/main" id="{2E1570A4-A6E1-40A5-A54D-785D5EA5C32E}"/>
              </a:ext>
            </a:extLst>
          </p:cNvPr>
          <p:cNvSpPr>
            <a:spLocks noGrp="1"/>
          </p:cNvSpPr>
          <p:nvPr>
            <p:ph type="title"/>
          </p:nvPr>
        </p:nvSpPr>
        <p:spPr>
          <a:xfrm>
            <a:off x="2397774" y="2766623"/>
            <a:ext cx="7396451" cy="755904"/>
          </a:xfrm>
        </p:spPr>
        <p:txBody>
          <a:bodyPr/>
          <a:lstStyle/>
          <a:p>
            <a:r>
              <a:rPr lang="en-US" dirty="0"/>
              <a:t>Click to edit Master title style</a:t>
            </a:r>
            <a:endParaRPr lang="en-GB" dirty="0"/>
          </a:p>
        </p:txBody>
      </p:sp>
      <p:pic>
        <p:nvPicPr>
          <p:cNvPr id="9" name="Picture 8" descr="A picture containing drawing, plate&#10;&#10;Description automatically generated">
            <a:extLst>
              <a:ext uri="{FF2B5EF4-FFF2-40B4-BE49-F238E27FC236}">
                <a16:creationId xmlns:a16="http://schemas.microsoft.com/office/drawing/2014/main" id="{9B7AAC3F-2BC1-444C-A2DB-2DEA3A6FF3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7938" y="6225447"/>
            <a:ext cx="1080000" cy="324001"/>
          </a:xfrm>
          <a:prstGeom prst="rect">
            <a:avLst/>
          </a:prstGeom>
        </p:spPr>
      </p:pic>
    </p:spTree>
    <p:extLst>
      <p:ext uri="{BB962C8B-B14F-4D97-AF65-F5344CB8AC3E}">
        <p14:creationId xmlns:p14="http://schemas.microsoft.com/office/powerpoint/2010/main" val="1532244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170906064"/>
      </p:ext>
    </p:extLst>
  </p:cSld>
  <p:clrMap bg1="lt1" tx1="dk1" bg2="lt2" tx2="dk2" accent1="accent1" accent2="accent2" accent3="accent3" accent4="accent4" accent5="accent5" accent6="accent6" hlink="hlink" folHlink="folHlink"/>
  <p:sldLayoutIdLst>
    <p:sldLayoutId id="2147483711" r:id="rId1"/>
    <p:sldLayoutId id="2147483667" r:id="rId2"/>
    <p:sldLayoutId id="2147483675" r:id="rId3"/>
    <p:sldLayoutId id="2147483704" r:id="rId4"/>
    <p:sldLayoutId id="2147483699" r:id="rId5"/>
    <p:sldLayoutId id="2147483708" r:id="rId6"/>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teacherspensions.co.uk/employers/managing-members/mcr/on-boarding-availability.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teacherspensions.co.uk/employers/managing-members/mcr/forms-and-guides.aspx"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eb.microsoftstream.com/embed/video/d74d2abf-290d-4796-8447-2d28c069c4f9?autoplay=false&amp;showinfo=true" TargetMode="Externa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25132-FC9E-4F04-8E2C-9FB6E9F16879}"/>
              </a:ext>
            </a:extLst>
          </p:cNvPr>
          <p:cNvSpPr>
            <a:spLocks noGrp="1"/>
          </p:cNvSpPr>
          <p:nvPr>
            <p:ph sz="quarter" idx="11"/>
          </p:nvPr>
        </p:nvSpPr>
        <p:spPr>
          <a:xfrm>
            <a:off x="410162" y="4865298"/>
            <a:ext cx="9225544" cy="1613140"/>
          </a:xfrm>
        </p:spPr>
        <p:txBody>
          <a:bodyPr/>
          <a:lstStyle/>
          <a:p>
            <a:r>
              <a:rPr lang="en-GB" sz="4000" dirty="0"/>
              <a:t>MCR Update</a:t>
            </a:r>
          </a:p>
          <a:p>
            <a:r>
              <a:rPr lang="en-GB" sz="4000" dirty="0"/>
              <a:t>Teachers’ Pensions Action Forum</a:t>
            </a:r>
          </a:p>
        </p:txBody>
      </p:sp>
    </p:spTree>
    <p:extLst>
      <p:ext uri="{BB962C8B-B14F-4D97-AF65-F5344CB8AC3E}">
        <p14:creationId xmlns:p14="http://schemas.microsoft.com/office/powerpoint/2010/main" val="231703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6C08AA-1354-4DDE-AE6B-21042333E284}"/>
              </a:ext>
            </a:extLst>
          </p:cNvPr>
          <p:cNvSpPr>
            <a:spLocks noGrp="1"/>
          </p:cNvSpPr>
          <p:nvPr>
            <p:ph type="title"/>
          </p:nvPr>
        </p:nvSpPr>
        <p:spPr>
          <a:xfrm>
            <a:off x="345037" y="554179"/>
            <a:ext cx="9926086" cy="600966"/>
          </a:xfrm>
        </p:spPr>
        <p:txBody>
          <a:bodyPr/>
          <a:lstStyle/>
          <a:p>
            <a:r>
              <a:rPr lang="en-GB" dirty="0"/>
              <a:t>Common errors during On-boarding</a:t>
            </a:r>
            <a:endParaRPr lang="en-GB" sz="4800" dirty="0"/>
          </a:p>
        </p:txBody>
      </p:sp>
      <p:sp>
        <p:nvSpPr>
          <p:cNvPr id="9" name="TextBox 8">
            <a:extLst>
              <a:ext uri="{FF2B5EF4-FFF2-40B4-BE49-F238E27FC236}">
                <a16:creationId xmlns:a16="http://schemas.microsoft.com/office/drawing/2014/main" id="{98BDC7F7-7771-4F4A-96FE-89E9292882A7}"/>
              </a:ext>
            </a:extLst>
          </p:cNvPr>
          <p:cNvSpPr txBox="1"/>
          <p:nvPr/>
        </p:nvSpPr>
        <p:spPr>
          <a:xfrm>
            <a:off x="343393" y="1270803"/>
            <a:ext cx="11636166" cy="5293757"/>
          </a:xfrm>
          <a:prstGeom prst="rect">
            <a:avLst/>
          </a:prstGeom>
          <a:noFill/>
        </p:spPr>
        <p:txBody>
          <a:bodyPr wrap="square" lIns="0" tIns="0" rIns="0" bIns="0" rtlCol="0">
            <a:spAutoFit/>
          </a:bodyPr>
          <a:lstStyle/>
          <a:p>
            <a:r>
              <a:rPr lang="en-GB" sz="2400" b="1" dirty="0"/>
              <a:t>‘Enrolment type’ field population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‘enrolment type’ field has been introduced to MCR to allow for automatic and contractual enrolments to be provided in a simpler way. Previously, this was completed using the enrolment template, which is a separate process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We’ve noticed some of you have been providing enrolments for members who’ve not been automatically or contractually enrolled and, in some cases, provided enrolments for all members in a submission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causes issues, as you may have members who have opted out of the Scheme and this         “re-enrolment” means we now expect pension contributions to be provided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Please ensure that you only provide ’AUTO’ for automatic or ’CONT’ for contractual enrolments if the member is enrolling on the start date for the service row</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If they’re not enrolling on this date, please leave the enrolment type field blank.</a:t>
            </a:r>
          </a:p>
        </p:txBody>
      </p:sp>
    </p:spTree>
    <p:extLst>
      <p:ext uri="{BB962C8B-B14F-4D97-AF65-F5344CB8AC3E}">
        <p14:creationId xmlns:p14="http://schemas.microsoft.com/office/powerpoint/2010/main" val="357444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48C27-4878-44D2-8E37-96F80475B5C1}"/>
              </a:ext>
            </a:extLst>
          </p:cNvPr>
          <p:cNvSpPr>
            <a:spLocks noGrp="1"/>
          </p:cNvSpPr>
          <p:nvPr>
            <p:ph type="title"/>
          </p:nvPr>
        </p:nvSpPr>
        <p:spPr>
          <a:xfrm>
            <a:off x="345454" y="556851"/>
            <a:ext cx="8549167" cy="552665"/>
          </a:xfrm>
        </p:spPr>
        <p:txBody>
          <a:bodyPr/>
          <a:lstStyle/>
          <a:p>
            <a:r>
              <a:rPr lang="en-GB" dirty="0">
                <a:solidFill>
                  <a:srgbClr val="003F72"/>
                </a:solidFill>
              </a:rPr>
              <a:t>Common errors during On-boarding</a:t>
            </a:r>
            <a:endParaRPr lang="en-GB" i="1" dirty="0">
              <a:solidFill>
                <a:srgbClr val="003F72"/>
              </a:solidFill>
            </a:endParaRPr>
          </a:p>
        </p:txBody>
      </p:sp>
      <p:sp>
        <p:nvSpPr>
          <p:cNvPr id="12" name="Content Placeholder 2">
            <a:extLst>
              <a:ext uri="{FF2B5EF4-FFF2-40B4-BE49-F238E27FC236}">
                <a16:creationId xmlns:a16="http://schemas.microsoft.com/office/drawing/2014/main" id="{A24C748A-DD1F-4303-8409-00A22E02FFD3}"/>
              </a:ext>
            </a:extLst>
          </p:cNvPr>
          <p:cNvSpPr txBox="1">
            <a:spLocks/>
          </p:cNvSpPr>
          <p:nvPr/>
        </p:nvSpPr>
        <p:spPr>
          <a:xfrm>
            <a:off x="280416" y="1174642"/>
            <a:ext cx="11631168" cy="5444275"/>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endParaRPr lang="en-GB" sz="1800" b="0" dirty="0"/>
          </a:p>
        </p:txBody>
      </p:sp>
      <p:sp>
        <p:nvSpPr>
          <p:cNvPr id="2" name="Rectangle 1">
            <a:extLst>
              <a:ext uri="{FF2B5EF4-FFF2-40B4-BE49-F238E27FC236}">
                <a16:creationId xmlns:a16="http://schemas.microsoft.com/office/drawing/2014/main" id="{C425ED2C-8722-45B4-817D-8A37F3C221B3}"/>
              </a:ext>
            </a:extLst>
          </p:cNvPr>
          <p:cNvSpPr/>
          <p:nvPr/>
        </p:nvSpPr>
        <p:spPr>
          <a:xfrm>
            <a:off x="339900" y="1273701"/>
            <a:ext cx="11704320" cy="5386090"/>
          </a:xfrm>
          <a:prstGeom prst="rect">
            <a:avLst/>
          </a:prstGeom>
        </p:spPr>
        <p:txBody>
          <a:bodyPr wrap="square">
            <a:spAutoFit/>
          </a:bodyPr>
          <a:lstStyle/>
          <a:p>
            <a:r>
              <a:rPr lang="en-GB" sz="2400" b="1" dirty="0"/>
              <a:t>Contribution calculation methods</a:t>
            </a:r>
          </a:p>
          <a:p>
            <a:endParaRPr lang="en-GB" sz="2000" dirty="0"/>
          </a:p>
          <a:p>
            <a:pPr marL="342900" indent="-342900">
              <a:buFont typeface="Arial" panose="020B0604020202020204" pitchFamily="34" charset="0"/>
              <a:buChar char="•"/>
            </a:pPr>
            <a:r>
              <a:rPr lang="en-GB" sz="2000" dirty="0"/>
              <a:t>We require a member’s contribution tier (only provide for members who are not on family or occupation sick leave, or who haven’t opted out) to be determined based on the annualised pensionable pay paid in the pay period, excluding backdated pay and overtime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tier must then be applied to the pensionable pay paid in the pay period plus any relating to backdated pay or overtime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We’ve seen that some submissions haven’t used this rule when applying the contribution tier, for example, where the member’s annual salary rate has been used to determine the tier</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has implications for some members, such as if they’re mid-month starters or leavers, as they may be paying a high contribution tier than necessary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Please ensure you read the MCR user guidance to ensure you’re deducting contributions     correctly before making these deductions to your members.</a:t>
            </a:r>
          </a:p>
        </p:txBody>
      </p:sp>
    </p:spTree>
    <p:extLst>
      <p:ext uri="{BB962C8B-B14F-4D97-AF65-F5344CB8AC3E}">
        <p14:creationId xmlns:p14="http://schemas.microsoft.com/office/powerpoint/2010/main" val="204151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6C08AA-1354-4DDE-AE6B-21042333E284}"/>
              </a:ext>
            </a:extLst>
          </p:cNvPr>
          <p:cNvSpPr>
            <a:spLocks noGrp="1"/>
          </p:cNvSpPr>
          <p:nvPr>
            <p:ph type="title"/>
          </p:nvPr>
        </p:nvSpPr>
        <p:spPr>
          <a:xfrm>
            <a:off x="345036" y="555034"/>
            <a:ext cx="8632709" cy="581638"/>
          </a:xfrm>
        </p:spPr>
        <p:txBody>
          <a:bodyPr/>
          <a:lstStyle/>
          <a:p>
            <a:r>
              <a:rPr lang="en-GB" dirty="0"/>
              <a:t>Common errors during On-boarding</a:t>
            </a:r>
            <a:endParaRPr lang="en-GB" sz="4800" dirty="0"/>
          </a:p>
        </p:txBody>
      </p:sp>
      <p:sp>
        <p:nvSpPr>
          <p:cNvPr id="9" name="TextBox 8">
            <a:extLst>
              <a:ext uri="{FF2B5EF4-FFF2-40B4-BE49-F238E27FC236}">
                <a16:creationId xmlns:a16="http://schemas.microsoft.com/office/drawing/2014/main" id="{98BDC7F7-7771-4F4A-96FE-89E9292882A7}"/>
              </a:ext>
            </a:extLst>
          </p:cNvPr>
          <p:cNvSpPr txBox="1"/>
          <p:nvPr/>
        </p:nvSpPr>
        <p:spPr>
          <a:xfrm>
            <a:off x="343394" y="1270804"/>
            <a:ext cx="11819242" cy="5539978"/>
          </a:xfrm>
          <a:prstGeom prst="rect">
            <a:avLst/>
          </a:prstGeom>
          <a:noFill/>
        </p:spPr>
        <p:txBody>
          <a:bodyPr wrap="square" lIns="0" tIns="0" rIns="0" bIns="0" rtlCol="0">
            <a:spAutoFit/>
          </a:bodyPr>
          <a:lstStyle/>
          <a:p>
            <a:r>
              <a:rPr lang="en-GB" sz="2400" b="1" dirty="0"/>
              <a:t>Opted out member’s contribution tier should be blank</a:t>
            </a:r>
          </a:p>
          <a:p>
            <a:endParaRPr lang="en-GB" sz="2000" dirty="0"/>
          </a:p>
          <a:p>
            <a:pPr marL="342900" indent="-342900">
              <a:buFont typeface="Arial" panose="020B0604020202020204" pitchFamily="34" charset="0"/>
              <a:buChar char="•"/>
            </a:pPr>
            <a:r>
              <a:rPr lang="en-GB" sz="2000" dirty="0"/>
              <a:t>When a member has opted out of the Scheme, we still require the member’s service and contribution information on an MCR submission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When this is the case, the ‘Actual Pensionable Pay’ value should be £0, as well as the ‘Employer Contributions’ and ‘Member Contributions’ fields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We’ve noticed that some employers have also provided a ‘Member Contribution Tier’ for these members; usually 7.4%</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As the member has no pensionable earnings they shouldn’t be included in a contribution tier. and this field must be left blank</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If this isn’t left blank for opted out members, you’ll receive a warning error for the contribution tier, and this will require you to send a correction in your next MCR submission.</a:t>
            </a:r>
          </a:p>
          <a:p>
            <a:br>
              <a:rPr lang="en-GB" dirty="0"/>
            </a:br>
            <a:endParaRPr lang="en-GB" dirty="0"/>
          </a:p>
        </p:txBody>
      </p:sp>
    </p:spTree>
    <p:extLst>
      <p:ext uri="{BB962C8B-B14F-4D97-AF65-F5344CB8AC3E}">
        <p14:creationId xmlns:p14="http://schemas.microsoft.com/office/powerpoint/2010/main" val="272293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48C27-4878-44D2-8E37-96F80475B5C1}"/>
              </a:ext>
            </a:extLst>
          </p:cNvPr>
          <p:cNvSpPr>
            <a:spLocks noGrp="1"/>
          </p:cNvSpPr>
          <p:nvPr>
            <p:ph type="title"/>
          </p:nvPr>
        </p:nvSpPr>
        <p:spPr>
          <a:xfrm>
            <a:off x="345452" y="554179"/>
            <a:ext cx="8623057" cy="583045"/>
          </a:xfrm>
        </p:spPr>
        <p:txBody>
          <a:bodyPr/>
          <a:lstStyle/>
          <a:p>
            <a:r>
              <a:rPr lang="en-GB" dirty="0">
                <a:solidFill>
                  <a:srgbClr val="003F72"/>
                </a:solidFill>
              </a:rPr>
              <a:t>Common errors during On-boarding</a:t>
            </a:r>
            <a:endParaRPr lang="en-GB" i="1" dirty="0">
              <a:solidFill>
                <a:srgbClr val="003F72"/>
              </a:solidFill>
            </a:endParaRPr>
          </a:p>
        </p:txBody>
      </p:sp>
      <p:sp>
        <p:nvSpPr>
          <p:cNvPr id="12" name="Content Placeholder 2">
            <a:extLst>
              <a:ext uri="{FF2B5EF4-FFF2-40B4-BE49-F238E27FC236}">
                <a16:creationId xmlns:a16="http://schemas.microsoft.com/office/drawing/2014/main" id="{A24C748A-DD1F-4303-8409-00A22E02FFD3}"/>
              </a:ext>
            </a:extLst>
          </p:cNvPr>
          <p:cNvSpPr txBox="1">
            <a:spLocks/>
          </p:cNvSpPr>
          <p:nvPr/>
        </p:nvSpPr>
        <p:spPr>
          <a:xfrm>
            <a:off x="280416" y="1174642"/>
            <a:ext cx="11631168" cy="5444275"/>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endParaRPr lang="en-GB" sz="1800" b="0" dirty="0"/>
          </a:p>
        </p:txBody>
      </p:sp>
      <p:sp>
        <p:nvSpPr>
          <p:cNvPr id="2" name="Rectangle 1">
            <a:extLst>
              <a:ext uri="{FF2B5EF4-FFF2-40B4-BE49-F238E27FC236}">
                <a16:creationId xmlns:a16="http://schemas.microsoft.com/office/drawing/2014/main" id="{C425ED2C-8722-45B4-817D-8A37F3C221B3}"/>
              </a:ext>
            </a:extLst>
          </p:cNvPr>
          <p:cNvSpPr/>
          <p:nvPr/>
        </p:nvSpPr>
        <p:spPr>
          <a:xfrm>
            <a:off x="339903" y="1264465"/>
            <a:ext cx="11704320" cy="4462760"/>
          </a:xfrm>
          <a:prstGeom prst="rect">
            <a:avLst/>
          </a:prstGeom>
        </p:spPr>
        <p:txBody>
          <a:bodyPr wrap="square">
            <a:spAutoFit/>
          </a:bodyPr>
          <a:lstStyle/>
          <a:p>
            <a:r>
              <a:rPr lang="en-GB" sz="2400" b="1" dirty="0"/>
              <a:t>Re-uploading error files</a:t>
            </a:r>
          </a:p>
          <a:p>
            <a:endParaRPr lang="en-GB" sz="2000" dirty="0"/>
          </a:p>
          <a:p>
            <a:pPr marL="342900" indent="-342900">
              <a:buFont typeface="Arial" panose="020B0604020202020204" pitchFamily="34" charset="0"/>
              <a:buChar char="•"/>
            </a:pPr>
            <a:r>
              <a:rPr lang="en-GB" sz="2000" dirty="0"/>
              <a:t>Two types of error file can be produced from an MCR submission: ‘warning files’; and ‘stop files’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Both files can be imported into the MCR template for updates and changes to be made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We’ve seen that some of you have tried to update these files and upload them without importing them into the MCR template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is a change compared to the prior Monthly Data Collection (MDC) process, where you could previously edit this file and re-upload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Please make sure to import these error files into the MCR template and perform any updates in this, then produce a new output file and re-upload.</a:t>
            </a:r>
          </a:p>
        </p:txBody>
      </p:sp>
    </p:spTree>
    <p:extLst>
      <p:ext uri="{BB962C8B-B14F-4D97-AF65-F5344CB8AC3E}">
        <p14:creationId xmlns:p14="http://schemas.microsoft.com/office/powerpoint/2010/main" val="212099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43CD-7794-4C13-9F2C-852185A9287A}"/>
              </a:ext>
            </a:extLst>
          </p:cNvPr>
          <p:cNvSpPr>
            <a:spLocks noGrp="1"/>
          </p:cNvSpPr>
          <p:nvPr>
            <p:ph type="title"/>
          </p:nvPr>
        </p:nvSpPr>
        <p:spPr>
          <a:xfrm>
            <a:off x="3153172" y="3051048"/>
            <a:ext cx="5885655" cy="755904"/>
          </a:xfrm>
        </p:spPr>
        <p:txBody>
          <a:bodyPr/>
          <a:lstStyle/>
          <a:p>
            <a:r>
              <a:rPr lang="en-GB" sz="6000" dirty="0">
                <a:solidFill>
                  <a:schemeClr val="bg1"/>
                </a:solidFill>
              </a:rPr>
              <a:t>Any Questions?</a:t>
            </a:r>
          </a:p>
        </p:txBody>
      </p:sp>
    </p:spTree>
    <p:extLst>
      <p:ext uri="{BB962C8B-B14F-4D97-AF65-F5344CB8AC3E}">
        <p14:creationId xmlns:p14="http://schemas.microsoft.com/office/powerpoint/2010/main" val="354561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30C0C-F5A3-4503-B03F-5F3F452BAC1B}"/>
              </a:ext>
            </a:extLst>
          </p:cNvPr>
          <p:cNvSpPr>
            <a:spLocks noGrp="1"/>
          </p:cNvSpPr>
          <p:nvPr>
            <p:ph sz="quarter" idx="10"/>
          </p:nvPr>
        </p:nvSpPr>
        <p:spPr>
          <a:xfrm>
            <a:off x="345927" y="1270902"/>
            <a:ext cx="5703742" cy="3800820"/>
          </a:xfrm>
        </p:spPr>
        <p:txBody>
          <a:bodyPr/>
          <a:lstStyle/>
          <a:p>
            <a:pPr marL="457200" indent="-457200">
              <a:buClr>
                <a:schemeClr val="tx1">
                  <a:lumMod val="95000"/>
                </a:schemeClr>
              </a:buClr>
              <a:buFont typeface="Arial" panose="020B0604020202020204" pitchFamily="34" charset="0"/>
              <a:buChar char="•"/>
            </a:pPr>
            <a:r>
              <a:rPr lang="en-GB" sz="2000" dirty="0"/>
              <a:t>MCR Pilot Group Update</a:t>
            </a:r>
          </a:p>
          <a:p>
            <a:pPr marL="457200" indent="-457200">
              <a:buClr>
                <a:schemeClr val="tx1">
                  <a:lumMod val="95000"/>
                </a:schemeClr>
              </a:buClr>
              <a:buFont typeface="Arial" panose="020B0604020202020204" pitchFamily="34" charset="0"/>
              <a:buChar char="•"/>
            </a:pPr>
            <a:r>
              <a:rPr lang="en-GB" sz="2000" dirty="0"/>
              <a:t>MCR Onboarding Employer Stories  </a:t>
            </a:r>
          </a:p>
          <a:p>
            <a:pPr marL="457200" lvl="4" indent="-457200">
              <a:spcBef>
                <a:spcPts val="1800"/>
              </a:spcBef>
              <a:buClr>
                <a:schemeClr val="tx1">
                  <a:lumMod val="95000"/>
                </a:schemeClr>
              </a:buClr>
            </a:pPr>
            <a:r>
              <a:rPr lang="en-GB" sz="2000" b="1" dirty="0"/>
              <a:t>MCR Onboarding</a:t>
            </a:r>
          </a:p>
          <a:p>
            <a:pPr marL="457200" lvl="4" indent="-457200">
              <a:spcBef>
                <a:spcPts val="1800"/>
              </a:spcBef>
              <a:buClr>
                <a:schemeClr val="tx1">
                  <a:lumMod val="95000"/>
                </a:schemeClr>
              </a:buClr>
            </a:pPr>
            <a:r>
              <a:rPr lang="en-GB" sz="2000" b="1" dirty="0"/>
              <a:t>MCR Learning Materials and Training</a:t>
            </a:r>
          </a:p>
          <a:p>
            <a:pPr marL="457200" lvl="4" indent="-457200">
              <a:spcBef>
                <a:spcPts val="1800"/>
              </a:spcBef>
              <a:buClr>
                <a:schemeClr val="tx1">
                  <a:lumMod val="95000"/>
                </a:schemeClr>
              </a:buClr>
            </a:pPr>
            <a:r>
              <a:rPr lang="en-GB" sz="2000" b="1" dirty="0"/>
              <a:t>Common Errors during Onboarding</a:t>
            </a:r>
          </a:p>
          <a:p>
            <a:pPr marL="457200" lvl="4" indent="-457200">
              <a:spcBef>
                <a:spcPts val="1800"/>
              </a:spcBef>
              <a:buClr>
                <a:schemeClr val="tx1">
                  <a:lumMod val="95000"/>
                </a:schemeClr>
              </a:buClr>
            </a:pPr>
            <a:r>
              <a:rPr lang="en-GB" sz="2000" b="1" dirty="0"/>
              <a:t>Q&amp;A</a:t>
            </a:r>
          </a:p>
          <a:p>
            <a:pPr lvl="4" indent="0">
              <a:buNone/>
            </a:pPr>
            <a:endParaRPr lang="en-GB" sz="1800" dirty="0"/>
          </a:p>
        </p:txBody>
      </p:sp>
      <p:sp>
        <p:nvSpPr>
          <p:cNvPr id="4" name="Title 1">
            <a:extLst>
              <a:ext uri="{FF2B5EF4-FFF2-40B4-BE49-F238E27FC236}">
                <a16:creationId xmlns:a16="http://schemas.microsoft.com/office/drawing/2014/main" id="{AEB573BD-C568-47E4-912B-DFDCB19AC73A}"/>
              </a:ext>
            </a:extLst>
          </p:cNvPr>
          <p:cNvSpPr>
            <a:spLocks noGrp="1"/>
          </p:cNvSpPr>
          <p:nvPr>
            <p:ph type="title"/>
          </p:nvPr>
        </p:nvSpPr>
        <p:spPr>
          <a:xfrm>
            <a:off x="345934" y="554290"/>
            <a:ext cx="4590158" cy="523066"/>
          </a:xfrm>
        </p:spPr>
        <p:txBody>
          <a:bodyPr/>
          <a:lstStyle/>
          <a:p>
            <a:r>
              <a:rPr lang="en-GB" dirty="0"/>
              <a:t>Agenda</a:t>
            </a:r>
          </a:p>
        </p:txBody>
      </p:sp>
    </p:spTree>
    <p:extLst>
      <p:ext uri="{BB962C8B-B14F-4D97-AF65-F5344CB8AC3E}">
        <p14:creationId xmlns:p14="http://schemas.microsoft.com/office/powerpoint/2010/main" val="1625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CC2880-371E-4D50-8987-67F1C2E04B7F}"/>
              </a:ext>
            </a:extLst>
          </p:cNvPr>
          <p:cNvSpPr>
            <a:spLocks noGrp="1"/>
          </p:cNvSpPr>
          <p:nvPr>
            <p:ph sz="half" idx="1"/>
          </p:nvPr>
        </p:nvSpPr>
        <p:spPr>
          <a:xfrm>
            <a:off x="340823" y="1278973"/>
            <a:ext cx="9376709" cy="4268059"/>
          </a:xfrm>
        </p:spPr>
        <p:txBody>
          <a:bodyPr/>
          <a:lstStyle/>
          <a:p>
            <a:r>
              <a:rPr lang="en-GB" sz="2000" dirty="0"/>
              <a:t>The MCR Pilot Group concluded in October, following a three month trail of the new solution.</a:t>
            </a:r>
          </a:p>
          <a:p>
            <a:r>
              <a:rPr lang="en-GB" sz="2000" dirty="0"/>
              <a:t>The purpose of this trail was to ensure the end to end solution delivered met the needs to both you and us.</a:t>
            </a:r>
          </a:p>
          <a:p>
            <a:endParaRPr lang="en-GB" sz="1600" dirty="0"/>
          </a:p>
          <a:p>
            <a:endParaRPr lang="en-GB" sz="1600" dirty="0"/>
          </a:p>
        </p:txBody>
      </p:sp>
      <p:sp>
        <p:nvSpPr>
          <p:cNvPr id="4" name="Title 3">
            <a:extLst>
              <a:ext uri="{FF2B5EF4-FFF2-40B4-BE49-F238E27FC236}">
                <a16:creationId xmlns:a16="http://schemas.microsoft.com/office/drawing/2014/main" id="{0D448C27-4878-44D2-8E37-96F80475B5C1}"/>
              </a:ext>
            </a:extLst>
          </p:cNvPr>
          <p:cNvSpPr>
            <a:spLocks noGrp="1"/>
          </p:cNvSpPr>
          <p:nvPr>
            <p:ph type="title"/>
          </p:nvPr>
        </p:nvSpPr>
        <p:spPr>
          <a:xfrm>
            <a:off x="342031" y="554189"/>
            <a:ext cx="7911424" cy="596101"/>
          </a:xfrm>
        </p:spPr>
        <p:txBody>
          <a:bodyPr/>
          <a:lstStyle/>
          <a:p>
            <a:r>
              <a:rPr lang="en-GB" dirty="0">
                <a:solidFill>
                  <a:srgbClr val="003F72"/>
                </a:solidFill>
              </a:rPr>
              <a:t>MCR Pilot Group Update</a:t>
            </a:r>
          </a:p>
        </p:txBody>
      </p:sp>
      <p:pic>
        <p:nvPicPr>
          <p:cNvPr id="7" name="Graphic 6">
            <a:extLst>
              <a:ext uri="{FF2B5EF4-FFF2-40B4-BE49-F238E27FC236}">
                <a16:creationId xmlns:a16="http://schemas.microsoft.com/office/drawing/2014/main" id="{5DC38106-F201-448B-96E5-FAB8E2D1A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312" y="3108904"/>
            <a:ext cx="1790857" cy="1790857"/>
          </a:xfrm>
          <a:prstGeom prst="rect">
            <a:avLst/>
          </a:prstGeom>
        </p:spPr>
      </p:pic>
      <p:sp>
        <p:nvSpPr>
          <p:cNvPr id="11" name="Rectangle 10">
            <a:extLst>
              <a:ext uri="{FF2B5EF4-FFF2-40B4-BE49-F238E27FC236}">
                <a16:creationId xmlns:a16="http://schemas.microsoft.com/office/drawing/2014/main" id="{44B6FB78-E86F-4034-8DC4-FC01E4988B41}"/>
              </a:ext>
            </a:extLst>
          </p:cNvPr>
          <p:cNvSpPr/>
          <p:nvPr/>
        </p:nvSpPr>
        <p:spPr>
          <a:xfrm>
            <a:off x="340823" y="4899761"/>
            <a:ext cx="2165026" cy="7156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380 Employers</a:t>
            </a:r>
          </a:p>
        </p:txBody>
      </p:sp>
      <p:sp>
        <p:nvSpPr>
          <p:cNvPr id="12" name="Rectangle 11">
            <a:extLst>
              <a:ext uri="{FF2B5EF4-FFF2-40B4-BE49-F238E27FC236}">
                <a16:creationId xmlns:a16="http://schemas.microsoft.com/office/drawing/2014/main" id="{3575C5A8-00DC-4D5A-B7B3-B852D24F63E8}"/>
              </a:ext>
            </a:extLst>
          </p:cNvPr>
          <p:cNvSpPr/>
          <p:nvPr/>
        </p:nvSpPr>
        <p:spPr>
          <a:xfrm>
            <a:off x="3938884" y="4905773"/>
            <a:ext cx="2165026" cy="7156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22 Payroll Providers</a:t>
            </a:r>
          </a:p>
        </p:txBody>
      </p:sp>
      <p:sp>
        <p:nvSpPr>
          <p:cNvPr id="13" name="Rectangle 12">
            <a:extLst>
              <a:ext uri="{FF2B5EF4-FFF2-40B4-BE49-F238E27FC236}">
                <a16:creationId xmlns:a16="http://schemas.microsoft.com/office/drawing/2014/main" id="{F460A75C-8E39-43A7-9DFB-9D844CE913A2}"/>
              </a:ext>
            </a:extLst>
          </p:cNvPr>
          <p:cNvSpPr/>
          <p:nvPr/>
        </p:nvSpPr>
        <p:spPr>
          <a:xfrm>
            <a:off x="7539542" y="4899761"/>
            <a:ext cx="2165026" cy="7156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17 Software Providers</a:t>
            </a:r>
          </a:p>
        </p:txBody>
      </p:sp>
      <p:pic>
        <p:nvPicPr>
          <p:cNvPr id="15" name="Graphic 14">
            <a:extLst>
              <a:ext uri="{FF2B5EF4-FFF2-40B4-BE49-F238E27FC236}">
                <a16:creationId xmlns:a16="http://schemas.microsoft.com/office/drawing/2014/main" id="{B44EB471-5967-44CF-99E8-EA5D65CEA3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5968" y="3108903"/>
            <a:ext cx="1790857" cy="1790857"/>
          </a:xfrm>
          <a:prstGeom prst="rect">
            <a:avLst/>
          </a:prstGeom>
        </p:spPr>
      </p:pic>
      <p:pic>
        <p:nvPicPr>
          <p:cNvPr id="21" name="Graphic 20">
            <a:extLst>
              <a:ext uri="{FF2B5EF4-FFF2-40B4-BE49-F238E27FC236}">
                <a16:creationId xmlns:a16="http://schemas.microsoft.com/office/drawing/2014/main" id="{FCEC4326-77A2-4094-BF78-A240D0F373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4029" y="3110126"/>
            <a:ext cx="1790857" cy="1790857"/>
          </a:xfrm>
          <a:prstGeom prst="rect">
            <a:avLst/>
          </a:prstGeom>
        </p:spPr>
      </p:pic>
    </p:spTree>
    <p:extLst>
      <p:ext uri="{BB962C8B-B14F-4D97-AF65-F5344CB8AC3E}">
        <p14:creationId xmlns:p14="http://schemas.microsoft.com/office/powerpoint/2010/main" val="685289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6AF1D-7B51-43BB-ACE1-33666771B72B}"/>
              </a:ext>
            </a:extLst>
          </p:cNvPr>
          <p:cNvSpPr>
            <a:spLocks noGrp="1"/>
          </p:cNvSpPr>
          <p:nvPr>
            <p:ph sz="quarter" idx="10"/>
          </p:nvPr>
        </p:nvSpPr>
        <p:spPr>
          <a:xfrm>
            <a:off x="1315459" y="1278659"/>
            <a:ext cx="5035980" cy="5072063"/>
          </a:xfrm>
        </p:spPr>
        <p:txBody>
          <a:bodyPr/>
          <a:lstStyle/>
          <a:p>
            <a:r>
              <a:rPr lang="en-GB" sz="2000" dirty="0"/>
              <a:t>Successes</a:t>
            </a:r>
          </a:p>
          <a:p>
            <a:pPr marL="285750" indent="-285750">
              <a:spcBef>
                <a:spcPts val="0"/>
              </a:spcBef>
              <a:buFont typeface="Arial" panose="020B0604020202020204" pitchFamily="34" charset="0"/>
              <a:buChar char="•"/>
            </a:pPr>
            <a:r>
              <a:rPr lang="en-GB" sz="1400" dirty="0"/>
              <a:t>MCR solution</a:t>
            </a:r>
          </a:p>
          <a:p>
            <a:pPr marL="285750" indent="-285750">
              <a:spcBef>
                <a:spcPts val="0"/>
              </a:spcBef>
              <a:buFont typeface="Arial" panose="020B0604020202020204" pitchFamily="34" charset="0"/>
              <a:buChar char="•"/>
            </a:pPr>
            <a:r>
              <a:rPr lang="en-GB" sz="1400" dirty="0"/>
              <a:t>Employer engagement</a:t>
            </a:r>
          </a:p>
          <a:p>
            <a:pPr marL="285750" indent="-285750">
              <a:spcBef>
                <a:spcPts val="0"/>
              </a:spcBef>
              <a:buFont typeface="Arial" panose="020B0604020202020204" pitchFamily="34" charset="0"/>
              <a:buChar char="•"/>
            </a:pPr>
            <a:r>
              <a:rPr lang="en-GB" sz="1400" dirty="0"/>
              <a:t>Improvements in data quality</a:t>
            </a:r>
          </a:p>
          <a:p>
            <a:pPr lvl="1"/>
            <a:endParaRPr lang="en-GB" sz="2000" b="1" dirty="0"/>
          </a:p>
          <a:p>
            <a:pPr lvl="1"/>
            <a:r>
              <a:rPr lang="en-GB" sz="2000" b="1" dirty="0"/>
              <a:t>Challenges</a:t>
            </a:r>
          </a:p>
          <a:p>
            <a:pPr marL="285750" lvl="1" indent="-285750">
              <a:spcBef>
                <a:spcPts val="0"/>
              </a:spcBef>
              <a:buFont typeface="Arial" panose="020B0604020202020204" pitchFamily="34" charset="0"/>
              <a:buChar char="•"/>
            </a:pPr>
            <a:r>
              <a:rPr lang="en-GB" sz="1400" dirty="0"/>
              <a:t>Employer and Provider preparedness</a:t>
            </a:r>
          </a:p>
          <a:p>
            <a:pPr marL="285750" lvl="1" indent="-285750">
              <a:spcBef>
                <a:spcPts val="0"/>
              </a:spcBef>
              <a:buFont typeface="Arial" panose="020B0604020202020204" pitchFamily="34" charset="0"/>
              <a:buChar char="•"/>
            </a:pPr>
            <a:r>
              <a:rPr lang="en-GB" sz="1400" dirty="0"/>
              <a:t>Unexpected error rates</a:t>
            </a:r>
          </a:p>
          <a:p>
            <a:pPr marL="285750" lvl="1" indent="-285750">
              <a:spcBef>
                <a:spcPts val="0"/>
              </a:spcBef>
              <a:buFont typeface="Arial" panose="020B0604020202020204" pitchFamily="34" charset="0"/>
              <a:buChar char="•"/>
            </a:pPr>
            <a:r>
              <a:rPr lang="en-GB" sz="1400" dirty="0"/>
              <a:t>Complexity of guidance</a:t>
            </a:r>
          </a:p>
          <a:p>
            <a:pPr lvl="1"/>
            <a:endParaRPr lang="en-GB" sz="2000" b="1" dirty="0"/>
          </a:p>
          <a:p>
            <a:pPr lvl="1"/>
            <a:r>
              <a:rPr lang="en-GB" sz="2000" b="1" dirty="0"/>
              <a:t>Next steps</a:t>
            </a:r>
          </a:p>
          <a:p>
            <a:pPr marL="285750" lvl="1" indent="-285750">
              <a:spcBef>
                <a:spcPts val="0"/>
              </a:spcBef>
              <a:buFont typeface="Arial" panose="020B0604020202020204" pitchFamily="34" charset="0"/>
              <a:buChar char="•"/>
            </a:pPr>
            <a:r>
              <a:rPr lang="en-GB" sz="1400" dirty="0"/>
              <a:t>Continue with the roll out of the MCR solution</a:t>
            </a:r>
          </a:p>
          <a:p>
            <a:pPr marL="285750" lvl="1" indent="-285750">
              <a:spcBef>
                <a:spcPts val="0"/>
              </a:spcBef>
              <a:buFont typeface="Arial" panose="020B0604020202020204" pitchFamily="34" charset="0"/>
              <a:buChar char="•"/>
            </a:pPr>
            <a:r>
              <a:rPr lang="en-GB" sz="1400" dirty="0"/>
              <a:t>Implement solution improvements</a:t>
            </a:r>
          </a:p>
          <a:p>
            <a:pPr marL="285750" lvl="1" indent="-285750">
              <a:spcBef>
                <a:spcPts val="0"/>
              </a:spcBef>
              <a:buFont typeface="Arial" panose="020B0604020202020204" pitchFamily="34" charset="0"/>
              <a:buChar char="•"/>
            </a:pPr>
            <a:r>
              <a:rPr lang="en-GB" sz="1400" dirty="0"/>
              <a:t>Continue to improve guidance and training</a:t>
            </a:r>
          </a:p>
        </p:txBody>
      </p:sp>
      <p:sp>
        <p:nvSpPr>
          <p:cNvPr id="4" name="Title 1">
            <a:extLst>
              <a:ext uri="{FF2B5EF4-FFF2-40B4-BE49-F238E27FC236}">
                <a16:creationId xmlns:a16="http://schemas.microsoft.com/office/drawing/2014/main" id="{F2A19BC1-FB89-4D32-B37A-9CA5468642CF}"/>
              </a:ext>
            </a:extLst>
          </p:cNvPr>
          <p:cNvSpPr>
            <a:spLocks noGrp="1"/>
          </p:cNvSpPr>
          <p:nvPr>
            <p:ph type="title"/>
          </p:nvPr>
        </p:nvSpPr>
        <p:spPr>
          <a:xfrm>
            <a:off x="345946" y="553458"/>
            <a:ext cx="8569937" cy="548180"/>
          </a:xfrm>
        </p:spPr>
        <p:txBody>
          <a:bodyPr/>
          <a:lstStyle/>
          <a:p>
            <a:r>
              <a:rPr lang="en-GB" dirty="0"/>
              <a:t>MCR Pilot Group Update</a:t>
            </a:r>
            <a:r>
              <a:rPr lang="en-GB" i="1" dirty="0"/>
              <a:t>(continued)</a:t>
            </a:r>
            <a:endParaRPr lang="en-GB" dirty="0"/>
          </a:p>
        </p:txBody>
      </p:sp>
      <p:pic>
        <p:nvPicPr>
          <p:cNvPr id="8" name="Graphic 7">
            <a:extLst>
              <a:ext uri="{FF2B5EF4-FFF2-40B4-BE49-F238E27FC236}">
                <a16:creationId xmlns:a16="http://schemas.microsoft.com/office/drawing/2014/main" id="{9090197B-8BFA-403C-B51E-51F8BC6223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946" y="1278659"/>
            <a:ext cx="712066" cy="712066"/>
          </a:xfrm>
          <a:prstGeom prst="rect">
            <a:avLst/>
          </a:prstGeom>
        </p:spPr>
      </p:pic>
      <p:pic>
        <p:nvPicPr>
          <p:cNvPr id="10" name="Graphic 9">
            <a:extLst>
              <a:ext uri="{FF2B5EF4-FFF2-40B4-BE49-F238E27FC236}">
                <a16:creationId xmlns:a16="http://schemas.microsoft.com/office/drawing/2014/main" id="{1D026CDB-80A0-4173-93CA-732C58DAED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4739" y="2716934"/>
            <a:ext cx="854479" cy="712066"/>
          </a:xfrm>
          <a:prstGeom prst="rect">
            <a:avLst/>
          </a:prstGeom>
        </p:spPr>
      </p:pic>
      <p:pic>
        <p:nvPicPr>
          <p:cNvPr id="14" name="Graphic 13">
            <a:extLst>
              <a:ext uri="{FF2B5EF4-FFF2-40B4-BE49-F238E27FC236}">
                <a16:creationId xmlns:a16="http://schemas.microsoft.com/office/drawing/2014/main" id="{A612D458-38F5-4DB9-A587-55C0F4243D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452" y="4152323"/>
            <a:ext cx="725054" cy="725054"/>
          </a:xfrm>
          <a:prstGeom prst="rect">
            <a:avLst/>
          </a:prstGeom>
        </p:spPr>
      </p:pic>
    </p:spTree>
    <p:extLst>
      <p:ext uri="{BB962C8B-B14F-4D97-AF65-F5344CB8AC3E}">
        <p14:creationId xmlns:p14="http://schemas.microsoft.com/office/powerpoint/2010/main" val="150010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48C27-4878-44D2-8E37-96F80475B5C1}"/>
              </a:ext>
            </a:extLst>
          </p:cNvPr>
          <p:cNvSpPr>
            <a:spLocks noGrp="1"/>
          </p:cNvSpPr>
          <p:nvPr>
            <p:ph type="title"/>
          </p:nvPr>
        </p:nvSpPr>
        <p:spPr>
          <a:xfrm>
            <a:off x="339787" y="554183"/>
            <a:ext cx="10580059" cy="579351"/>
          </a:xfrm>
        </p:spPr>
        <p:txBody>
          <a:bodyPr/>
          <a:lstStyle/>
          <a:p>
            <a:r>
              <a:rPr lang="en-GB" dirty="0">
                <a:solidFill>
                  <a:srgbClr val="003F72"/>
                </a:solidFill>
              </a:rPr>
              <a:t>MCR On-boarding – employer stories</a:t>
            </a:r>
          </a:p>
        </p:txBody>
      </p:sp>
      <p:sp>
        <p:nvSpPr>
          <p:cNvPr id="21" name="TextBox 20">
            <a:extLst>
              <a:ext uri="{FF2B5EF4-FFF2-40B4-BE49-F238E27FC236}">
                <a16:creationId xmlns:a16="http://schemas.microsoft.com/office/drawing/2014/main" id="{F6518AD3-336D-4FF9-8212-1B488FD2E4A7}"/>
              </a:ext>
            </a:extLst>
          </p:cNvPr>
          <p:cNvSpPr txBox="1"/>
          <p:nvPr/>
        </p:nvSpPr>
        <p:spPr>
          <a:xfrm>
            <a:off x="1761424" y="3006004"/>
            <a:ext cx="3076163" cy="1231106"/>
          </a:xfrm>
          <a:prstGeom prst="rect">
            <a:avLst/>
          </a:prstGeom>
          <a:noFill/>
        </p:spPr>
        <p:txBody>
          <a:bodyPr wrap="none" lIns="0" tIns="0" rIns="0" bIns="0" rtlCol="0">
            <a:spAutoFit/>
          </a:bodyPr>
          <a:lstStyle/>
          <a:p>
            <a:pPr algn="l"/>
            <a:r>
              <a:rPr lang="en-GB" sz="2000" b="1" dirty="0">
                <a:solidFill>
                  <a:schemeClr val="tx2"/>
                </a:solidFill>
              </a:rPr>
              <a:t>Mary Crockatt</a:t>
            </a:r>
          </a:p>
          <a:p>
            <a:pPr algn="l"/>
            <a:endParaRPr lang="en-GB" sz="2000" dirty="0">
              <a:solidFill>
                <a:schemeClr val="tx2"/>
              </a:solidFill>
            </a:endParaRPr>
          </a:p>
          <a:p>
            <a:pPr algn="l"/>
            <a:r>
              <a:rPr lang="en-GB" sz="2000" dirty="0">
                <a:solidFill>
                  <a:schemeClr val="tx2"/>
                </a:solidFill>
              </a:rPr>
              <a:t>Assistant Business Manager</a:t>
            </a:r>
          </a:p>
          <a:p>
            <a:pPr algn="l"/>
            <a:r>
              <a:rPr lang="en-GB" sz="2000" dirty="0">
                <a:solidFill>
                  <a:schemeClr val="tx2"/>
                </a:solidFill>
              </a:rPr>
              <a:t>Herne Bay High School</a:t>
            </a:r>
          </a:p>
        </p:txBody>
      </p:sp>
      <p:sp>
        <p:nvSpPr>
          <p:cNvPr id="24" name="TextBox 23">
            <a:extLst>
              <a:ext uri="{FF2B5EF4-FFF2-40B4-BE49-F238E27FC236}">
                <a16:creationId xmlns:a16="http://schemas.microsoft.com/office/drawing/2014/main" id="{8C5C32A7-7218-4D50-8F16-D28756A12E48}"/>
              </a:ext>
            </a:extLst>
          </p:cNvPr>
          <p:cNvSpPr txBox="1"/>
          <p:nvPr/>
        </p:nvSpPr>
        <p:spPr>
          <a:xfrm>
            <a:off x="1786720" y="1569254"/>
            <a:ext cx="3025572" cy="1231106"/>
          </a:xfrm>
          <a:prstGeom prst="rect">
            <a:avLst/>
          </a:prstGeom>
          <a:noFill/>
        </p:spPr>
        <p:txBody>
          <a:bodyPr wrap="none" lIns="0" tIns="0" rIns="0" bIns="0" rtlCol="0">
            <a:spAutoFit/>
          </a:bodyPr>
          <a:lstStyle/>
          <a:p>
            <a:pPr algn="l"/>
            <a:r>
              <a:rPr lang="en-GB" sz="2000" b="1" dirty="0">
                <a:solidFill>
                  <a:schemeClr val="tx2"/>
                </a:solidFill>
              </a:rPr>
              <a:t>Sarah Jeanes</a:t>
            </a:r>
          </a:p>
          <a:p>
            <a:pPr algn="l"/>
            <a:endParaRPr lang="en-GB" sz="2000" dirty="0">
              <a:solidFill>
                <a:schemeClr val="tx2"/>
              </a:solidFill>
            </a:endParaRPr>
          </a:p>
          <a:p>
            <a:pPr algn="l"/>
            <a:r>
              <a:rPr lang="en-GB" sz="2000" dirty="0">
                <a:solidFill>
                  <a:schemeClr val="tx2"/>
                </a:solidFill>
              </a:rPr>
              <a:t>Payroll Manager</a:t>
            </a:r>
          </a:p>
          <a:p>
            <a:pPr algn="l"/>
            <a:r>
              <a:rPr lang="en-GB" sz="2000" dirty="0">
                <a:solidFill>
                  <a:schemeClr val="tx2"/>
                </a:solidFill>
              </a:rPr>
              <a:t>Vale of Glamorgan Council</a:t>
            </a:r>
          </a:p>
        </p:txBody>
      </p:sp>
      <p:pic>
        <p:nvPicPr>
          <p:cNvPr id="3" name="Graphic 2">
            <a:extLst>
              <a:ext uri="{FF2B5EF4-FFF2-40B4-BE49-F238E27FC236}">
                <a16:creationId xmlns:a16="http://schemas.microsoft.com/office/drawing/2014/main" id="{EB2738AA-F04B-41AE-8DC9-ADAEDF9534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787" y="2986954"/>
            <a:ext cx="1191729" cy="1436542"/>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1E092BBB-FBC8-4B38-808A-6C545741C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787" y="1569254"/>
            <a:ext cx="1197442" cy="1078696"/>
          </a:xfrm>
          <a:prstGeom prst="rect">
            <a:avLst/>
          </a:prstGeom>
        </p:spPr>
      </p:pic>
      <p:pic>
        <p:nvPicPr>
          <p:cNvPr id="8" name="Graphic 7">
            <a:extLst>
              <a:ext uri="{FF2B5EF4-FFF2-40B4-BE49-F238E27FC236}">
                <a16:creationId xmlns:a16="http://schemas.microsoft.com/office/drawing/2014/main" id="{708C0406-E91E-489A-AC9D-8C5E8A8B6B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1861" y="1428808"/>
            <a:ext cx="3025571" cy="3025571"/>
          </a:xfrm>
          <a:prstGeom prst="rect">
            <a:avLst/>
          </a:prstGeom>
        </p:spPr>
      </p:pic>
    </p:spTree>
    <p:extLst>
      <p:ext uri="{BB962C8B-B14F-4D97-AF65-F5344CB8AC3E}">
        <p14:creationId xmlns:p14="http://schemas.microsoft.com/office/powerpoint/2010/main" val="151932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D496E4D-A2B3-4660-8B4D-A8773E7B8D06}"/>
              </a:ext>
            </a:extLst>
          </p:cNvPr>
          <p:cNvPicPr>
            <a:picLocks noGrp="1" noChangeAspect="1"/>
          </p:cNvPicPr>
          <p:nvPr>
            <p:ph type="pic" sz="quarter" idx="16"/>
          </p:nvPr>
        </p:nvPicPr>
        <p:blipFill>
          <a:blip r:embed="rId3"/>
          <a:srcRect t="2856" b="2856"/>
          <a:stretch>
            <a:fillRect/>
          </a:stretch>
        </p:blipFill>
        <p:spPr>
          <a:prstGeom prst="rect">
            <a:avLst/>
          </a:prstGeom>
        </p:spPr>
      </p:pic>
      <p:sp>
        <p:nvSpPr>
          <p:cNvPr id="11" name="Title 1">
            <a:extLst>
              <a:ext uri="{FF2B5EF4-FFF2-40B4-BE49-F238E27FC236}">
                <a16:creationId xmlns:a16="http://schemas.microsoft.com/office/drawing/2014/main" id="{EDBC504B-B662-4C0F-A14B-D1CA16B5FB1E}"/>
              </a:ext>
            </a:extLst>
          </p:cNvPr>
          <p:cNvSpPr>
            <a:spLocks noGrp="1"/>
          </p:cNvSpPr>
          <p:nvPr>
            <p:ph type="title"/>
          </p:nvPr>
        </p:nvSpPr>
        <p:spPr>
          <a:xfrm>
            <a:off x="345034" y="554177"/>
            <a:ext cx="4836567" cy="564021"/>
          </a:xfrm>
        </p:spPr>
        <p:txBody>
          <a:bodyPr/>
          <a:lstStyle/>
          <a:p>
            <a:r>
              <a:rPr lang="en-GB" dirty="0"/>
              <a:t>On-boarding to MCR</a:t>
            </a:r>
            <a:endParaRPr lang="en-GB" sz="4800" dirty="0"/>
          </a:p>
        </p:txBody>
      </p:sp>
      <p:sp>
        <p:nvSpPr>
          <p:cNvPr id="12" name="Content Placeholder 2">
            <a:extLst>
              <a:ext uri="{FF2B5EF4-FFF2-40B4-BE49-F238E27FC236}">
                <a16:creationId xmlns:a16="http://schemas.microsoft.com/office/drawing/2014/main" id="{B6EA55BA-2D5E-4F6A-956B-4D9FFEC3C4DB}"/>
              </a:ext>
            </a:extLst>
          </p:cNvPr>
          <p:cNvSpPr txBox="1">
            <a:spLocks/>
          </p:cNvSpPr>
          <p:nvPr/>
        </p:nvSpPr>
        <p:spPr>
          <a:xfrm>
            <a:off x="355168" y="1280138"/>
            <a:ext cx="5703742" cy="5577862"/>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pPr marL="285750" lvl="1" indent="-285750">
              <a:buClr>
                <a:schemeClr val="tx1"/>
              </a:buClr>
              <a:buFont typeface="Arial" panose="020B0604020202020204" pitchFamily="34" charset="0"/>
              <a:buChar char="•"/>
            </a:pPr>
            <a:r>
              <a:rPr lang="en-GB" sz="2000" dirty="0"/>
              <a:t>All Employers must be on-boarded onto MCR by September 2021</a:t>
            </a:r>
          </a:p>
          <a:p>
            <a:pPr marL="742950" lvl="1" indent="-285750">
              <a:buClr>
                <a:schemeClr val="tx1"/>
              </a:buClr>
              <a:buFont typeface="Arial" panose="020B0604020202020204" pitchFamily="34" charset="0"/>
              <a:buChar char="•"/>
            </a:pPr>
            <a:endParaRPr lang="en-GB" sz="2000" dirty="0"/>
          </a:p>
          <a:p>
            <a:pPr marL="285750" lvl="1" indent="-285750">
              <a:buClr>
                <a:schemeClr val="tx1"/>
              </a:buClr>
              <a:buFont typeface="Arial" panose="020B0604020202020204" pitchFamily="34" charset="0"/>
              <a:buChar char="•"/>
            </a:pPr>
            <a:r>
              <a:rPr lang="en-GB" sz="2000" dirty="0"/>
              <a:t>We have a maximum number of employers we can accept for each month between now and completion. Once capacity is reached within any given month, on-boarding will be closed</a:t>
            </a:r>
          </a:p>
          <a:p>
            <a:pPr marL="285750" lvl="1" indent="-285750">
              <a:buClr>
                <a:schemeClr val="tx1"/>
              </a:buClr>
              <a:buFont typeface="Arial" panose="020B0604020202020204" pitchFamily="34" charset="0"/>
              <a:buChar char="•"/>
            </a:pPr>
            <a:endParaRPr lang="en-GB" sz="2000" dirty="0"/>
          </a:p>
          <a:p>
            <a:pPr marL="285750" lvl="1" indent="-285750">
              <a:buClr>
                <a:schemeClr val="tx1"/>
              </a:buClr>
              <a:buFont typeface="Arial" panose="020B0604020202020204" pitchFamily="34" charset="0"/>
              <a:buChar char="•"/>
            </a:pPr>
            <a:r>
              <a:rPr lang="en-GB" sz="2000" dirty="0"/>
              <a:t>We expect that certain months will start to fill up quicker than others and would strongly advise that you confirm your onboarding date as soon as possible to avoid disappointment</a:t>
            </a:r>
          </a:p>
          <a:p>
            <a:pPr marL="742950" lvl="1" indent="-285750">
              <a:buClr>
                <a:schemeClr val="tx1"/>
              </a:buClr>
              <a:buFont typeface="Arial" panose="020B0604020202020204" pitchFamily="34" charset="0"/>
              <a:buChar char="•"/>
            </a:pPr>
            <a:endParaRPr lang="en-GB" sz="2000" dirty="0"/>
          </a:p>
          <a:p>
            <a:pPr marL="285750" lvl="1" indent="-285750">
              <a:buFont typeface="Arial" panose="020B0604020202020204" pitchFamily="34" charset="0"/>
              <a:buChar char="•"/>
            </a:pPr>
            <a:r>
              <a:rPr lang="en-GB" sz="2000" dirty="0"/>
              <a:t>You can keep a track on the availability of         on-boarding months on our </a:t>
            </a:r>
            <a:r>
              <a:rPr lang="en-GB" sz="2000" dirty="0">
                <a:hlinkClick r:id="rId4"/>
              </a:rPr>
              <a:t>website</a:t>
            </a:r>
            <a:r>
              <a:rPr lang="en-GB" sz="2000" dirty="0"/>
              <a:t>.</a:t>
            </a:r>
          </a:p>
        </p:txBody>
      </p:sp>
    </p:spTree>
    <p:extLst>
      <p:ext uri="{BB962C8B-B14F-4D97-AF65-F5344CB8AC3E}">
        <p14:creationId xmlns:p14="http://schemas.microsoft.com/office/powerpoint/2010/main" val="77192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D9231A-2A80-42A2-9FEB-0A555C2313C3}"/>
              </a:ext>
            </a:extLst>
          </p:cNvPr>
          <p:cNvSpPr>
            <a:spLocks noGrp="1"/>
          </p:cNvSpPr>
          <p:nvPr>
            <p:ph type="title"/>
          </p:nvPr>
        </p:nvSpPr>
        <p:spPr>
          <a:xfrm>
            <a:off x="345454" y="554180"/>
            <a:ext cx="6156949" cy="579351"/>
          </a:xfrm>
        </p:spPr>
        <p:txBody>
          <a:bodyPr/>
          <a:lstStyle/>
          <a:p>
            <a:r>
              <a:rPr lang="en-GB" dirty="0"/>
              <a:t>On-boarding (continued)</a:t>
            </a:r>
          </a:p>
        </p:txBody>
      </p:sp>
      <p:sp>
        <p:nvSpPr>
          <p:cNvPr id="4" name="Content Placeholder 3">
            <a:extLst>
              <a:ext uri="{FF2B5EF4-FFF2-40B4-BE49-F238E27FC236}">
                <a16:creationId xmlns:a16="http://schemas.microsoft.com/office/drawing/2014/main" id="{F2C70233-E75A-424E-A500-714322898825}"/>
              </a:ext>
            </a:extLst>
          </p:cNvPr>
          <p:cNvSpPr>
            <a:spLocks noGrp="1"/>
          </p:cNvSpPr>
          <p:nvPr>
            <p:ph sz="quarter" idx="17"/>
          </p:nvPr>
        </p:nvSpPr>
        <p:spPr>
          <a:xfrm>
            <a:off x="7546399" y="1277463"/>
            <a:ext cx="4306887" cy="5064125"/>
          </a:xfrm>
        </p:spPr>
        <p:txBody>
          <a:bodyPr/>
          <a:lstStyle/>
          <a:p>
            <a:pPr marL="342900" indent="-342900">
              <a:buFont typeface="Arial" panose="020B0604020202020204" pitchFamily="34" charset="0"/>
              <a:buChar char="•"/>
            </a:pPr>
            <a:r>
              <a:rPr lang="en-GB" sz="2000" b="0" dirty="0"/>
              <a:t>To assist employers with onboarding, we have created a handy ‘MCR On-boarding Checklist’ for you to follow </a:t>
            </a:r>
          </a:p>
          <a:p>
            <a:pPr marL="342900" indent="-342900">
              <a:buFont typeface="Arial" panose="020B0604020202020204" pitchFamily="34" charset="0"/>
              <a:buChar char="•"/>
            </a:pPr>
            <a:r>
              <a:rPr lang="en-GB" sz="2000" b="0" dirty="0"/>
              <a:t>This highlights the steps we would advise everyone takes before onboarding to an MCR solution and useful links to help you complete these steps</a:t>
            </a:r>
          </a:p>
          <a:p>
            <a:pPr marL="342900" indent="-342900">
              <a:buFont typeface="Arial" panose="020B0604020202020204" pitchFamily="34" charset="0"/>
              <a:buChar char="•"/>
            </a:pPr>
            <a:r>
              <a:rPr lang="en-GB" sz="2000" b="0" dirty="0"/>
              <a:t>You find this document on our </a:t>
            </a:r>
            <a:r>
              <a:rPr lang="en-GB" sz="2000" b="0" dirty="0">
                <a:hlinkClick r:id="rId2"/>
              </a:rPr>
              <a:t>website</a:t>
            </a:r>
            <a:r>
              <a:rPr lang="en-GB" sz="2000" b="0" dirty="0"/>
              <a:t>.</a:t>
            </a:r>
            <a:endParaRPr lang="en-GB" dirty="0"/>
          </a:p>
        </p:txBody>
      </p:sp>
      <p:pic>
        <p:nvPicPr>
          <p:cNvPr id="6" name="Picture 5">
            <a:extLst>
              <a:ext uri="{FF2B5EF4-FFF2-40B4-BE49-F238E27FC236}">
                <a16:creationId xmlns:a16="http://schemas.microsoft.com/office/drawing/2014/main" id="{8815D6B3-AD43-4940-9AD8-E6C43598F7FA}"/>
              </a:ext>
            </a:extLst>
          </p:cNvPr>
          <p:cNvPicPr>
            <a:picLocks noChangeAspect="1"/>
          </p:cNvPicPr>
          <p:nvPr/>
        </p:nvPicPr>
        <p:blipFill rotWithShape="1">
          <a:blip r:embed="rId3"/>
          <a:srcRect l="36100" t="17565" r="37300" b="30035"/>
          <a:stretch/>
        </p:blipFill>
        <p:spPr>
          <a:xfrm>
            <a:off x="2233396" y="1957386"/>
            <a:ext cx="3243072" cy="3427200"/>
          </a:xfrm>
          <a:prstGeom prst="rect">
            <a:avLst/>
          </a:prstGeom>
        </p:spPr>
      </p:pic>
    </p:spTree>
    <p:extLst>
      <p:ext uri="{BB962C8B-B14F-4D97-AF65-F5344CB8AC3E}">
        <p14:creationId xmlns:p14="http://schemas.microsoft.com/office/powerpoint/2010/main" val="80211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6C08AA-1354-4DDE-AE6B-21042333E284}"/>
              </a:ext>
            </a:extLst>
          </p:cNvPr>
          <p:cNvSpPr>
            <a:spLocks noGrp="1"/>
          </p:cNvSpPr>
          <p:nvPr>
            <p:ph type="title"/>
          </p:nvPr>
        </p:nvSpPr>
        <p:spPr>
          <a:xfrm>
            <a:off x="696015" y="238707"/>
            <a:ext cx="9926086" cy="759423"/>
          </a:xfrm>
        </p:spPr>
        <p:txBody>
          <a:bodyPr/>
          <a:lstStyle/>
          <a:p>
            <a:r>
              <a:rPr lang="en-GB" sz="3200" dirty="0"/>
              <a:t>MCR Learning Materials and Training</a:t>
            </a:r>
            <a:endParaRPr lang="en-GB" dirty="0"/>
          </a:p>
        </p:txBody>
      </p:sp>
      <p:pic>
        <p:nvPicPr>
          <p:cNvPr id="2" name="Online Media 1">
            <a:hlinkClick r:id="" action="ppaction://media"/>
            <a:extLst>
              <a:ext uri="{FF2B5EF4-FFF2-40B4-BE49-F238E27FC236}">
                <a16:creationId xmlns:a16="http://schemas.microsoft.com/office/drawing/2014/main" id="{95F945C9-83C0-4786-9C9D-E15C31AB1A35}"/>
              </a:ext>
            </a:extLst>
          </p:cNvPr>
          <p:cNvPicPr>
            <a:picLocks noRot="1" noChangeAspect="1"/>
          </p:cNvPicPr>
          <p:nvPr>
            <a:videoFile r:link="rId1"/>
          </p:nvPr>
        </p:nvPicPr>
        <p:blipFill>
          <a:blip r:embed="rId4"/>
          <a:stretch>
            <a:fillRect/>
          </a:stretch>
        </p:blipFill>
        <p:spPr>
          <a:xfrm>
            <a:off x="146304" y="1109472"/>
            <a:ext cx="11923776" cy="5657088"/>
          </a:xfrm>
          <a:prstGeom prst="rect">
            <a:avLst/>
          </a:prstGeom>
        </p:spPr>
      </p:pic>
    </p:spTree>
    <p:extLst>
      <p:ext uri="{BB962C8B-B14F-4D97-AF65-F5344CB8AC3E}">
        <p14:creationId xmlns:p14="http://schemas.microsoft.com/office/powerpoint/2010/main" val="13090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448C27-4878-44D2-8E37-96F80475B5C1}"/>
              </a:ext>
            </a:extLst>
          </p:cNvPr>
          <p:cNvSpPr>
            <a:spLocks noGrp="1"/>
          </p:cNvSpPr>
          <p:nvPr>
            <p:ph type="title"/>
          </p:nvPr>
        </p:nvSpPr>
        <p:spPr>
          <a:xfrm>
            <a:off x="345452" y="554399"/>
            <a:ext cx="10580059" cy="527407"/>
          </a:xfrm>
        </p:spPr>
        <p:txBody>
          <a:bodyPr/>
          <a:lstStyle/>
          <a:p>
            <a:r>
              <a:rPr lang="en-GB" dirty="0">
                <a:solidFill>
                  <a:srgbClr val="003F72"/>
                </a:solidFill>
              </a:rPr>
              <a:t>Common Errors during On-boarding</a:t>
            </a:r>
            <a:endParaRPr lang="en-GB" i="1" dirty="0">
              <a:solidFill>
                <a:srgbClr val="003F72"/>
              </a:solidFill>
            </a:endParaRPr>
          </a:p>
        </p:txBody>
      </p:sp>
      <p:sp>
        <p:nvSpPr>
          <p:cNvPr id="12" name="Content Placeholder 2">
            <a:extLst>
              <a:ext uri="{FF2B5EF4-FFF2-40B4-BE49-F238E27FC236}">
                <a16:creationId xmlns:a16="http://schemas.microsoft.com/office/drawing/2014/main" id="{A24C748A-DD1F-4303-8409-00A22E02FFD3}"/>
              </a:ext>
            </a:extLst>
          </p:cNvPr>
          <p:cNvSpPr txBox="1">
            <a:spLocks/>
          </p:cNvSpPr>
          <p:nvPr/>
        </p:nvSpPr>
        <p:spPr>
          <a:xfrm>
            <a:off x="280416" y="1174642"/>
            <a:ext cx="11631168" cy="5444275"/>
          </a:xfrm>
          <a:prstGeom prst="rect">
            <a:avLst/>
          </a:prstGeom>
        </p:spPr>
        <p:txBody>
          <a:bodyPr/>
          <a:lst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a:lstStyle>
          <a:p>
            <a:endParaRPr lang="en-GB" sz="1800" b="0" dirty="0"/>
          </a:p>
        </p:txBody>
      </p:sp>
      <p:sp>
        <p:nvSpPr>
          <p:cNvPr id="2" name="Rectangle 1">
            <a:extLst>
              <a:ext uri="{FF2B5EF4-FFF2-40B4-BE49-F238E27FC236}">
                <a16:creationId xmlns:a16="http://schemas.microsoft.com/office/drawing/2014/main" id="{C425ED2C-8722-45B4-817D-8A37F3C221B3}"/>
              </a:ext>
            </a:extLst>
          </p:cNvPr>
          <p:cNvSpPr/>
          <p:nvPr/>
        </p:nvSpPr>
        <p:spPr>
          <a:xfrm>
            <a:off x="339904" y="1273701"/>
            <a:ext cx="11704320" cy="5324535"/>
          </a:xfrm>
          <a:prstGeom prst="rect">
            <a:avLst/>
          </a:prstGeom>
        </p:spPr>
        <p:txBody>
          <a:bodyPr wrap="square">
            <a:spAutoFit/>
          </a:bodyPr>
          <a:lstStyle/>
          <a:p>
            <a:r>
              <a:rPr lang="en-GB" sz="2000" b="1" dirty="0">
                <a:latin typeface="trebuchet ms" panose="020B0603020202020204" pitchFamily="34" charset="0"/>
              </a:rPr>
              <a:t>Opening MCR files in Excel</a:t>
            </a:r>
          </a:p>
          <a:p>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A dedicated import function has been developed within the MCR template to allow for           comma-separated values (.csv) files to be reviewed and updated in the template</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We’ve noticed that some employers are opening the files we returned to them in Excel first and then saving the file, which will corrupt the formatting of the data</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Excel will remove leading zeros and re-format some values such as role identifier, which will mean the MCR template can’t read your submission when you try to import</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To remove the risk of this issue, please make sure to use the ‘Save As’ option when downloading an MCR file we provide to you. Please make sure you do not use the ‘Open’ option as this will cause the issue</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Once you’ve saved this file to your computer, please use the MCR template import          function, then you can edit the file we’ve provided and produce a new output.</a:t>
            </a:r>
            <a:endParaRPr lang="en-GB" sz="2000" b="0" i="0" dirty="0">
              <a:effectLst/>
              <a:latin typeface="trebuchet ms" panose="020B0603020202020204" pitchFamily="34" charset="0"/>
            </a:endParaRPr>
          </a:p>
        </p:txBody>
      </p:sp>
    </p:spTree>
    <p:extLst>
      <p:ext uri="{BB962C8B-B14F-4D97-AF65-F5344CB8AC3E}">
        <p14:creationId xmlns:p14="http://schemas.microsoft.com/office/powerpoint/2010/main" val="2351541702"/>
      </p:ext>
    </p:extLst>
  </p:cSld>
  <p:clrMapOvr>
    <a:masterClrMapping/>
  </p:clrMapOvr>
</p:sld>
</file>

<file path=ppt/theme/theme1.xml><?xml version="1.0" encoding="utf-8"?>
<a:theme xmlns:a="http://schemas.openxmlformats.org/drawingml/2006/main" name="Teachers' Pensions Master Presentation">
  <a:themeElements>
    <a:clrScheme name="Custom 1">
      <a:dk1>
        <a:srgbClr val="003F72"/>
      </a:dk1>
      <a:lt1>
        <a:sysClr val="window" lastClr="FFFFFF"/>
      </a:lt1>
      <a:dk2>
        <a:srgbClr val="003F72"/>
      </a:dk2>
      <a:lt2>
        <a:srgbClr val="94CE09"/>
      </a:lt2>
      <a:accent1>
        <a:srgbClr val="003F72"/>
      </a:accent1>
      <a:accent2>
        <a:srgbClr val="94CE09"/>
      </a:accent2>
      <a:accent3>
        <a:srgbClr val="00BBEF"/>
      </a:accent3>
      <a:accent4>
        <a:srgbClr val="7A2E99"/>
      </a:accent4>
      <a:accent5>
        <a:srgbClr val="007A98"/>
      </a:accent5>
      <a:accent6>
        <a:srgbClr val="AC0071"/>
      </a:accent6>
      <a:hlink>
        <a:srgbClr val="00BBEF"/>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2E0827434F274289A481E131526AA3" ma:contentTypeVersion="11" ma:contentTypeDescription="Create a new document." ma:contentTypeScope="" ma:versionID="03b9a036db7ddab22b56f2b2a3da75df">
  <xsd:schema xmlns:xsd="http://www.w3.org/2001/XMLSchema" xmlns:xs="http://www.w3.org/2001/XMLSchema" xmlns:p="http://schemas.microsoft.com/office/2006/metadata/properties" xmlns:ns3="560ddad7-6ad2-4863-8aa6-55a22a7e36b6" xmlns:ns4="5b5e5a17-4250-4bfa-b4e9-4b1665ecf809" targetNamespace="http://schemas.microsoft.com/office/2006/metadata/properties" ma:root="true" ma:fieldsID="eafdd3ff6d1e7dc96e39b29953bffb6b" ns3:_="" ns4:_="">
    <xsd:import namespace="560ddad7-6ad2-4863-8aa6-55a22a7e36b6"/>
    <xsd:import namespace="5b5e5a17-4250-4bfa-b4e9-4b1665ecf80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ddad7-6ad2-4863-8aa6-55a22a7e3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5e5a17-4250-4bfa-b4e9-4b1665ecf80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37AE1-AF07-49AF-B11B-207B9E7E5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ddad7-6ad2-4863-8aa6-55a22a7e36b6"/>
    <ds:schemaRef ds:uri="5b5e5a17-4250-4bfa-b4e9-4b1665ecf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373FE5-CC15-47BF-84DD-89D514E4A4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CAE28C-C109-42CC-9E17-97016F6AF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2576</TotalTime>
  <Words>1084</Words>
  <Application>Microsoft Office PowerPoint</Application>
  <PresentationFormat>Widescreen</PresentationFormat>
  <Paragraphs>139</Paragraphs>
  <Slides>14</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trebuchet ms</vt:lpstr>
      <vt:lpstr>Teachers' Pensions Master Presentation</vt:lpstr>
      <vt:lpstr>PowerPoint Presentation</vt:lpstr>
      <vt:lpstr>Agenda</vt:lpstr>
      <vt:lpstr>MCR Pilot Group Update</vt:lpstr>
      <vt:lpstr>MCR Pilot Group Update(continued)</vt:lpstr>
      <vt:lpstr>MCR On-boarding – employer stories</vt:lpstr>
      <vt:lpstr>On-boarding to MCR</vt:lpstr>
      <vt:lpstr>On-boarding (continued)</vt:lpstr>
      <vt:lpstr>MCR Learning Materials and Training</vt:lpstr>
      <vt:lpstr>Common Errors during On-boarding</vt:lpstr>
      <vt:lpstr>Common errors during On-boarding</vt:lpstr>
      <vt:lpstr>Common errors during On-boarding</vt:lpstr>
      <vt:lpstr>Common errors during On-boarding</vt:lpstr>
      <vt:lpstr>Common errors during On-boarding</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Chesters, Lisa (Employee Benefits)</dc:creator>
  <cp:lastModifiedBy>Leafe, Nichola (Employee Benefits)</cp:lastModifiedBy>
  <cp:revision>129</cp:revision>
  <dcterms:created xsi:type="dcterms:W3CDTF">2020-05-20T10:38:23Z</dcterms:created>
  <dcterms:modified xsi:type="dcterms:W3CDTF">2020-11-24T15:58:02Z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0x010100412E0827434F274289A481E131526AA3</vt:lpwstr>
  </property>
</Properties>
</file>