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266" r:id="rId5"/>
    <p:sldId id="299" r:id="rId6"/>
    <p:sldId id="286" r:id="rId7"/>
    <p:sldId id="257" r:id="rId8"/>
    <p:sldId id="288" r:id="rId9"/>
    <p:sldId id="289" r:id="rId10"/>
    <p:sldId id="294" r:id="rId11"/>
    <p:sldId id="270" r:id="rId12"/>
    <p:sldId id="271" r:id="rId13"/>
    <p:sldId id="300" r:id="rId14"/>
    <p:sldId id="291" r:id="rId15"/>
    <p:sldId id="295" r:id="rId16"/>
    <p:sldId id="296" r:id="rId17"/>
    <p:sldId id="297" r:id="rId18"/>
    <p:sldId id="298" r:id="rId19"/>
    <p:sldId id="301" r:id="rId20"/>
    <p:sldId id="302"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e, Jo (Employee Benefits)" initials="CJ(B" lastIdx="2" clrIdx="0">
    <p:extLst>
      <p:ext uri="{19B8F6BF-5375-455C-9EA6-DF929625EA0E}">
        <p15:presenceInfo xmlns:p15="http://schemas.microsoft.com/office/powerpoint/2012/main" userId="S::P10192237@capita.co.uk::4fad07fb-3dd4-48c3-b07e-60a1a8831b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F72"/>
    <a:srgbClr val="94D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977" autoAdjust="0"/>
  </p:normalViewPr>
  <p:slideViewPr>
    <p:cSldViewPr snapToGrid="0">
      <p:cViewPr varScale="1">
        <p:scale>
          <a:sx n="103" d="100"/>
          <a:sy n="103" d="100"/>
        </p:scale>
        <p:origin x="774" y="102"/>
      </p:cViewPr>
      <p:guideLst/>
    </p:cSldViewPr>
  </p:slideViewPr>
  <p:notesTextViewPr>
    <p:cViewPr>
      <p:scale>
        <a:sx n="3" d="2"/>
        <a:sy n="3" d="2"/>
      </p:scale>
      <p:origin x="0" y="0"/>
    </p:cViewPr>
  </p:notesText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6BC8BC-33C6-4EE7-BBE7-840AAC60C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58EDA4E5-2410-41F9-A0E7-17A27F9CB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5E79AC-33F0-4D43-8DE5-72489625831D}" type="datetimeFigureOut">
              <a:rPr lang="en-GB" smtClean="0"/>
              <a:t>26/04/2021</a:t>
            </a:fld>
            <a:endParaRPr lang="en-GB" dirty="0"/>
          </a:p>
        </p:txBody>
      </p:sp>
      <p:sp>
        <p:nvSpPr>
          <p:cNvPr id="4" name="Footer Placeholder 3">
            <a:extLst>
              <a:ext uri="{FF2B5EF4-FFF2-40B4-BE49-F238E27FC236}">
                <a16:creationId xmlns:a16="http://schemas.microsoft.com/office/drawing/2014/main" id="{5DEC2AC2-CDFF-4856-A059-77B6E1D302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B8C5B209-D124-47BE-AE7D-DAED74700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BA18D2-DFCD-4633-BC49-65B2EE2B4D91}" type="slidenum">
              <a:rPr lang="en-GB" smtClean="0"/>
              <a:t>‹#›</a:t>
            </a:fld>
            <a:endParaRPr lang="en-GB" dirty="0"/>
          </a:p>
        </p:txBody>
      </p:sp>
    </p:spTree>
    <p:extLst>
      <p:ext uri="{BB962C8B-B14F-4D97-AF65-F5344CB8AC3E}">
        <p14:creationId xmlns:p14="http://schemas.microsoft.com/office/powerpoint/2010/main" val="3313599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31567-FFC4-49BA-91F5-8A0228FB8E50}" type="datetimeFigureOut">
              <a:rPr lang="en-GB" smtClean="0"/>
              <a:t>26/04/2021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3B6EA-DD97-43EA-9327-E7F5EB5431D7}" type="slidenum">
              <a:rPr lang="en-GB" smtClean="0"/>
              <a:t>‹#›</a:t>
            </a:fld>
            <a:endParaRPr lang="en-GB" dirty="0"/>
          </a:p>
        </p:txBody>
      </p:sp>
    </p:spTree>
    <p:extLst>
      <p:ext uri="{BB962C8B-B14F-4D97-AF65-F5344CB8AC3E}">
        <p14:creationId xmlns:p14="http://schemas.microsoft.com/office/powerpoint/2010/main" val="209358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6882CF69-0A96-4877-924F-98CD449E51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4015" y="2725469"/>
            <a:ext cx="2843999" cy="853200"/>
          </a:xfrm>
          <a:prstGeom prst="rect">
            <a:avLst/>
          </a:prstGeom>
        </p:spPr>
      </p:pic>
      <p:sp>
        <p:nvSpPr>
          <p:cNvPr id="10" name="Content Placeholder 9">
            <a:extLst>
              <a:ext uri="{FF2B5EF4-FFF2-40B4-BE49-F238E27FC236}">
                <a16:creationId xmlns:a16="http://schemas.microsoft.com/office/drawing/2014/main" id="{C18EB3EE-15E2-433C-BE8B-F32142204842}"/>
              </a:ext>
            </a:extLst>
          </p:cNvPr>
          <p:cNvSpPr>
            <a:spLocks noGrp="1"/>
          </p:cNvSpPr>
          <p:nvPr>
            <p:ph sz="quarter" idx="11"/>
          </p:nvPr>
        </p:nvSpPr>
        <p:spPr>
          <a:xfrm>
            <a:off x="354015" y="4162954"/>
            <a:ext cx="6253233" cy="1914434"/>
          </a:xfrm>
        </p:spPr>
        <p:txBody>
          <a:bodyPr/>
          <a:lstStyle>
            <a:lvl1pPr>
              <a:defRPr sz="4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0215074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D493F3-D45D-431C-8FB0-FF4B829E8B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308484" y="1831121"/>
            <a:ext cx="6528798" cy="4354207"/>
          </a:xfrm>
          <a:prstGeom prst="rect">
            <a:avLst/>
          </a:prstGeom>
          <a:effectLst/>
        </p:spPr>
      </p:pic>
      <p:sp>
        <p:nvSpPr>
          <p:cNvPr id="9" name="Title 1">
            <a:extLst>
              <a:ext uri="{FF2B5EF4-FFF2-40B4-BE49-F238E27FC236}">
                <a16:creationId xmlns:a16="http://schemas.microsoft.com/office/drawing/2014/main" id="{70BCCD8E-6E4A-4A10-8966-431EC99047EC}"/>
              </a:ext>
            </a:extLst>
          </p:cNvPr>
          <p:cNvSpPr>
            <a:spLocks noGrp="1"/>
          </p:cNvSpPr>
          <p:nvPr>
            <p:ph type="title" hasCustomPrompt="1"/>
          </p:nvPr>
        </p:nvSpPr>
        <p:spPr>
          <a:xfrm>
            <a:off x="6827023" y="557276"/>
            <a:ext cx="5028092" cy="602987"/>
          </a:xfrm>
        </p:spPr>
        <p:txBody>
          <a:bodyPr anchor="b"/>
          <a:lstStyle>
            <a:lvl1pPr>
              <a:defRPr sz="4000">
                <a:solidFill>
                  <a:schemeClr val="tx1"/>
                </a:solidFill>
              </a:defRPr>
            </a:lvl1pPr>
          </a:lstStyle>
          <a:p>
            <a:r>
              <a:rPr lang="en-US" dirty="0"/>
              <a:t>Title text</a:t>
            </a:r>
            <a:endParaRPr lang="en-GB" dirty="0"/>
          </a:p>
        </p:txBody>
      </p:sp>
      <p:sp>
        <p:nvSpPr>
          <p:cNvPr id="11" name="Content Placeholder 3">
            <a:extLst>
              <a:ext uri="{FF2B5EF4-FFF2-40B4-BE49-F238E27FC236}">
                <a16:creationId xmlns:a16="http://schemas.microsoft.com/office/drawing/2014/main" id="{FA0AB95F-9ED3-422E-9976-85520CC92CB2}"/>
              </a:ext>
            </a:extLst>
          </p:cNvPr>
          <p:cNvSpPr>
            <a:spLocks noGrp="1"/>
          </p:cNvSpPr>
          <p:nvPr>
            <p:ph sz="quarter" idx="11"/>
          </p:nvPr>
        </p:nvSpPr>
        <p:spPr>
          <a:xfrm>
            <a:off x="6835044"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2" name="Picture Placeholder 11">
            <a:extLst>
              <a:ext uri="{FF2B5EF4-FFF2-40B4-BE49-F238E27FC236}">
                <a16:creationId xmlns:a16="http://schemas.microsoft.com/office/drawing/2014/main" id="{6B8CF738-915D-4817-A6B8-F84AC6735C18}"/>
              </a:ext>
            </a:extLst>
          </p:cNvPr>
          <p:cNvSpPr>
            <a:spLocks noGrp="1"/>
          </p:cNvSpPr>
          <p:nvPr>
            <p:ph type="pic" sz="quarter" idx="16"/>
          </p:nvPr>
        </p:nvSpPr>
        <p:spPr>
          <a:xfrm>
            <a:off x="834189" y="2157663"/>
            <a:ext cx="4836695" cy="3023938"/>
          </a:xfrm>
          <a:prstGeom prst="rect">
            <a:avLst/>
          </a:prstGeom>
          <a:noFill/>
        </p:spPr>
        <p:txBody>
          <a:bodyPr/>
          <a:lstStyle/>
          <a:p>
            <a:endParaRPr lang="en-GB" dirty="0"/>
          </a:p>
        </p:txBody>
      </p:sp>
      <p:pic>
        <p:nvPicPr>
          <p:cNvPr id="13" name="Picture 12" descr="A picture containing drawing, plate&#10;&#10;Description automatically generated">
            <a:extLst>
              <a:ext uri="{FF2B5EF4-FFF2-40B4-BE49-F238E27FC236}">
                <a16:creationId xmlns:a16="http://schemas.microsoft.com/office/drawing/2014/main" id="{30D25CC4-A025-4938-A314-7699C08A6D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25062238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grey - lap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prstGeom prst="rect">
            <a:avLst/>
          </a:prstGeom>
          <a:noFill/>
        </p:spPr>
        <p:txBody>
          <a:bodyPr/>
          <a:lstStyle/>
          <a:p>
            <a:endParaRPr lang="en-GB" dirty="0"/>
          </a:p>
        </p:txBody>
      </p:sp>
      <p:sp>
        <p:nvSpPr>
          <p:cNvPr id="8" name="Title 1">
            <a:extLst>
              <a:ext uri="{FF2B5EF4-FFF2-40B4-BE49-F238E27FC236}">
                <a16:creationId xmlns:a16="http://schemas.microsoft.com/office/drawing/2014/main" id="{78CFB8F1-D732-431B-B010-0F597C48CA45}"/>
              </a:ext>
            </a:extLst>
          </p:cNvPr>
          <p:cNvSpPr>
            <a:spLocks noGrp="1"/>
          </p:cNvSpPr>
          <p:nvPr>
            <p:ph type="title" hasCustomPrompt="1"/>
          </p:nvPr>
        </p:nvSpPr>
        <p:spPr>
          <a:xfrm>
            <a:off x="345993" y="557276"/>
            <a:ext cx="9367502" cy="602987"/>
          </a:xfrm>
        </p:spPr>
        <p:txBody>
          <a:bodyPr anchor="b"/>
          <a:lstStyle>
            <a:lvl1pPr>
              <a:defRPr sz="4000">
                <a:solidFill>
                  <a:srgbClr val="003F72"/>
                </a:solidFill>
              </a:defRPr>
            </a:lvl1pPr>
          </a:lstStyle>
          <a:p>
            <a:r>
              <a:rPr lang="en-US" dirty="0"/>
              <a:t>Title text</a:t>
            </a:r>
            <a:endParaRPr lang="en-GB" dirty="0"/>
          </a:p>
        </p:txBody>
      </p:sp>
      <p:sp>
        <p:nvSpPr>
          <p:cNvPr id="9" name="Content Placeholder 3">
            <a:extLst>
              <a:ext uri="{FF2B5EF4-FFF2-40B4-BE49-F238E27FC236}">
                <a16:creationId xmlns:a16="http://schemas.microsoft.com/office/drawing/2014/main" id="{E01A2BB8-11F0-48C9-B413-C9DF9482221C}"/>
              </a:ext>
            </a:extLst>
          </p:cNvPr>
          <p:cNvSpPr>
            <a:spLocks noGrp="1"/>
          </p:cNvSpPr>
          <p:nvPr>
            <p:ph sz="quarter" idx="11"/>
          </p:nvPr>
        </p:nvSpPr>
        <p:spPr>
          <a:xfrm>
            <a:off x="354014" y="1271526"/>
            <a:ext cx="4314239" cy="4572000"/>
          </a:xfrm>
        </p:spPr>
        <p:txBody>
          <a:bodyPr/>
          <a:lstStyle>
            <a:lvl1pPr>
              <a:defRPr sz="1800">
                <a:solidFill>
                  <a:srgbClr val="003F7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0" name="Picture 9" descr="A picture containing plate, drawing&#10;&#10;Description automatically generated">
            <a:extLst>
              <a:ext uri="{FF2B5EF4-FFF2-40B4-BE49-F238E27FC236}">
                <a16:creationId xmlns:a16="http://schemas.microsoft.com/office/drawing/2014/main" id="{84DC7A94-DF06-4992-A620-1726D4127A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1122" y="376990"/>
            <a:ext cx="1572120" cy="786062"/>
          </a:xfrm>
          <a:prstGeom prst="rect">
            <a:avLst/>
          </a:prstGeom>
        </p:spPr>
      </p:pic>
    </p:spTree>
    <p:extLst>
      <p:ext uri="{BB962C8B-B14F-4D97-AF65-F5344CB8AC3E}">
        <p14:creationId xmlns:p14="http://schemas.microsoft.com/office/powerpoint/2010/main" val="35464193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blue - laptop (mock 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7EDA74CB-9D61-4236-BF3C-28987A80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13012" y="1649895"/>
            <a:ext cx="7608707" cy="5168348"/>
          </a:xfrm>
          <a:prstGeom prst="rect">
            <a:avLst/>
          </a:prstGeom>
        </p:spPr>
      </p:pic>
      <p:pic>
        <p:nvPicPr>
          <p:cNvPr id="2" name="Picture 1">
            <a:extLst>
              <a:ext uri="{FF2B5EF4-FFF2-40B4-BE49-F238E27FC236}">
                <a16:creationId xmlns:a16="http://schemas.microsoft.com/office/drawing/2014/main" id="{45CA240D-3184-4573-AB8C-3EFACA6B42FD}"/>
              </a:ext>
            </a:extLst>
          </p:cNvPr>
          <p:cNvPicPr>
            <a:picLocks noChangeAspect="1"/>
          </p:cNvPicPr>
          <p:nvPr userDrawn="1"/>
        </p:nvPicPr>
        <p:blipFill rotWithShape="1">
          <a:blip r:embed="rId4"/>
          <a:srcRect l="20274" t="17105" r="21588" b="22174"/>
          <a:stretch/>
        </p:blipFill>
        <p:spPr>
          <a:xfrm>
            <a:off x="6056827" y="2526632"/>
            <a:ext cx="4932015" cy="3112168"/>
          </a:xfrm>
          <a:prstGeom prst="rect">
            <a:avLst/>
          </a:prstGeom>
        </p:spPr>
      </p:pic>
      <p:sp>
        <p:nvSpPr>
          <p:cNvPr id="8" name="Title 1">
            <a:extLst>
              <a:ext uri="{FF2B5EF4-FFF2-40B4-BE49-F238E27FC236}">
                <a16:creationId xmlns:a16="http://schemas.microsoft.com/office/drawing/2014/main" id="{2F5A636A-051F-470D-8DD0-1484D3C0E051}"/>
              </a:ext>
            </a:extLst>
          </p:cNvPr>
          <p:cNvSpPr>
            <a:spLocks noGrp="1"/>
          </p:cNvSpPr>
          <p:nvPr>
            <p:ph type="title" hasCustomPrompt="1"/>
          </p:nvPr>
        </p:nvSpPr>
        <p:spPr>
          <a:xfrm>
            <a:off x="345993" y="557276"/>
            <a:ext cx="9367502" cy="602987"/>
          </a:xfrm>
        </p:spPr>
        <p:txBody>
          <a:bodyPr anchor="b"/>
          <a:lstStyle>
            <a:lvl1pPr>
              <a:defRPr sz="4000">
                <a:solidFill>
                  <a:schemeClr val="tx1"/>
                </a:solidFill>
              </a:defRPr>
            </a:lvl1pPr>
          </a:lstStyle>
          <a:p>
            <a:r>
              <a:rPr lang="en-US" dirty="0"/>
              <a:t>Title text</a:t>
            </a:r>
            <a:endParaRPr lang="en-GB" dirty="0"/>
          </a:p>
        </p:txBody>
      </p:sp>
      <p:sp>
        <p:nvSpPr>
          <p:cNvPr id="9" name="Content Placeholder 3">
            <a:extLst>
              <a:ext uri="{FF2B5EF4-FFF2-40B4-BE49-F238E27FC236}">
                <a16:creationId xmlns:a16="http://schemas.microsoft.com/office/drawing/2014/main" id="{14036B70-4561-4179-9638-647E982A5CD7}"/>
              </a:ext>
            </a:extLst>
          </p:cNvPr>
          <p:cNvSpPr>
            <a:spLocks noGrp="1"/>
          </p:cNvSpPr>
          <p:nvPr>
            <p:ph sz="quarter" idx="11"/>
          </p:nvPr>
        </p:nvSpPr>
        <p:spPr>
          <a:xfrm>
            <a:off x="354014" y="1271526"/>
            <a:ext cx="4314239"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786632B4-1679-4EBC-B171-FD3C813BD7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7838092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descr="A picture containing electronics&#10;&#10;Description automatically generated">
            <a:extLst>
              <a:ext uri="{FF2B5EF4-FFF2-40B4-BE49-F238E27FC236}">
                <a16:creationId xmlns:a16="http://schemas.microsoft.com/office/drawing/2014/main" id="{BBFE4450-7F64-45EF-B376-4CE1604EFE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5465" y="636608"/>
            <a:ext cx="3700984" cy="5584784"/>
          </a:xfrm>
          <a:prstGeom prst="rect">
            <a:avLst/>
          </a:prstGeom>
        </p:spPr>
      </p:pic>
      <p:sp>
        <p:nvSpPr>
          <p:cNvPr id="19" name="Picture Placeholder 11">
            <a:extLst>
              <a:ext uri="{FF2B5EF4-FFF2-40B4-BE49-F238E27FC236}">
                <a16:creationId xmlns:a16="http://schemas.microsoft.com/office/drawing/2014/main" id="{B87D5B7D-3A59-4F6D-9FD4-2104571D29CB}"/>
              </a:ext>
            </a:extLst>
          </p:cNvPr>
          <p:cNvSpPr>
            <a:spLocks noGrp="1"/>
          </p:cNvSpPr>
          <p:nvPr>
            <p:ph type="pic" sz="quarter" idx="16"/>
          </p:nvPr>
        </p:nvSpPr>
        <p:spPr>
          <a:xfrm>
            <a:off x="7470433" y="1234388"/>
            <a:ext cx="3294000" cy="4390908"/>
          </a:xfrm>
          <a:prstGeom prst="rect">
            <a:avLst/>
          </a:prstGeom>
          <a:solidFill>
            <a:schemeClr val="bg1"/>
          </a:solidFill>
        </p:spPr>
        <p:txBody>
          <a:bodyPr/>
          <a:lstStyle/>
          <a:p>
            <a:endParaRPr lang="en-GB" dirty="0"/>
          </a:p>
        </p:txBody>
      </p:sp>
      <p:sp>
        <p:nvSpPr>
          <p:cNvPr id="9" name="Title 1">
            <a:extLst>
              <a:ext uri="{FF2B5EF4-FFF2-40B4-BE49-F238E27FC236}">
                <a16:creationId xmlns:a16="http://schemas.microsoft.com/office/drawing/2014/main" id="{C0061655-D2D1-49DD-878A-2ADD1D6CD962}"/>
              </a:ext>
            </a:extLst>
          </p:cNvPr>
          <p:cNvSpPr>
            <a:spLocks noGrp="1"/>
          </p:cNvSpPr>
          <p:nvPr>
            <p:ph type="title" hasCustomPrompt="1"/>
          </p:nvPr>
        </p:nvSpPr>
        <p:spPr>
          <a:xfrm>
            <a:off x="345988" y="557276"/>
            <a:ext cx="5028092" cy="602987"/>
          </a:xfrm>
        </p:spPr>
        <p:txBody>
          <a:bodyPr anchor="b"/>
          <a:lstStyle>
            <a:lvl1pPr>
              <a:defRPr sz="4000">
                <a:solidFill>
                  <a:srgbClr val="003F72"/>
                </a:solidFill>
              </a:defRPr>
            </a:lvl1pPr>
          </a:lstStyle>
          <a:p>
            <a:r>
              <a:rPr lang="en-US" dirty="0"/>
              <a:t>Title text</a:t>
            </a:r>
            <a:endParaRPr lang="en-GB" dirty="0"/>
          </a:p>
        </p:txBody>
      </p:sp>
      <p:sp>
        <p:nvSpPr>
          <p:cNvPr id="11" name="Content Placeholder 3">
            <a:extLst>
              <a:ext uri="{FF2B5EF4-FFF2-40B4-BE49-F238E27FC236}">
                <a16:creationId xmlns:a16="http://schemas.microsoft.com/office/drawing/2014/main" id="{995240D4-1EA4-4CB7-A568-022D51B07365}"/>
              </a:ext>
            </a:extLst>
          </p:cNvPr>
          <p:cNvSpPr>
            <a:spLocks noGrp="1"/>
          </p:cNvSpPr>
          <p:nvPr>
            <p:ph sz="quarter" idx="11"/>
          </p:nvPr>
        </p:nvSpPr>
        <p:spPr>
          <a:xfrm>
            <a:off x="354009" y="1271526"/>
            <a:ext cx="5020070" cy="4572000"/>
          </a:xfrm>
        </p:spPr>
        <p:txBody>
          <a:bodyPr/>
          <a:lstStyle>
            <a:lvl1pPr>
              <a:defRPr sz="1800">
                <a:solidFill>
                  <a:srgbClr val="003F7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2" name="Picture 11" descr="A picture containing drawing, plate&#10;&#10;Description automatically generated">
            <a:extLst>
              <a:ext uri="{FF2B5EF4-FFF2-40B4-BE49-F238E27FC236}">
                <a16:creationId xmlns:a16="http://schemas.microsoft.com/office/drawing/2014/main" id="{84CD7C7A-AED1-487D-A1DD-0F4A9044AA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90932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ub Content and ipa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35AA3-735F-4014-9C23-6C6501261E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04" r="28026"/>
          <a:stretch/>
        </p:blipFill>
        <p:spPr>
          <a:xfrm>
            <a:off x="6096000" y="-4669"/>
            <a:ext cx="6096000" cy="6862669"/>
          </a:xfrm>
          <a:prstGeom prst="rect">
            <a:avLst/>
          </a:prstGeom>
        </p:spPr>
      </p:pic>
      <p:sp>
        <p:nvSpPr>
          <p:cNvPr id="8" name="Title 1">
            <a:extLst>
              <a:ext uri="{FF2B5EF4-FFF2-40B4-BE49-F238E27FC236}">
                <a16:creationId xmlns:a16="http://schemas.microsoft.com/office/drawing/2014/main" id="{B846592D-7969-4FCE-9E73-1B6FFC496792}"/>
              </a:ext>
            </a:extLst>
          </p:cNvPr>
          <p:cNvSpPr>
            <a:spLocks noGrp="1"/>
          </p:cNvSpPr>
          <p:nvPr>
            <p:ph type="title" hasCustomPrompt="1"/>
          </p:nvPr>
        </p:nvSpPr>
        <p:spPr>
          <a:xfrm>
            <a:off x="345988" y="557276"/>
            <a:ext cx="5028092" cy="602987"/>
          </a:xfrm>
        </p:spPr>
        <p:txBody>
          <a:bodyPr anchor="b"/>
          <a:lstStyle>
            <a:lvl1pPr>
              <a:defRPr sz="4000">
                <a:solidFill>
                  <a:srgbClr val="003F72"/>
                </a:solidFill>
              </a:defRPr>
            </a:lvl1pPr>
          </a:lstStyle>
          <a:p>
            <a:r>
              <a:rPr lang="en-US" dirty="0"/>
              <a:t>Title text</a:t>
            </a:r>
            <a:endParaRPr lang="en-GB" dirty="0"/>
          </a:p>
        </p:txBody>
      </p:sp>
      <p:sp>
        <p:nvSpPr>
          <p:cNvPr id="9" name="Content Placeholder 3">
            <a:extLst>
              <a:ext uri="{FF2B5EF4-FFF2-40B4-BE49-F238E27FC236}">
                <a16:creationId xmlns:a16="http://schemas.microsoft.com/office/drawing/2014/main" id="{4B1383C8-7CF3-49FC-A922-B09C70F34597}"/>
              </a:ext>
            </a:extLst>
          </p:cNvPr>
          <p:cNvSpPr>
            <a:spLocks noGrp="1"/>
          </p:cNvSpPr>
          <p:nvPr>
            <p:ph sz="quarter" idx="11"/>
          </p:nvPr>
        </p:nvSpPr>
        <p:spPr>
          <a:xfrm>
            <a:off x="354009" y="1271526"/>
            <a:ext cx="5020070" cy="4572000"/>
          </a:xfrm>
        </p:spPr>
        <p:txBody>
          <a:bodyPr/>
          <a:lstStyle>
            <a:lvl1pPr>
              <a:defRPr sz="1800">
                <a:solidFill>
                  <a:srgbClr val="003F7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1" name="Picture 10" descr="A picture containing drawing, plate&#10;&#10;Description automatically generated">
            <a:extLst>
              <a:ext uri="{FF2B5EF4-FFF2-40B4-BE49-F238E27FC236}">
                <a16:creationId xmlns:a16="http://schemas.microsoft.com/office/drawing/2014/main" id="{B036C3C4-DA41-44F6-AC50-A57A5938E1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402598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7153" y="18049"/>
            <a:ext cx="6528348" cy="6839951"/>
          </a:xfrm>
          <a:prstGeom prst="rect">
            <a:avLst/>
          </a:prstGeom>
        </p:spPr>
      </p:pic>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342052" y="551928"/>
            <a:ext cx="7396451" cy="595458"/>
          </a:xfrm>
        </p:spPr>
        <p:txBody>
          <a:bodyPr/>
          <a:lstStyle/>
          <a:p>
            <a:r>
              <a:rPr lang="en-US" dirty="0"/>
              <a:t>Click to edit Master title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342050" y="1170440"/>
            <a:ext cx="6506346" cy="595458"/>
          </a:xfrm>
          <a:prstGeom prst="rect">
            <a:avLst/>
          </a:prstGeom>
        </p:spPr>
        <p:txBody>
          <a:bodyPr anchor="t" anchorCtr="0"/>
          <a:lstStyle>
            <a:lvl1pPr marL="0" indent="0">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sp>
        <p:nvSpPr>
          <p:cNvPr id="3" name="Content Placeholder 2">
            <a:extLst>
              <a:ext uri="{FF2B5EF4-FFF2-40B4-BE49-F238E27FC236}">
                <a16:creationId xmlns:a16="http://schemas.microsoft.com/office/drawing/2014/main" id="{A7405479-4A8A-4484-9EEE-E463483B13E2}"/>
              </a:ext>
            </a:extLst>
          </p:cNvPr>
          <p:cNvSpPr>
            <a:spLocks noGrp="1"/>
          </p:cNvSpPr>
          <p:nvPr>
            <p:ph sz="quarter" idx="17"/>
          </p:nvPr>
        </p:nvSpPr>
        <p:spPr>
          <a:xfrm>
            <a:off x="342050" y="2001838"/>
            <a:ext cx="5760427" cy="4313237"/>
          </a:xfrm>
        </p:spPr>
        <p:txBody>
          <a:bodyPr/>
          <a:lstStyle>
            <a:lvl1pPr>
              <a:defRPr sz="1800"/>
            </a:lvl1pPr>
          </a:lstStyle>
          <a:p>
            <a:pPr lvl="0"/>
            <a:r>
              <a:rPr lang="en-US" dirty="0"/>
              <a:t>Click to edit Master text styles</a:t>
            </a:r>
          </a:p>
        </p:txBody>
      </p:sp>
      <p:pic>
        <p:nvPicPr>
          <p:cNvPr id="8" name="Picture 7" descr="A picture containing plate, drawing&#10;&#10;Description automatically generated">
            <a:extLst>
              <a:ext uri="{FF2B5EF4-FFF2-40B4-BE49-F238E27FC236}">
                <a16:creationId xmlns:a16="http://schemas.microsoft.com/office/drawing/2014/main" id="{870AB720-9633-4013-93B3-8B3F0214B5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1122" y="5678915"/>
            <a:ext cx="1572120" cy="786062"/>
          </a:xfrm>
          <a:prstGeom prst="rect">
            <a:avLst/>
          </a:prstGeom>
        </p:spPr>
      </p:pic>
    </p:spTree>
    <p:extLst>
      <p:ext uri="{BB962C8B-B14F-4D97-AF65-F5344CB8AC3E}">
        <p14:creationId xmlns:p14="http://schemas.microsoft.com/office/powerpoint/2010/main" val="3972479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ix columns -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B82A08-B159-4576-9810-E7A52971DA44}"/>
              </a:ext>
            </a:extLst>
          </p:cNvPr>
          <p:cNvSpPr/>
          <p:nvPr userDrawn="1"/>
        </p:nvSpPr>
        <p:spPr>
          <a:xfrm>
            <a:off x="804863" y="1628775"/>
            <a:ext cx="1942356" cy="4537075"/>
          </a:xfrm>
          <a:prstGeom prst="rect">
            <a:avLst/>
          </a:prstGeom>
          <a:solidFill>
            <a:srgbClr val="94D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4C88F20E-C3C6-4900-94DF-5DEE36C5D81C}"/>
              </a:ext>
            </a:extLst>
          </p:cNvPr>
          <p:cNvSpPr/>
          <p:nvPr userDrawn="1"/>
        </p:nvSpPr>
        <p:spPr>
          <a:xfrm>
            <a:off x="2966624" y="1628775"/>
            <a:ext cx="1942356" cy="4537075"/>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71D4BB4-78C7-419A-8E46-12AA9FF393EB}"/>
              </a:ext>
            </a:extLst>
          </p:cNvPr>
          <p:cNvSpPr/>
          <p:nvPr userDrawn="1"/>
        </p:nvSpPr>
        <p:spPr>
          <a:xfrm>
            <a:off x="5128385" y="1628775"/>
            <a:ext cx="1942356" cy="4537075"/>
          </a:xfrm>
          <a:prstGeom prst="rect">
            <a:avLst/>
          </a:prstGeom>
          <a:solidFill>
            <a:srgbClr val="94D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129531C-A018-4933-B636-99D770FA7AF2}"/>
              </a:ext>
            </a:extLst>
          </p:cNvPr>
          <p:cNvSpPr/>
          <p:nvPr userDrawn="1"/>
        </p:nvSpPr>
        <p:spPr>
          <a:xfrm>
            <a:off x="7290146" y="1628775"/>
            <a:ext cx="1942356" cy="4537075"/>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C6F59287-3CD8-4AC7-8C61-4F67FB2F61D4}"/>
              </a:ext>
            </a:extLst>
          </p:cNvPr>
          <p:cNvSpPr/>
          <p:nvPr userDrawn="1"/>
        </p:nvSpPr>
        <p:spPr>
          <a:xfrm>
            <a:off x="9451906" y="1628775"/>
            <a:ext cx="1942356" cy="4537075"/>
          </a:xfrm>
          <a:prstGeom prst="rect">
            <a:avLst/>
          </a:prstGeom>
          <a:solidFill>
            <a:srgbClr val="94D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 Placeholder 2">
            <a:extLst>
              <a:ext uri="{FF2B5EF4-FFF2-40B4-BE49-F238E27FC236}">
                <a16:creationId xmlns:a16="http://schemas.microsoft.com/office/drawing/2014/main" id="{F07605E1-4DD9-4DE0-AC3E-FB02BD73992B}"/>
              </a:ext>
            </a:extLst>
          </p:cNvPr>
          <p:cNvSpPr>
            <a:spLocks noGrp="1"/>
          </p:cNvSpPr>
          <p:nvPr>
            <p:ph type="body" sz="quarter" idx="50"/>
          </p:nvPr>
        </p:nvSpPr>
        <p:spPr>
          <a:xfrm>
            <a:off x="9640084"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26" name="Text Placeholder 2">
            <a:extLst>
              <a:ext uri="{FF2B5EF4-FFF2-40B4-BE49-F238E27FC236}">
                <a16:creationId xmlns:a16="http://schemas.microsoft.com/office/drawing/2014/main" id="{DE0CC639-EEBB-49BB-97E8-9D644811ED75}"/>
              </a:ext>
            </a:extLst>
          </p:cNvPr>
          <p:cNvSpPr>
            <a:spLocks noGrp="1"/>
          </p:cNvSpPr>
          <p:nvPr>
            <p:ph type="body" sz="quarter" idx="51"/>
          </p:nvPr>
        </p:nvSpPr>
        <p:spPr>
          <a:xfrm>
            <a:off x="9640084"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27" name="Text Placeholder 2">
            <a:extLst>
              <a:ext uri="{FF2B5EF4-FFF2-40B4-BE49-F238E27FC236}">
                <a16:creationId xmlns:a16="http://schemas.microsoft.com/office/drawing/2014/main" id="{296E9DB8-A89A-4F46-9469-0AC0FB57065A}"/>
              </a:ext>
            </a:extLst>
          </p:cNvPr>
          <p:cNvSpPr>
            <a:spLocks noGrp="1"/>
          </p:cNvSpPr>
          <p:nvPr>
            <p:ph type="body" sz="quarter" idx="52"/>
          </p:nvPr>
        </p:nvSpPr>
        <p:spPr>
          <a:xfrm>
            <a:off x="7478324" y="3155245"/>
            <a:ext cx="1566000" cy="338400"/>
          </a:xfrm>
          <a:prstGeom prst="rect">
            <a:avLst/>
          </a:prstGeom>
        </p:spPr>
        <p:txBody>
          <a:bodyPr anchor="ctr"/>
          <a:lstStyle>
            <a:lvl1pPr algn="ctr">
              <a:defRPr sz="1800">
                <a:solidFill>
                  <a:schemeClr val="tx2"/>
                </a:solidFill>
              </a:defRPr>
            </a:lvl1pPr>
          </a:lstStyle>
          <a:p>
            <a:pPr lvl="0"/>
            <a:r>
              <a:rPr lang="en-US" dirty="0"/>
              <a:t>Click to edit</a:t>
            </a:r>
            <a:endParaRPr lang="en-GB" dirty="0"/>
          </a:p>
        </p:txBody>
      </p:sp>
      <p:sp>
        <p:nvSpPr>
          <p:cNvPr id="28" name="Text Placeholder 2">
            <a:extLst>
              <a:ext uri="{FF2B5EF4-FFF2-40B4-BE49-F238E27FC236}">
                <a16:creationId xmlns:a16="http://schemas.microsoft.com/office/drawing/2014/main" id="{CB892CC2-50D8-42C7-BD25-F098A87920E9}"/>
              </a:ext>
            </a:extLst>
          </p:cNvPr>
          <p:cNvSpPr>
            <a:spLocks noGrp="1"/>
          </p:cNvSpPr>
          <p:nvPr>
            <p:ph type="body" sz="quarter" idx="53"/>
          </p:nvPr>
        </p:nvSpPr>
        <p:spPr>
          <a:xfrm>
            <a:off x="7478324" y="3514853"/>
            <a:ext cx="1566000" cy="2309617"/>
          </a:xfrm>
          <a:prstGeom prst="rect">
            <a:avLst/>
          </a:prstGeom>
        </p:spPr>
        <p:txBody>
          <a:bodyPr/>
          <a:lstStyle>
            <a:lvl1pPr algn="ctr">
              <a:defRPr sz="1800" b="0">
                <a:solidFill>
                  <a:schemeClr val="tx2"/>
                </a:solidFill>
              </a:defRPr>
            </a:lvl1pPr>
          </a:lstStyle>
          <a:p>
            <a:pPr lvl="0"/>
            <a:r>
              <a:rPr lang="en-US" dirty="0"/>
              <a:t>Click to edit Master</a:t>
            </a:r>
            <a:endParaRPr lang="en-GB" dirty="0"/>
          </a:p>
        </p:txBody>
      </p:sp>
      <p:sp>
        <p:nvSpPr>
          <p:cNvPr id="29" name="Text Placeholder 2">
            <a:extLst>
              <a:ext uri="{FF2B5EF4-FFF2-40B4-BE49-F238E27FC236}">
                <a16:creationId xmlns:a16="http://schemas.microsoft.com/office/drawing/2014/main" id="{FBE564D7-5335-41D7-988D-ABE4F6744DEC}"/>
              </a:ext>
            </a:extLst>
          </p:cNvPr>
          <p:cNvSpPr>
            <a:spLocks noGrp="1"/>
          </p:cNvSpPr>
          <p:nvPr>
            <p:ph type="body" sz="quarter" idx="54"/>
          </p:nvPr>
        </p:nvSpPr>
        <p:spPr>
          <a:xfrm>
            <a:off x="5316563"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0" name="Text Placeholder 2">
            <a:extLst>
              <a:ext uri="{FF2B5EF4-FFF2-40B4-BE49-F238E27FC236}">
                <a16:creationId xmlns:a16="http://schemas.microsoft.com/office/drawing/2014/main" id="{4C86FF01-BF9A-4E58-9F7F-73A8D265D7A7}"/>
              </a:ext>
            </a:extLst>
          </p:cNvPr>
          <p:cNvSpPr>
            <a:spLocks noGrp="1"/>
          </p:cNvSpPr>
          <p:nvPr>
            <p:ph type="body" sz="quarter" idx="55"/>
          </p:nvPr>
        </p:nvSpPr>
        <p:spPr>
          <a:xfrm>
            <a:off x="5316563"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1" name="Text Placeholder 2">
            <a:extLst>
              <a:ext uri="{FF2B5EF4-FFF2-40B4-BE49-F238E27FC236}">
                <a16:creationId xmlns:a16="http://schemas.microsoft.com/office/drawing/2014/main" id="{C5788D25-5688-48CF-833E-713DF3484CD1}"/>
              </a:ext>
            </a:extLst>
          </p:cNvPr>
          <p:cNvSpPr>
            <a:spLocks noGrp="1"/>
          </p:cNvSpPr>
          <p:nvPr>
            <p:ph type="body" sz="quarter" idx="56"/>
          </p:nvPr>
        </p:nvSpPr>
        <p:spPr>
          <a:xfrm>
            <a:off x="3154802"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2" name="Text Placeholder 2">
            <a:extLst>
              <a:ext uri="{FF2B5EF4-FFF2-40B4-BE49-F238E27FC236}">
                <a16:creationId xmlns:a16="http://schemas.microsoft.com/office/drawing/2014/main" id="{D28372B9-1FEB-449C-BC6B-CA77EE947D9D}"/>
              </a:ext>
            </a:extLst>
          </p:cNvPr>
          <p:cNvSpPr>
            <a:spLocks noGrp="1"/>
          </p:cNvSpPr>
          <p:nvPr>
            <p:ph type="body" sz="quarter" idx="57"/>
          </p:nvPr>
        </p:nvSpPr>
        <p:spPr>
          <a:xfrm>
            <a:off x="3154802"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3" name="Text Placeholder 2">
            <a:extLst>
              <a:ext uri="{FF2B5EF4-FFF2-40B4-BE49-F238E27FC236}">
                <a16:creationId xmlns:a16="http://schemas.microsoft.com/office/drawing/2014/main" id="{4227E074-3B36-45CD-892F-D07707718021}"/>
              </a:ext>
            </a:extLst>
          </p:cNvPr>
          <p:cNvSpPr>
            <a:spLocks noGrp="1"/>
          </p:cNvSpPr>
          <p:nvPr>
            <p:ph type="body" sz="quarter" idx="58"/>
          </p:nvPr>
        </p:nvSpPr>
        <p:spPr>
          <a:xfrm>
            <a:off x="993041"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4" name="Text Placeholder 2">
            <a:extLst>
              <a:ext uri="{FF2B5EF4-FFF2-40B4-BE49-F238E27FC236}">
                <a16:creationId xmlns:a16="http://schemas.microsoft.com/office/drawing/2014/main" id="{65151035-BDEC-4344-BAB7-C4505743602E}"/>
              </a:ext>
            </a:extLst>
          </p:cNvPr>
          <p:cNvSpPr>
            <a:spLocks noGrp="1"/>
          </p:cNvSpPr>
          <p:nvPr>
            <p:ph type="body" sz="quarter" idx="59"/>
          </p:nvPr>
        </p:nvSpPr>
        <p:spPr>
          <a:xfrm>
            <a:off x="993041"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5" name="Title 5">
            <a:extLst>
              <a:ext uri="{FF2B5EF4-FFF2-40B4-BE49-F238E27FC236}">
                <a16:creationId xmlns:a16="http://schemas.microsoft.com/office/drawing/2014/main" id="{8D3DD00F-5602-4635-8F23-30A0BA3326DC}"/>
              </a:ext>
            </a:extLst>
          </p:cNvPr>
          <p:cNvSpPr>
            <a:spLocks noGrp="1"/>
          </p:cNvSpPr>
          <p:nvPr>
            <p:ph type="title"/>
          </p:nvPr>
        </p:nvSpPr>
        <p:spPr>
          <a:xfrm>
            <a:off x="342051" y="552091"/>
            <a:ext cx="10580059" cy="506693"/>
          </a:xfrm>
        </p:spPr>
        <p:txBody>
          <a:bodyPr/>
          <a:lstStyle/>
          <a:p>
            <a:r>
              <a:rPr lang="en-US" dirty="0"/>
              <a:t>Click to edit Master title style</a:t>
            </a:r>
            <a:endParaRPr lang="en-GB" dirty="0"/>
          </a:p>
        </p:txBody>
      </p:sp>
      <p:sp>
        <p:nvSpPr>
          <p:cNvPr id="37" name="Text Placeholder 2">
            <a:extLst>
              <a:ext uri="{FF2B5EF4-FFF2-40B4-BE49-F238E27FC236}">
                <a16:creationId xmlns:a16="http://schemas.microsoft.com/office/drawing/2014/main" id="{AC7EDC1A-6151-4611-B7A7-BAA3BEB80292}"/>
              </a:ext>
            </a:extLst>
          </p:cNvPr>
          <p:cNvSpPr>
            <a:spLocks noGrp="1"/>
          </p:cNvSpPr>
          <p:nvPr>
            <p:ph type="body" idx="13" hasCustomPrompt="1"/>
          </p:nvPr>
        </p:nvSpPr>
        <p:spPr>
          <a:xfrm>
            <a:off x="342050" y="1092092"/>
            <a:ext cx="10580060" cy="360000"/>
          </a:xfrm>
          <a:prstGeom prst="rect">
            <a:avLst/>
          </a:prstGeom>
        </p:spPr>
        <p:txBody>
          <a:bodyPr anchor="t" anchorCtr="0"/>
          <a:lstStyle>
            <a:lvl1pPr marL="0" indent="0">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38" name="Picture 37" descr="A picture containing plate, drawing&#10;&#10;Description automatically generated">
            <a:extLst>
              <a:ext uri="{FF2B5EF4-FFF2-40B4-BE49-F238E27FC236}">
                <a16:creationId xmlns:a16="http://schemas.microsoft.com/office/drawing/2014/main" id="{53E36879-D51D-4FBA-9D55-8C89E05E3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143" y="368959"/>
            <a:ext cx="1572120" cy="786062"/>
          </a:xfrm>
          <a:prstGeom prst="rect">
            <a:avLst/>
          </a:prstGeom>
        </p:spPr>
      </p:pic>
      <p:pic>
        <p:nvPicPr>
          <p:cNvPr id="6" name="Graphic 5">
            <a:extLst>
              <a:ext uri="{FF2B5EF4-FFF2-40B4-BE49-F238E27FC236}">
                <a16:creationId xmlns:a16="http://schemas.microsoft.com/office/drawing/2014/main" id="{AE7E8EF7-F70F-4442-9449-2350AB60B0F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5925" y="1769883"/>
            <a:ext cx="1200150" cy="1200150"/>
          </a:xfrm>
          <a:prstGeom prst="rect">
            <a:avLst/>
          </a:prstGeom>
        </p:spPr>
      </p:pic>
      <p:pic>
        <p:nvPicPr>
          <p:cNvPr id="8" name="Graphic 7">
            <a:extLst>
              <a:ext uri="{FF2B5EF4-FFF2-40B4-BE49-F238E27FC236}">
                <a16:creationId xmlns:a16="http://schemas.microsoft.com/office/drawing/2014/main" id="{B6229C60-48B7-427C-B47C-39ABC1141AB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8709" y="1769883"/>
            <a:ext cx="1428750" cy="1428750"/>
          </a:xfrm>
          <a:prstGeom prst="rect">
            <a:avLst/>
          </a:prstGeom>
        </p:spPr>
      </p:pic>
      <p:pic>
        <p:nvPicPr>
          <p:cNvPr id="17" name="Graphic 16">
            <a:extLst>
              <a:ext uri="{FF2B5EF4-FFF2-40B4-BE49-F238E27FC236}">
                <a16:creationId xmlns:a16="http://schemas.microsoft.com/office/drawing/2014/main" id="{F5AE9771-CF87-43CC-90F0-9E50E1A0B06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46949" y="1776027"/>
            <a:ext cx="1428750" cy="1428750"/>
          </a:xfrm>
          <a:prstGeom prst="rect">
            <a:avLst/>
          </a:prstGeom>
        </p:spPr>
      </p:pic>
      <p:pic>
        <p:nvPicPr>
          <p:cNvPr id="23" name="Graphic 22">
            <a:extLst>
              <a:ext uri="{FF2B5EF4-FFF2-40B4-BE49-F238E27FC236}">
                <a16:creationId xmlns:a16="http://schemas.microsoft.com/office/drawing/2014/main" id="{B3ECAC69-DBE5-4FB2-9AAB-6A05E4E3BFF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3427" y="1769883"/>
            <a:ext cx="1428750" cy="1428750"/>
          </a:xfrm>
          <a:prstGeom prst="rect">
            <a:avLst/>
          </a:prstGeom>
        </p:spPr>
      </p:pic>
      <p:pic>
        <p:nvPicPr>
          <p:cNvPr id="39" name="Graphic 38">
            <a:extLst>
              <a:ext uri="{FF2B5EF4-FFF2-40B4-BE49-F238E27FC236}">
                <a16:creationId xmlns:a16="http://schemas.microsoft.com/office/drawing/2014/main" id="{D310108D-BC7D-4013-AE61-64160E14A1D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1666" y="1769883"/>
            <a:ext cx="1428750" cy="1428750"/>
          </a:xfrm>
          <a:prstGeom prst="rect">
            <a:avLst/>
          </a:prstGeom>
        </p:spPr>
      </p:pic>
    </p:spTree>
    <p:extLst>
      <p:ext uri="{BB962C8B-B14F-4D97-AF65-F5344CB8AC3E}">
        <p14:creationId xmlns:p14="http://schemas.microsoft.com/office/powerpoint/2010/main" val="29824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blue">
    <p:bg>
      <p:bgPr>
        <a:blipFill>
          <a:blip r:embed="rId2"/>
          <a:stretch>
            <a:fillRect/>
          </a:stretch>
        </a:blipFill>
        <a:effectLst/>
      </p:bgPr>
    </p:bg>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307A1AE-F81E-4BE9-9115-189324FAA829}"/>
              </a:ext>
            </a:extLst>
          </p:cNvPr>
          <p:cNvSpPr>
            <a:spLocks noGrp="1"/>
          </p:cNvSpPr>
          <p:nvPr>
            <p:ph type="title"/>
          </p:nvPr>
        </p:nvSpPr>
        <p:spPr>
          <a:xfrm>
            <a:off x="2397774" y="2850199"/>
            <a:ext cx="7396451" cy="578801"/>
          </a:xfrm>
        </p:spPr>
        <p:txBody>
          <a:bodyPr/>
          <a:lstStyle>
            <a:lvl1pPr>
              <a:defRPr>
                <a:solidFill>
                  <a:schemeClr val="tx1"/>
                </a:solidFill>
              </a:defRPr>
            </a:lvl1pPr>
          </a:lstStyle>
          <a:p>
            <a:r>
              <a:rPr lang="en-US" dirty="0"/>
              <a:t>Click to edit Master title style</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F20119C6-51BB-43F6-B313-E266722B54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50185"/>
            <a:ext cx="1528537" cy="458562"/>
          </a:xfrm>
          <a:prstGeom prst="rect">
            <a:avLst/>
          </a:prstGeom>
        </p:spPr>
      </p:pic>
    </p:spTree>
    <p:extLst>
      <p:ext uri="{BB962C8B-B14F-4D97-AF65-F5344CB8AC3E}">
        <p14:creationId xmlns:p14="http://schemas.microsoft.com/office/powerpoint/2010/main" val="1684526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D76C9-F72C-4999-979C-A6A6D98B14B5}"/>
              </a:ext>
            </a:extLst>
          </p:cNvPr>
          <p:cNvSpPr>
            <a:spLocks noGrp="1"/>
          </p:cNvSpPr>
          <p:nvPr>
            <p:ph type="title" hasCustomPrompt="1"/>
          </p:nvPr>
        </p:nvSpPr>
        <p:spPr>
          <a:xfrm>
            <a:off x="345993" y="557276"/>
            <a:ext cx="5234817" cy="602987"/>
          </a:xfrm>
        </p:spPr>
        <p:txBody>
          <a:bodyPr anchor="b"/>
          <a:lstStyle>
            <a:lvl1pPr>
              <a:defRPr sz="4000">
                <a:solidFill>
                  <a:srgbClr val="003F72"/>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12E4D88F-ED35-47DF-8161-8A9FE8C229A1}"/>
              </a:ext>
            </a:extLst>
          </p:cNvPr>
          <p:cNvSpPr>
            <a:spLocks noGrp="1"/>
          </p:cNvSpPr>
          <p:nvPr>
            <p:ph sz="quarter" idx="11"/>
          </p:nvPr>
        </p:nvSpPr>
        <p:spPr>
          <a:xfrm>
            <a:off x="354014" y="1271526"/>
            <a:ext cx="10707687" cy="4572000"/>
          </a:xfrm>
        </p:spPr>
        <p:txBody>
          <a:bodyPr/>
          <a:lstStyle>
            <a:lvl1pPr>
              <a:defRPr sz="2000">
                <a:solidFill>
                  <a:srgbClr val="003F7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8" name="Picture 7" descr="A picture containing drawing, plate&#10;&#10;Description automatically generated">
            <a:extLst>
              <a:ext uri="{FF2B5EF4-FFF2-40B4-BE49-F238E27FC236}">
                <a16:creationId xmlns:a16="http://schemas.microsoft.com/office/drawing/2014/main" id="{368F4C2B-93E7-4243-B646-0A5D9542B0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17608994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043E49-A9BA-465B-8794-796C62A04C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991"/>
          <a:stretch/>
        </p:blipFill>
        <p:spPr>
          <a:xfrm>
            <a:off x="6095998" y="0"/>
            <a:ext cx="6096002" cy="6858000"/>
          </a:xfrm>
          <a:prstGeom prst="rect">
            <a:avLst/>
          </a:prstGeom>
        </p:spPr>
      </p:pic>
      <p:sp>
        <p:nvSpPr>
          <p:cNvPr id="6" name="Title 1">
            <a:extLst>
              <a:ext uri="{FF2B5EF4-FFF2-40B4-BE49-F238E27FC236}">
                <a16:creationId xmlns:a16="http://schemas.microsoft.com/office/drawing/2014/main" id="{D97B7D11-2A26-4095-A505-1104DC76BDBD}"/>
              </a:ext>
            </a:extLst>
          </p:cNvPr>
          <p:cNvSpPr>
            <a:spLocks noGrp="1"/>
          </p:cNvSpPr>
          <p:nvPr>
            <p:ph type="title" hasCustomPrompt="1"/>
          </p:nvPr>
        </p:nvSpPr>
        <p:spPr>
          <a:xfrm>
            <a:off x="345991" y="557276"/>
            <a:ext cx="5028092" cy="602987"/>
          </a:xfrm>
        </p:spPr>
        <p:txBody>
          <a:bodyPr anchor="b"/>
          <a:lstStyle>
            <a:lvl1pPr>
              <a:defRPr sz="4000">
                <a:solidFill>
                  <a:schemeClr val="tx1"/>
                </a:solidFill>
              </a:defRPr>
            </a:lvl1pPr>
          </a:lstStyle>
          <a:p>
            <a:r>
              <a:rPr lang="en-US" dirty="0"/>
              <a:t>Title text</a:t>
            </a:r>
            <a:endParaRPr lang="en-GB" dirty="0"/>
          </a:p>
        </p:txBody>
      </p:sp>
      <p:sp>
        <p:nvSpPr>
          <p:cNvPr id="7" name="Content Placeholder 3">
            <a:extLst>
              <a:ext uri="{FF2B5EF4-FFF2-40B4-BE49-F238E27FC236}">
                <a16:creationId xmlns:a16="http://schemas.microsoft.com/office/drawing/2014/main" id="{556C892B-A179-4B69-AC62-C0FC217D09AE}"/>
              </a:ext>
            </a:extLst>
          </p:cNvPr>
          <p:cNvSpPr>
            <a:spLocks noGrp="1"/>
          </p:cNvSpPr>
          <p:nvPr>
            <p:ph sz="quarter" idx="11"/>
          </p:nvPr>
        </p:nvSpPr>
        <p:spPr>
          <a:xfrm>
            <a:off x="354012"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3239331E-F505-45C8-A0CA-12E4F25C4A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6448578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pic>
        <p:nvPicPr>
          <p:cNvPr id="5" name="Picture 4" descr="A picture containing drawing, plate&#10;&#10;Description automatically generated">
            <a:extLst>
              <a:ext uri="{FF2B5EF4-FFF2-40B4-BE49-F238E27FC236}">
                <a16:creationId xmlns:a16="http://schemas.microsoft.com/office/drawing/2014/main" id="{E0048C4A-6CC9-4F9E-A0C3-B29C20D415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
        <p:nvSpPr>
          <p:cNvPr id="4" name="Content Placeholder 3">
            <a:extLst>
              <a:ext uri="{FF2B5EF4-FFF2-40B4-BE49-F238E27FC236}">
                <a16:creationId xmlns:a16="http://schemas.microsoft.com/office/drawing/2014/main" id="{83DB5EE9-BE30-4FBD-8F07-EEB999F45E23}"/>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12170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27BB66C5-4531-43F4-ACA9-783060EE943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417" r="11976"/>
          <a:stretch/>
        </p:blipFill>
        <p:spPr>
          <a:xfrm>
            <a:off x="-1" y="-12699"/>
            <a:ext cx="6096001" cy="6870699"/>
          </a:xfrm>
          <a:prstGeom prst="rect">
            <a:avLst/>
          </a:prstGeom>
        </p:spPr>
      </p:pic>
      <p:sp>
        <p:nvSpPr>
          <p:cNvPr id="7" name="Title 1">
            <a:extLst>
              <a:ext uri="{FF2B5EF4-FFF2-40B4-BE49-F238E27FC236}">
                <a16:creationId xmlns:a16="http://schemas.microsoft.com/office/drawing/2014/main" id="{6E0082D3-70A3-4F7D-83E4-0BE44A86FCB5}"/>
              </a:ext>
            </a:extLst>
          </p:cNvPr>
          <p:cNvSpPr>
            <a:spLocks noGrp="1"/>
          </p:cNvSpPr>
          <p:nvPr>
            <p:ph type="title" hasCustomPrompt="1"/>
          </p:nvPr>
        </p:nvSpPr>
        <p:spPr>
          <a:xfrm>
            <a:off x="6827023" y="557276"/>
            <a:ext cx="5028092" cy="602987"/>
          </a:xfrm>
        </p:spPr>
        <p:txBody>
          <a:bodyPr anchor="b"/>
          <a:lstStyle>
            <a:lvl1pPr>
              <a:defRPr sz="4000">
                <a:solidFill>
                  <a:srgbClr val="003F72"/>
                </a:solidFill>
              </a:defRPr>
            </a:lvl1pPr>
          </a:lstStyle>
          <a:p>
            <a:r>
              <a:rPr lang="en-US" dirty="0"/>
              <a:t>Title text</a:t>
            </a:r>
            <a:endParaRPr lang="en-GB" dirty="0"/>
          </a:p>
        </p:txBody>
      </p:sp>
      <p:sp>
        <p:nvSpPr>
          <p:cNvPr id="9" name="Content Placeholder 3">
            <a:extLst>
              <a:ext uri="{FF2B5EF4-FFF2-40B4-BE49-F238E27FC236}">
                <a16:creationId xmlns:a16="http://schemas.microsoft.com/office/drawing/2014/main" id="{2348B866-0536-443C-8E13-A69D45040981}"/>
              </a:ext>
            </a:extLst>
          </p:cNvPr>
          <p:cNvSpPr>
            <a:spLocks noGrp="1"/>
          </p:cNvSpPr>
          <p:nvPr>
            <p:ph sz="quarter" idx="11"/>
          </p:nvPr>
        </p:nvSpPr>
        <p:spPr>
          <a:xfrm>
            <a:off x="6835044" y="1271526"/>
            <a:ext cx="5020070" cy="4572000"/>
          </a:xfrm>
        </p:spPr>
        <p:txBody>
          <a:bodyPr/>
          <a:lstStyle>
            <a:lvl1pPr>
              <a:defRPr sz="1800">
                <a:solidFill>
                  <a:srgbClr val="003F7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2" name="Picture 11" descr="A picture containing plate, drawing&#10;&#10;Description automatically generated">
            <a:extLst>
              <a:ext uri="{FF2B5EF4-FFF2-40B4-BE49-F238E27FC236}">
                <a16:creationId xmlns:a16="http://schemas.microsoft.com/office/drawing/2014/main" id="{FF9F1CF5-0B23-4509-A9F8-F8F65D5FF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1122" y="5678915"/>
            <a:ext cx="1572120" cy="786062"/>
          </a:xfrm>
          <a:prstGeom prst="rect">
            <a:avLst/>
          </a:prstGeom>
        </p:spPr>
      </p:pic>
    </p:spTree>
    <p:extLst>
      <p:ext uri="{BB962C8B-B14F-4D97-AF65-F5344CB8AC3E}">
        <p14:creationId xmlns:p14="http://schemas.microsoft.com/office/powerpoint/2010/main" val="41705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D1DB69E-9DE2-4D30-92A6-AC113CB483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038" r="19953"/>
          <a:stretch/>
        </p:blipFill>
        <p:spPr>
          <a:xfrm>
            <a:off x="6096000" y="0"/>
            <a:ext cx="6096000" cy="6858000"/>
          </a:xfrm>
          <a:prstGeom prst="rect">
            <a:avLst/>
          </a:prstGeom>
        </p:spPr>
      </p:pic>
      <p:sp>
        <p:nvSpPr>
          <p:cNvPr id="6" name="Title 1">
            <a:extLst>
              <a:ext uri="{FF2B5EF4-FFF2-40B4-BE49-F238E27FC236}">
                <a16:creationId xmlns:a16="http://schemas.microsoft.com/office/drawing/2014/main" id="{9EC7C2D1-82E2-418F-96FB-5C8BC0EB60F3}"/>
              </a:ext>
            </a:extLst>
          </p:cNvPr>
          <p:cNvSpPr>
            <a:spLocks noGrp="1"/>
          </p:cNvSpPr>
          <p:nvPr>
            <p:ph type="title" hasCustomPrompt="1"/>
          </p:nvPr>
        </p:nvSpPr>
        <p:spPr>
          <a:xfrm>
            <a:off x="354011" y="557276"/>
            <a:ext cx="5028092" cy="602987"/>
          </a:xfrm>
        </p:spPr>
        <p:txBody>
          <a:bodyPr anchor="b"/>
          <a:lstStyle>
            <a:lvl1pPr>
              <a:defRPr sz="4000">
                <a:solidFill>
                  <a:srgbClr val="003F72"/>
                </a:solidFill>
              </a:defRPr>
            </a:lvl1pPr>
          </a:lstStyle>
          <a:p>
            <a:r>
              <a:rPr lang="en-US" dirty="0"/>
              <a:t>Title text</a:t>
            </a:r>
            <a:endParaRPr lang="en-GB" dirty="0"/>
          </a:p>
        </p:txBody>
      </p:sp>
      <p:sp>
        <p:nvSpPr>
          <p:cNvPr id="7" name="Content Placeholder 3">
            <a:extLst>
              <a:ext uri="{FF2B5EF4-FFF2-40B4-BE49-F238E27FC236}">
                <a16:creationId xmlns:a16="http://schemas.microsoft.com/office/drawing/2014/main" id="{75121F1B-6799-4FA7-B418-72E191755DA6}"/>
              </a:ext>
            </a:extLst>
          </p:cNvPr>
          <p:cNvSpPr>
            <a:spLocks noGrp="1"/>
          </p:cNvSpPr>
          <p:nvPr>
            <p:ph sz="quarter" idx="11"/>
          </p:nvPr>
        </p:nvSpPr>
        <p:spPr>
          <a:xfrm>
            <a:off x="362032" y="1271526"/>
            <a:ext cx="5020070" cy="4572000"/>
          </a:xfrm>
        </p:spPr>
        <p:txBody>
          <a:bodyPr/>
          <a:lstStyle>
            <a:lvl1pPr>
              <a:defRPr sz="1800">
                <a:solidFill>
                  <a:srgbClr val="003F7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8" name="Picture 7" descr="A picture containing drawing, plate&#10;&#10;Description automatically generated">
            <a:extLst>
              <a:ext uri="{FF2B5EF4-FFF2-40B4-BE49-F238E27FC236}">
                <a16:creationId xmlns:a16="http://schemas.microsoft.com/office/drawing/2014/main" id="{BD7DD15C-5CC7-47A9-8B93-31F3CC81B9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19683182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6C74BE-08BD-4E29-BDA2-B8778841B8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270" r="11286"/>
          <a:stretch/>
        </p:blipFill>
        <p:spPr>
          <a:xfrm>
            <a:off x="1" y="0"/>
            <a:ext cx="6095999" cy="6858000"/>
          </a:xfrm>
          <a:prstGeom prst="rect">
            <a:avLst/>
          </a:prstGeom>
        </p:spPr>
      </p:pic>
      <p:sp>
        <p:nvSpPr>
          <p:cNvPr id="8" name="Title 1">
            <a:extLst>
              <a:ext uri="{FF2B5EF4-FFF2-40B4-BE49-F238E27FC236}">
                <a16:creationId xmlns:a16="http://schemas.microsoft.com/office/drawing/2014/main" id="{54000331-0AB5-475E-A661-47FCE9D34CCB}"/>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9" name="Content Placeholder 3">
            <a:extLst>
              <a:ext uri="{FF2B5EF4-FFF2-40B4-BE49-F238E27FC236}">
                <a16:creationId xmlns:a16="http://schemas.microsoft.com/office/drawing/2014/main" id="{00F954AC-3334-4133-BAA0-56BB7DC18786}"/>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4AA0F7F0-8264-49EC-9852-61A8A7B77A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1600473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BA5010-DCA0-403E-AD53-852DA8FD71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103" t="13462" r="14562"/>
          <a:stretch/>
        </p:blipFill>
        <p:spPr>
          <a:xfrm>
            <a:off x="0" y="0"/>
            <a:ext cx="6096000" cy="6858000"/>
          </a:xfrm>
          <a:prstGeom prst="rect">
            <a:avLst/>
          </a:prstGeom>
        </p:spPr>
      </p:pic>
      <p:sp>
        <p:nvSpPr>
          <p:cNvPr id="6" name="Title 1">
            <a:extLst>
              <a:ext uri="{FF2B5EF4-FFF2-40B4-BE49-F238E27FC236}">
                <a16:creationId xmlns:a16="http://schemas.microsoft.com/office/drawing/2014/main" id="{8D04FFB7-2E90-43CF-A6DE-652C93E95103}"/>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8" name="Content Placeholder 3">
            <a:extLst>
              <a:ext uri="{FF2B5EF4-FFF2-40B4-BE49-F238E27FC236}">
                <a16:creationId xmlns:a16="http://schemas.microsoft.com/office/drawing/2014/main" id="{FA589B7F-1244-4143-9F3F-76456ACC0767}"/>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9" name="Picture 8" descr="A picture containing drawing, plate&#10;&#10;Description automatically generated">
            <a:extLst>
              <a:ext uri="{FF2B5EF4-FFF2-40B4-BE49-F238E27FC236}">
                <a16:creationId xmlns:a16="http://schemas.microsoft.com/office/drawing/2014/main" id="{245B7B47-DDFD-4311-85CD-4C6DAB72AA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068344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73329A-6675-4E56-9FA7-875264018687}"/>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649F1A4B-72C0-44D4-B237-BD557B9750E9}"/>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8" name="Picture 7" descr="A picture containing drawing, plate&#10;&#10;Description automatically generated">
            <a:extLst>
              <a:ext uri="{FF2B5EF4-FFF2-40B4-BE49-F238E27FC236}">
                <a16:creationId xmlns:a16="http://schemas.microsoft.com/office/drawing/2014/main" id="{C0C2AD57-A8B1-4E18-852B-5ABCD5E211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2376764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A381C8-951B-4BE2-A2EB-EF079E544458}"/>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96D61EDD-7995-4C97-99E6-0635C84A8276}"/>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8" name="Picture 7" descr="A picture containing drawing, plate&#10;&#10;Description automatically generated">
            <a:extLst>
              <a:ext uri="{FF2B5EF4-FFF2-40B4-BE49-F238E27FC236}">
                <a16:creationId xmlns:a16="http://schemas.microsoft.com/office/drawing/2014/main" id="{A11ED8A6-109A-473E-B386-AAAFDA2B8F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4089001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847520-928D-4385-ADA8-1822663E11E9}"/>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0D1EE9CE-00E4-451C-809E-1155E51E4839}"/>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8" name="Picture 7" descr="A picture containing drawing, plate&#10;&#10;Description automatically generated">
            <a:extLst>
              <a:ext uri="{FF2B5EF4-FFF2-40B4-BE49-F238E27FC236}">
                <a16:creationId xmlns:a16="http://schemas.microsoft.com/office/drawing/2014/main" id="{EC83ACD5-C6CF-4CD9-A601-448E2F915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40898476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85B04E-21D9-4AF0-90B0-6411072BAEFF}"/>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6CC1C6F7-2BEF-480E-BBC5-3E047D230653}"/>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9" name="Picture 8" descr="A picture containing drawing, plate&#10;&#10;Description automatically generated">
            <a:extLst>
              <a:ext uri="{FF2B5EF4-FFF2-40B4-BE49-F238E27FC236}">
                <a16:creationId xmlns:a16="http://schemas.microsoft.com/office/drawing/2014/main" id="{2E41E7B5-411C-4DCE-83BC-FE83E79DD5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36287532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45CA48-3167-410D-A5CF-AA5B07E816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260" r="17731"/>
          <a:stretch/>
        </p:blipFill>
        <p:spPr>
          <a:xfrm>
            <a:off x="6096000" y="0"/>
            <a:ext cx="6096000" cy="6858000"/>
          </a:xfrm>
          <a:prstGeom prst="rect">
            <a:avLst/>
          </a:prstGeom>
        </p:spPr>
      </p:pic>
      <p:pic>
        <p:nvPicPr>
          <p:cNvPr id="7" name="Picture 6" descr="A picture containing drawing, plate&#10;&#10;Description automatically generated">
            <a:extLst>
              <a:ext uri="{FF2B5EF4-FFF2-40B4-BE49-F238E27FC236}">
                <a16:creationId xmlns:a16="http://schemas.microsoft.com/office/drawing/2014/main" id="{51B6C226-8ADC-42EA-A18E-CC086DA189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1676" y="153588"/>
            <a:ext cx="1372485" cy="411746"/>
          </a:xfrm>
          <a:prstGeom prst="rect">
            <a:avLst/>
          </a:prstGeom>
        </p:spPr>
      </p:pic>
      <p:pic>
        <p:nvPicPr>
          <p:cNvPr id="4" name="Picture 3">
            <a:extLst>
              <a:ext uri="{FF2B5EF4-FFF2-40B4-BE49-F238E27FC236}">
                <a16:creationId xmlns:a16="http://schemas.microsoft.com/office/drawing/2014/main" id="{5EF5A3F9-3D8B-4743-BA29-24CBF6EA03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767" r="38224"/>
          <a:stretch/>
        </p:blipFill>
        <p:spPr>
          <a:xfrm>
            <a:off x="6096001" y="0"/>
            <a:ext cx="6096000" cy="6858000"/>
          </a:xfrm>
          <a:prstGeom prst="rect">
            <a:avLst/>
          </a:prstGeom>
        </p:spPr>
      </p:pic>
      <p:sp>
        <p:nvSpPr>
          <p:cNvPr id="10" name="Title 1">
            <a:extLst>
              <a:ext uri="{FF2B5EF4-FFF2-40B4-BE49-F238E27FC236}">
                <a16:creationId xmlns:a16="http://schemas.microsoft.com/office/drawing/2014/main" id="{89D96928-AC60-42C2-AE2F-0266DB4C59C7}"/>
              </a:ext>
            </a:extLst>
          </p:cNvPr>
          <p:cNvSpPr>
            <a:spLocks noGrp="1"/>
          </p:cNvSpPr>
          <p:nvPr>
            <p:ph type="title" hasCustomPrompt="1"/>
          </p:nvPr>
        </p:nvSpPr>
        <p:spPr>
          <a:xfrm>
            <a:off x="354011" y="557276"/>
            <a:ext cx="5028092" cy="602987"/>
          </a:xfrm>
        </p:spPr>
        <p:txBody>
          <a:bodyPr anchor="b"/>
          <a:lstStyle>
            <a:lvl1pPr>
              <a:defRPr sz="4000">
                <a:solidFill>
                  <a:schemeClr val="tx1"/>
                </a:solidFill>
              </a:defRPr>
            </a:lvl1pPr>
          </a:lstStyle>
          <a:p>
            <a:r>
              <a:rPr lang="en-US" dirty="0"/>
              <a:t>Title text</a:t>
            </a:r>
            <a:endParaRPr lang="en-GB" dirty="0"/>
          </a:p>
        </p:txBody>
      </p:sp>
      <p:sp>
        <p:nvSpPr>
          <p:cNvPr id="11" name="Content Placeholder 3">
            <a:extLst>
              <a:ext uri="{FF2B5EF4-FFF2-40B4-BE49-F238E27FC236}">
                <a16:creationId xmlns:a16="http://schemas.microsoft.com/office/drawing/2014/main" id="{7A3E2E69-4D21-4D15-9A69-80E820A4A2FD}"/>
              </a:ext>
            </a:extLst>
          </p:cNvPr>
          <p:cNvSpPr>
            <a:spLocks noGrp="1"/>
          </p:cNvSpPr>
          <p:nvPr>
            <p:ph sz="quarter" idx="11"/>
          </p:nvPr>
        </p:nvSpPr>
        <p:spPr>
          <a:xfrm>
            <a:off x="362032"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2" name="Picture 11" descr="A picture containing drawing, plate&#10;&#10;Description automatically generated">
            <a:extLst>
              <a:ext uri="{FF2B5EF4-FFF2-40B4-BE49-F238E27FC236}">
                <a16:creationId xmlns:a16="http://schemas.microsoft.com/office/drawing/2014/main" id="{C6F23C4E-12C5-4209-AA49-E0F9C6B651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5847430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1709060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7" r:id="rId3"/>
    <p:sldLayoutId id="2147483724" r:id="rId4"/>
    <p:sldLayoutId id="2147483733" r:id="rId5"/>
    <p:sldLayoutId id="2147483668" r:id="rId6"/>
    <p:sldLayoutId id="2147483669" r:id="rId7"/>
    <p:sldLayoutId id="2147483670" r:id="rId8"/>
    <p:sldLayoutId id="2147483754" r:id="rId9"/>
    <p:sldLayoutId id="2147483727" r:id="rId10"/>
    <p:sldLayoutId id="2147483677" r:id="rId11"/>
    <p:sldLayoutId id="2147483678" r:id="rId12"/>
    <p:sldLayoutId id="2147483679" r:id="rId13"/>
    <p:sldLayoutId id="2147483761" r:id="rId14"/>
    <p:sldLayoutId id="2147483680" r:id="rId15"/>
    <p:sldLayoutId id="2147483762" r:id="rId16"/>
    <p:sldLayoutId id="2147483688" r:id="rId17"/>
    <p:sldLayoutId id="2147483844" r:id="rId18"/>
    <p:sldLayoutId id="2147483845" r:id="rId19"/>
    <p:sldLayoutId id="2147483846" r:id="rId20"/>
    <p:sldLayoutId id="2147483847" r:id="rId21"/>
  </p:sldLayoutIdLst>
  <p:hf sldNum="0" hd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teacherspensions.co.uk/news/employers/2021/02/government-response-to-the-public-service-pension-schemes.aspx" TargetMode="External"/><Relationship Id="rId2" Type="http://schemas.openxmlformats.org/officeDocument/2006/relationships/hyperlink" Target="https://www.gov.uk/government/consultations/public-service-pension-schemes-consultation-changes-to-the-transitional-arrangements-to-the-2015-schemes" TargetMode="Externa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6396E-6ABA-40D0-B54A-C96AB2872B6C}"/>
              </a:ext>
            </a:extLst>
          </p:cNvPr>
          <p:cNvSpPr>
            <a:spLocks noGrp="1"/>
          </p:cNvSpPr>
          <p:nvPr>
            <p:ph sz="quarter" idx="11"/>
          </p:nvPr>
        </p:nvSpPr>
        <p:spPr>
          <a:xfrm>
            <a:off x="460962" y="4796588"/>
            <a:ext cx="10511838" cy="1498969"/>
          </a:xfrm>
        </p:spPr>
        <p:txBody>
          <a:bodyPr/>
          <a:lstStyle/>
          <a:p>
            <a:r>
              <a:rPr lang="en-GB" sz="4000" dirty="0"/>
              <a:t>Transitional Protection</a:t>
            </a:r>
          </a:p>
          <a:p>
            <a:r>
              <a:rPr lang="en-GB" sz="4000" dirty="0"/>
              <a:t>Teachers’ Pensions Action Forum</a:t>
            </a:r>
          </a:p>
          <a:p>
            <a:endParaRPr lang="en-GB" sz="4000" dirty="0"/>
          </a:p>
          <a:p>
            <a:endParaRPr lang="en-GB" sz="4000" dirty="0"/>
          </a:p>
        </p:txBody>
      </p:sp>
    </p:spTree>
    <p:extLst>
      <p:ext uri="{BB962C8B-B14F-4D97-AF65-F5344CB8AC3E}">
        <p14:creationId xmlns:p14="http://schemas.microsoft.com/office/powerpoint/2010/main" val="195710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93D7-D350-450A-96C5-563B3A951490}"/>
              </a:ext>
            </a:extLst>
          </p:cNvPr>
          <p:cNvSpPr>
            <a:spLocks noGrp="1"/>
          </p:cNvSpPr>
          <p:nvPr>
            <p:ph type="title"/>
          </p:nvPr>
        </p:nvSpPr>
        <p:spPr/>
        <p:txBody>
          <a:bodyPr/>
          <a:lstStyle/>
          <a:p>
            <a:r>
              <a:rPr lang="en-GB" dirty="0">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A1A981EC-2C04-4BBA-BCCC-2E44AFD6EBF5}"/>
              </a:ext>
            </a:extLst>
          </p:cNvPr>
          <p:cNvSpPr>
            <a:spLocks noGrp="1"/>
          </p:cNvSpPr>
          <p:nvPr>
            <p:ph sz="quarter" idx="11"/>
          </p:nvPr>
        </p:nvSpPr>
        <p:spPr/>
        <p:txBody>
          <a:bodyPr/>
          <a:lstStyle/>
          <a:p>
            <a:r>
              <a:rPr lang="en-US" altLang="en-US" sz="2800" dirty="0">
                <a:cs typeface="Times New Roman" panose="02020603050405020304" pitchFamily="18" charset="0"/>
              </a:rPr>
              <a:t>Goodwin – Survivor Benefits</a:t>
            </a:r>
          </a:p>
          <a:p>
            <a:pPr marL="342900" indent="-342900">
              <a:buClr>
                <a:srgbClr val="003F72"/>
              </a:buClr>
              <a:buFont typeface="Arial" panose="020B0604020202020204" pitchFamily="34" charset="0"/>
              <a:buChar char="•"/>
            </a:pPr>
            <a:r>
              <a:rPr lang="en-US" altLang="en-US" dirty="0"/>
              <a:t>Key developments for survivor benefits in the TPS:</a:t>
            </a:r>
            <a:endParaRPr lang="en-US" altLang="en-US" dirty="0">
              <a:cs typeface="Times New Roman" panose="02020603050405020304" pitchFamily="18" charset="0"/>
            </a:endParaRPr>
          </a:p>
          <a:p>
            <a:pPr marL="700088" lvl="3" indent="-342900">
              <a:spcBef>
                <a:spcPts val="1800"/>
              </a:spcBef>
              <a:buClr>
                <a:srgbClr val="003F72"/>
              </a:buClr>
            </a:pPr>
            <a:r>
              <a:rPr lang="en-US" altLang="en-US" sz="2000" b="1" dirty="0">
                <a:solidFill>
                  <a:srgbClr val="003F72"/>
                </a:solidFill>
              </a:rPr>
              <a:t>April 1972 – survivor’s pension payable to the widow of a male teacher in the Teachers’ Pension Scheme</a:t>
            </a:r>
          </a:p>
          <a:p>
            <a:pPr marL="700088" lvl="3" indent="-342900">
              <a:spcBef>
                <a:spcPts val="1800"/>
              </a:spcBef>
              <a:buClr>
                <a:srgbClr val="003F72"/>
              </a:buClr>
            </a:pPr>
            <a:r>
              <a:rPr lang="en-US" altLang="en-US" sz="2000" b="1" dirty="0">
                <a:solidFill>
                  <a:srgbClr val="003F72"/>
                </a:solidFill>
              </a:rPr>
              <a:t>April 1988 – survivor’s pension payable to the widower of a female teacher in the Teachers’ Pension Scheme</a:t>
            </a:r>
          </a:p>
          <a:p>
            <a:pPr marL="700088" lvl="3" indent="-342900">
              <a:spcBef>
                <a:spcPts val="1800"/>
              </a:spcBef>
              <a:buClr>
                <a:srgbClr val="003F72"/>
              </a:buClr>
            </a:pPr>
            <a:r>
              <a:rPr lang="en-US" altLang="en-US" sz="2000" b="1" dirty="0">
                <a:solidFill>
                  <a:srgbClr val="003F72"/>
                </a:solidFill>
              </a:rPr>
              <a:t>December 2005 / March 2014 – same-sex civil partnerships introduced from 5 December 2005. Survivor pensions aligned with position of a widower of a female teacher.</a:t>
            </a:r>
          </a:p>
          <a:p>
            <a:endParaRPr lang="en-US" altLang="en-US" dirty="0">
              <a:cs typeface="Times New Roman" panose="02020603050405020304" pitchFamily="18" charset="0"/>
            </a:endParaRPr>
          </a:p>
          <a:p>
            <a:endParaRPr lang="en-GB" dirty="0"/>
          </a:p>
          <a:p>
            <a:endParaRPr lang="en-GB" dirty="0"/>
          </a:p>
          <a:p>
            <a:endParaRPr lang="en-GB" dirty="0"/>
          </a:p>
        </p:txBody>
      </p:sp>
    </p:spTree>
    <p:extLst>
      <p:ext uri="{BB962C8B-B14F-4D97-AF65-F5344CB8AC3E}">
        <p14:creationId xmlns:p14="http://schemas.microsoft.com/office/powerpoint/2010/main" val="127083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7102-A025-4FE7-A547-3863A537741C}"/>
              </a:ext>
            </a:extLst>
          </p:cNvPr>
          <p:cNvSpPr>
            <a:spLocks noGrp="1"/>
          </p:cNvSpPr>
          <p:nvPr>
            <p:ph type="title"/>
          </p:nvPr>
        </p:nvSpPr>
        <p:spPr/>
        <p:txBody>
          <a:bodyPr/>
          <a:lstStyle/>
          <a:p>
            <a:r>
              <a:rPr lang="en-GB" dirty="0">
                <a:solidFill>
                  <a:srgbClr val="FFFFFF"/>
                </a:solidFill>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40686011-7C8F-4BD5-8402-CD942182F348}"/>
              </a:ext>
            </a:extLst>
          </p:cNvPr>
          <p:cNvSpPr>
            <a:spLocks noGrp="1"/>
          </p:cNvSpPr>
          <p:nvPr>
            <p:ph sz="quarter" idx="11"/>
          </p:nvPr>
        </p:nvSpPr>
        <p:spPr/>
        <p:txBody>
          <a:bodyPr/>
          <a:lstStyle/>
          <a:p>
            <a:r>
              <a:rPr lang="en-US" altLang="en-US" sz="2800" dirty="0">
                <a:cs typeface="Times New Roman" panose="02020603050405020304" pitchFamily="18" charset="0"/>
              </a:rPr>
              <a:t>Goodwin – Survivor Benefits (continued)</a:t>
            </a:r>
            <a:endParaRPr lang="en-US" altLang="en-US" sz="2800" b="0" u="sng" dirty="0">
              <a:cs typeface="Times New Roman" panose="02020603050405020304" pitchFamily="18" charset="0"/>
            </a:endParaRPr>
          </a:p>
          <a:p>
            <a:pPr marL="700088" lvl="3" indent="-342900">
              <a:spcBef>
                <a:spcPts val="1800"/>
              </a:spcBef>
              <a:buClr>
                <a:srgbClr val="94D009"/>
              </a:buClr>
            </a:pPr>
            <a:r>
              <a:rPr lang="en-US" altLang="en-US" sz="2000" b="1" dirty="0"/>
              <a:t>July 2017 – Supreme Court judgment handed down in case of Walker v Innospec Ltd.</a:t>
            </a:r>
          </a:p>
          <a:p>
            <a:pPr marL="700088" lvl="3" indent="-342900">
              <a:spcBef>
                <a:spcPts val="1800"/>
              </a:spcBef>
              <a:buClr>
                <a:srgbClr val="94D009"/>
              </a:buClr>
            </a:pPr>
            <a:r>
              <a:rPr lang="en-US" altLang="en-US" sz="2000" b="1" dirty="0"/>
              <a:t>1 September 2019 – Teachers’ Pension Scheme regulations amended following Walker</a:t>
            </a:r>
          </a:p>
          <a:p>
            <a:pPr marL="700088" lvl="3" indent="-342900">
              <a:spcBef>
                <a:spcPts val="1800"/>
              </a:spcBef>
              <a:buClr>
                <a:srgbClr val="94D009"/>
              </a:buClr>
            </a:pPr>
            <a:r>
              <a:rPr lang="en-US" altLang="en-US" sz="2000" b="1" dirty="0"/>
              <a:t>December 2019 – opposite-sex civil partnerships introduced</a:t>
            </a:r>
          </a:p>
          <a:p>
            <a:pPr marL="700088" lvl="3" indent="-342900">
              <a:spcBef>
                <a:spcPts val="1800"/>
              </a:spcBef>
              <a:buClr>
                <a:srgbClr val="94D009"/>
              </a:buClr>
            </a:pPr>
            <a:r>
              <a:rPr lang="en-US" altLang="en-US" sz="2000" b="1" dirty="0"/>
              <a:t>30 June 2020 – Employment Tribunal judgment in the Goodwin case. The widower/male civil partner of a female member should be entitled to the same pension as a widow/female civil partner of female member.</a:t>
            </a:r>
          </a:p>
          <a:p>
            <a:endParaRPr lang="en-GB" dirty="0"/>
          </a:p>
        </p:txBody>
      </p:sp>
    </p:spTree>
    <p:extLst>
      <p:ext uri="{BB962C8B-B14F-4D97-AF65-F5344CB8AC3E}">
        <p14:creationId xmlns:p14="http://schemas.microsoft.com/office/powerpoint/2010/main" val="208036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297D-E0E2-468C-8860-06740C4A3BFE}"/>
              </a:ext>
            </a:extLst>
          </p:cNvPr>
          <p:cNvSpPr>
            <a:spLocks noGrp="1"/>
          </p:cNvSpPr>
          <p:nvPr>
            <p:ph type="title"/>
          </p:nvPr>
        </p:nvSpPr>
        <p:spPr/>
        <p:txBody>
          <a:bodyPr/>
          <a:lstStyle/>
          <a:p>
            <a:r>
              <a:rPr lang="en-GB" dirty="0">
                <a:solidFill>
                  <a:srgbClr val="FFFFFF"/>
                </a:solidFill>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2942735F-3B41-4F43-BED5-9B2E0148F13A}"/>
              </a:ext>
            </a:extLst>
          </p:cNvPr>
          <p:cNvSpPr>
            <a:spLocks noGrp="1"/>
          </p:cNvSpPr>
          <p:nvPr>
            <p:ph sz="quarter" idx="11"/>
          </p:nvPr>
        </p:nvSpPr>
        <p:spPr/>
        <p:txBody>
          <a:bodyPr/>
          <a:lstStyle/>
          <a:p>
            <a:r>
              <a:rPr lang="en-GB" sz="2800" dirty="0"/>
              <a:t>Goodwin – impact</a:t>
            </a:r>
          </a:p>
          <a:p>
            <a:pPr marL="342900" lvl="2" indent="-342900">
              <a:spcBef>
                <a:spcPts val="1800"/>
              </a:spcBef>
              <a:buClr>
                <a:srgbClr val="94D009"/>
              </a:buClr>
              <a:buFont typeface="Arial" panose="020B0604020202020204" pitchFamily="34" charset="0"/>
              <a:buChar char="•"/>
              <a:defRPr/>
            </a:pPr>
            <a:r>
              <a:rPr lang="en-US" altLang="en-US" b="1" dirty="0"/>
              <a:t>All new survivor pensions for male spouse/civil partner of a female member are on the same terms as a survivor’s pension for female spouse/civil partner of female member – service from April 1972</a:t>
            </a:r>
          </a:p>
          <a:p>
            <a:pPr marL="342900" lvl="2" indent="-342900">
              <a:spcBef>
                <a:spcPts val="1800"/>
              </a:spcBef>
              <a:buClr>
                <a:srgbClr val="94D009"/>
              </a:buClr>
              <a:buFont typeface="Arial" panose="020B0604020202020204" pitchFamily="34" charset="0"/>
              <a:buChar char="•"/>
              <a:defRPr/>
            </a:pPr>
            <a:r>
              <a:rPr lang="en-US" altLang="en-US" b="1" dirty="0"/>
              <a:t>Potential new entitlement/increased entitlement to survivor’s pension for widower of a female member who died after 5 December 2005, which may also require back-payment.</a:t>
            </a:r>
          </a:p>
          <a:p>
            <a:endParaRPr lang="en-GB" sz="2800" dirty="0"/>
          </a:p>
          <a:p>
            <a:endParaRPr lang="en-GB" dirty="0"/>
          </a:p>
        </p:txBody>
      </p:sp>
    </p:spTree>
    <p:extLst>
      <p:ext uri="{BB962C8B-B14F-4D97-AF65-F5344CB8AC3E}">
        <p14:creationId xmlns:p14="http://schemas.microsoft.com/office/powerpoint/2010/main" val="1348904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62BB-14F8-41B4-A3AA-23A627F4D3EE}"/>
              </a:ext>
            </a:extLst>
          </p:cNvPr>
          <p:cNvSpPr>
            <a:spLocks noGrp="1"/>
          </p:cNvSpPr>
          <p:nvPr>
            <p:ph type="title"/>
          </p:nvPr>
        </p:nvSpPr>
        <p:spPr/>
        <p:txBody>
          <a:bodyPr/>
          <a:lstStyle/>
          <a:p>
            <a:r>
              <a:rPr lang="en-GB" dirty="0">
                <a:solidFill>
                  <a:srgbClr val="FFFFFF"/>
                </a:solidFill>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0E8AD579-D45C-4940-A40D-B7908FA4B980}"/>
              </a:ext>
            </a:extLst>
          </p:cNvPr>
          <p:cNvSpPr>
            <a:spLocks noGrp="1"/>
          </p:cNvSpPr>
          <p:nvPr>
            <p:ph sz="quarter" idx="11"/>
          </p:nvPr>
        </p:nvSpPr>
        <p:spPr/>
        <p:txBody>
          <a:bodyPr/>
          <a:lstStyle/>
          <a:p>
            <a:r>
              <a:rPr lang="en-US" altLang="en-US" sz="2800" dirty="0">
                <a:cs typeface="Times New Roman" panose="02020603050405020304" pitchFamily="18" charset="0"/>
              </a:rPr>
              <a:t>Independent Schools – Phased Withdrawal (PW)</a:t>
            </a:r>
          </a:p>
          <a:p>
            <a:pPr>
              <a:defRPr/>
            </a:pPr>
            <a:r>
              <a:rPr lang="en-US" altLang="en-US" u="sng" dirty="0"/>
              <a:t>Background to policy</a:t>
            </a:r>
          </a:p>
          <a:p>
            <a:pPr marL="285750" indent="-285750">
              <a:buFont typeface="Arial" panose="020B0604020202020204" pitchFamily="34" charset="0"/>
              <a:buChar char="•"/>
              <a:defRPr/>
            </a:pPr>
            <a:r>
              <a:rPr lang="en-US" altLang="en-US" dirty="0"/>
              <a:t>Employer contribution rate increased in September 2019</a:t>
            </a:r>
          </a:p>
          <a:p>
            <a:pPr marL="285750" indent="-285750">
              <a:buFont typeface="Arial" panose="020B0604020202020204" pitchFamily="34" charset="0"/>
              <a:buChar char="•"/>
              <a:defRPr/>
            </a:pPr>
            <a:r>
              <a:rPr lang="en-US" altLang="en-US" dirty="0"/>
              <a:t>Independent schools not eligible for funding</a:t>
            </a:r>
          </a:p>
          <a:p>
            <a:pPr marL="285750" indent="-285750">
              <a:buFont typeface="Arial" panose="020B0604020202020204" pitchFamily="34" charset="0"/>
              <a:buChar char="•"/>
              <a:defRPr/>
            </a:pPr>
            <a:r>
              <a:rPr lang="en-US" altLang="en-US" dirty="0"/>
              <a:t>Participate voluntarily – those that do most enroll all teachers. They can choose to leave the Teachers’ Pension Scheme, but that will affect all active teachers with immediate effect</a:t>
            </a:r>
          </a:p>
          <a:p>
            <a:pPr marL="285750" indent="-285750">
              <a:buFont typeface="Arial" panose="020B0604020202020204" pitchFamily="34" charset="0"/>
              <a:buChar char="•"/>
              <a:defRPr/>
            </a:pPr>
            <a:r>
              <a:rPr lang="en-US" altLang="en-US" dirty="0"/>
              <a:t>Consultation outcome to allow PW due to their circumstances and to retain as many teachers with access as possible.</a:t>
            </a:r>
          </a:p>
          <a:p>
            <a:endParaRPr lang="en-GB" dirty="0"/>
          </a:p>
          <a:p>
            <a:endParaRPr lang="en-GB" dirty="0"/>
          </a:p>
        </p:txBody>
      </p:sp>
    </p:spTree>
    <p:extLst>
      <p:ext uri="{BB962C8B-B14F-4D97-AF65-F5344CB8AC3E}">
        <p14:creationId xmlns:p14="http://schemas.microsoft.com/office/powerpoint/2010/main" val="59375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B780-83D3-419E-952C-EE04CAAB22D8}"/>
              </a:ext>
            </a:extLst>
          </p:cNvPr>
          <p:cNvSpPr>
            <a:spLocks noGrp="1"/>
          </p:cNvSpPr>
          <p:nvPr>
            <p:ph type="title"/>
          </p:nvPr>
        </p:nvSpPr>
        <p:spPr/>
        <p:txBody>
          <a:bodyPr/>
          <a:lstStyle/>
          <a:p>
            <a:r>
              <a:rPr lang="en-GB" dirty="0">
                <a:solidFill>
                  <a:srgbClr val="FFFFFF"/>
                </a:solidFill>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F12343A1-57C6-434E-89B0-7D9005FB3C8F}"/>
              </a:ext>
            </a:extLst>
          </p:cNvPr>
          <p:cNvSpPr>
            <a:spLocks noGrp="1"/>
          </p:cNvSpPr>
          <p:nvPr>
            <p:ph sz="quarter" idx="11"/>
          </p:nvPr>
        </p:nvSpPr>
        <p:spPr/>
        <p:txBody>
          <a:bodyPr/>
          <a:lstStyle/>
          <a:p>
            <a:r>
              <a:rPr lang="en-US" altLang="en-US" sz="2800" dirty="0">
                <a:cs typeface="Times New Roman" panose="02020603050405020304" pitchFamily="18" charset="0"/>
              </a:rPr>
              <a:t>Independent Schools – Phased Withdrawal</a:t>
            </a:r>
          </a:p>
          <a:p>
            <a:r>
              <a:rPr lang="en-US" altLang="en-US" u="sng" dirty="0">
                <a:cs typeface="Times New Roman" panose="02020603050405020304" pitchFamily="18" charset="0"/>
              </a:rPr>
              <a:t>Consultation response</a:t>
            </a:r>
          </a:p>
          <a:p>
            <a:pPr marL="342900" indent="-342900">
              <a:buFont typeface="Arial" panose="020B0604020202020204" pitchFamily="34" charset="0"/>
              <a:buChar char="•"/>
              <a:defRPr/>
            </a:pPr>
            <a:r>
              <a:rPr lang="en-US" altLang="en-US" dirty="0"/>
              <a:t>New teachers joining an independent school after it elects for PW must be provided with an alternative pension scheme </a:t>
            </a:r>
          </a:p>
          <a:p>
            <a:pPr marL="342900" indent="-342900">
              <a:buFont typeface="Arial" panose="020B0604020202020204" pitchFamily="34" charset="0"/>
              <a:buChar char="•"/>
              <a:defRPr/>
            </a:pPr>
            <a:r>
              <a:rPr lang="en-US" altLang="en-US" dirty="0"/>
              <a:t>Protections – the consultation response includes some protections for existing staff who are not in pensionable service to be re-enrolled</a:t>
            </a:r>
          </a:p>
          <a:p>
            <a:pPr marL="342900" indent="-342900">
              <a:buFont typeface="Arial" panose="020B0604020202020204" pitchFamily="34" charset="0"/>
              <a:buChar char="•"/>
              <a:defRPr/>
            </a:pPr>
            <a:r>
              <a:rPr lang="en-US" altLang="en-US" dirty="0"/>
              <a:t>Timetable – regulations expected to be in place to allow PW from the new academic year.</a:t>
            </a:r>
          </a:p>
          <a:p>
            <a:endParaRPr lang="en-GB" dirty="0"/>
          </a:p>
          <a:p>
            <a:endParaRPr lang="en-GB" dirty="0"/>
          </a:p>
        </p:txBody>
      </p:sp>
    </p:spTree>
    <p:extLst>
      <p:ext uri="{BB962C8B-B14F-4D97-AF65-F5344CB8AC3E}">
        <p14:creationId xmlns:p14="http://schemas.microsoft.com/office/powerpoint/2010/main" val="186475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3888-CAA2-418B-B40B-89F15DFE1EB2}"/>
              </a:ext>
            </a:extLst>
          </p:cNvPr>
          <p:cNvSpPr>
            <a:spLocks noGrp="1"/>
          </p:cNvSpPr>
          <p:nvPr>
            <p:ph type="title"/>
          </p:nvPr>
        </p:nvSpPr>
        <p:spPr/>
        <p:txBody>
          <a:bodyPr/>
          <a:lstStyle/>
          <a:p>
            <a:r>
              <a:rPr lang="en-GB" dirty="0">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F6F05A92-404D-4F1B-8E6C-6E494BF60285}"/>
              </a:ext>
            </a:extLst>
          </p:cNvPr>
          <p:cNvSpPr>
            <a:spLocks noGrp="1"/>
          </p:cNvSpPr>
          <p:nvPr>
            <p:ph sz="quarter" idx="11"/>
          </p:nvPr>
        </p:nvSpPr>
        <p:spPr/>
        <p:txBody>
          <a:bodyPr/>
          <a:lstStyle/>
          <a:p>
            <a:r>
              <a:rPr lang="en-US" altLang="en-US" sz="2800" dirty="0">
                <a:cs typeface="Times New Roman" panose="02020603050405020304" pitchFamily="18" charset="0"/>
              </a:rPr>
              <a:t>Independent Schools – Phased Withdrawal</a:t>
            </a:r>
          </a:p>
          <a:p>
            <a:pPr>
              <a:defRPr/>
            </a:pPr>
            <a:r>
              <a:rPr lang="en-US" altLang="en-US" u="sng" dirty="0"/>
              <a:t>Impact for employers – and payroll providers</a:t>
            </a:r>
          </a:p>
          <a:p>
            <a:pPr marL="285750" indent="-285750">
              <a:buFont typeface="Arial" panose="020B0604020202020204" pitchFamily="34" charset="0"/>
              <a:buChar char="•"/>
              <a:defRPr/>
            </a:pPr>
            <a:r>
              <a:rPr lang="en-US" altLang="en-US" dirty="0"/>
              <a:t>After PW, employers need to carefully check for Scheme eligibility</a:t>
            </a:r>
          </a:p>
          <a:p>
            <a:pPr marL="285750" indent="-285750">
              <a:buFont typeface="Arial" panose="020B0604020202020204" pitchFamily="34" charset="0"/>
              <a:buChar char="•"/>
              <a:defRPr/>
            </a:pPr>
            <a:r>
              <a:rPr lang="en-US" altLang="en-US" dirty="0"/>
              <a:t>Active members of the Scheme at point of PW remain eligible for benefits and cannot be excluded (unless they choose to opt-out)</a:t>
            </a:r>
          </a:p>
          <a:p>
            <a:pPr marL="285750" indent="-285750">
              <a:buFont typeface="Arial" panose="020B0604020202020204" pitchFamily="34" charset="0"/>
              <a:buChar char="•"/>
              <a:defRPr/>
            </a:pPr>
            <a:r>
              <a:rPr lang="en-US" altLang="en-US" dirty="0"/>
              <a:t>Communications – guidance to be issued to relevant employers to provide further information over coming months.</a:t>
            </a:r>
          </a:p>
          <a:p>
            <a:endParaRPr lang="en-GB" dirty="0"/>
          </a:p>
          <a:p>
            <a:endParaRPr lang="en-GB" dirty="0"/>
          </a:p>
        </p:txBody>
      </p:sp>
    </p:spTree>
    <p:extLst>
      <p:ext uri="{BB962C8B-B14F-4D97-AF65-F5344CB8AC3E}">
        <p14:creationId xmlns:p14="http://schemas.microsoft.com/office/powerpoint/2010/main" val="256204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7BB-F5C7-4FB3-826B-2355FF0B02B3}"/>
              </a:ext>
            </a:extLst>
          </p:cNvPr>
          <p:cNvSpPr>
            <a:spLocks noGrp="1"/>
          </p:cNvSpPr>
          <p:nvPr>
            <p:ph type="title"/>
          </p:nvPr>
        </p:nvSpPr>
        <p:spPr/>
        <p:txBody>
          <a:bodyPr/>
          <a:lstStyle/>
          <a:p>
            <a:r>
              <a:rPr lang="en-GB" dirty="0">
                <a:solidFill>
                  <a:srgbClr val="FFFFFF"/>
                </a:solidFill>
                <a:cs typeface="Arial" panose="020B0604020202020204" pitchFamily="34" charset="0"/>
              </a:rPr>
              <a:t>Regulation changes </a:t>
            </a:r>
            <a:endParaRPr lang="en-GB" dirty="0"/>
          </a:p>
        </p:txBody>
      </p:sp>
      <p:sp>
        <p:nvSpPr>
          <p:cNvPr id="3" name="Content Placeholder 2">
            <a:extLst>
              <a:ext uri="{FF2B5EF4-FFF2-40B4-BE49-F238E27FC236}">
                <a16:creationId xmlns:a16="http://schemas.microsoft.com/office/drawing/2014/main" id="{840B11AC-9746-4D77-BFCD-E9F6DCAD3DC5}"/>
              </a:ext>
            </a:extLst>
          </p:cNvPr>
          <p:cNvSpPr>
            <a:spLocks noGrp="1"/>
          </p:cNvSpPr>
          <p:nvPr>
            <p:ph sz="quarter" idx="11"/>
          </p:nvPr>
        </p:nvSpPr>
        <p:spPr/>
        <p:txBody>
          <a:bodyPr/>
          <a:lstStyle/>
          <a:p>
            <a:r>
              <a:rPr lang="en-US" altLang="en-US" sz="2800" dirty="0">
                <a:cs typeface="Times New Roman" panose="02020603050405020304" pitchFamily="18" charset="0"/>
              </a:rPr>
              <a:t>HM Treasury’s £95k Exit Payment Cap</a:t>
            </a:r>
          </a:p>
          <a:p>
            <a:pPr>
              <a:defRPr/>
            </a:pPr>
            <a:r>
              <a:rPr lang="en-US" altLang="en-US" u="sng" dirty="0"/>
              <a:t>Government consulted on exit payment reforms in 2016</a:t>
            </a:r>
            <a:r>
              <a:rPr lang="en-US" altLang="en-US" b="0" dirty="0"/>
              <a:t>:</a:t>
            </a:r>
          </a:p>
          <a:p>
            <a:pPr marL="342900" indent="-342900">
              <a:buFont typeface="Arial" panose="020B0604020202020204" pitchFamily="34" charset="0"/>
              <a:buChar char="•"/>
              <a:defRPr/>
            </a:pPr>
            <a:r>
              <a:rPr lang="en-US" altLang="en-US" dirty="0"/>
              <a:t>Total value of exit payment to be capped at £95,000</a:t>
            </a:r>
          </a:p>
          <a:p>
            <a:pPr marL="342900" indent="-342900">
              <a:buFont typeface="Arial" panose="020B0604020202020204" pitchFamily="34" charset="0"/>
              <a:buChar char="•"/>
              <a:defRPr/>
            </a:pPr>
            <a:r>
              <a:rPr lang="en-US" altLang="en-US" dirty="0"/>
              <a:t>Claw back of exit payment for anyone taking up further employment in the public sector within 12 months</a:t>
            </a:r>
          </a:p>
          <a:p>
            <a:pPr marL="342900" indent="-342900">
              <a:buFont typeface="Arial" panose="020B0604020202020204" pitchFamily="34" charset="0"/>
              <a:buChar char="•"/>
              <a:defRPr/>
            </a:pPr>
            <a:r>
              <a:rPr lang="en-US" altLang="en-US" dirty="0"/>
              <a:t>Additional restrictions of £80,000 salary cap / 3 weeks pay / max. 65 weeks / restrictions on pension top-ups</a:t>
            </a:r>
          </a:p>
          <a:p>
            <a:pPr marL="342900" indent="-342900">
              <a:buFont typeface="Arial" panose="020B0604020202020204" pitchFamily="34" charset="0"/>
              <a:buChar char="•"/>
              <a:defRPr/>
            </a:pPr>
            <a:r>
              <a:rPr lang="en-US" altLang="en-US" dirty="0"/>
              <a:t>Further commitment in 2019 manifesto.</a:t>
            </a:r>
          </a:p>
          <a:p>
            <a:endParaRPr lang="en-GB" dirty="0"/>
          </a:p>
          <a:p>
            <a:endParaRPr lang="en-GB" dirty="0"/>
          </a:p>
        </p:txBody>
      </p:sp>
    </p:spTree>
    <p:extLst>
      <p:ext uri="{BB962C8B-B14F-4D97-AF65-F5344CB8AC3E}">
        <p14:creationId xmlns:p14="http://schemas.microsoft.com/office/powerpoint/2010/main" val="4153159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6EF2-F938-45FD-AA7C-84DC223CF1FF}"/>
              </a:ext>
            </a:extLst>
          </p:cNvPr>
          <p:cNvSpPr>
            <a:spLocks noGrp="1"/>
          </p:cNvSpPr>
          <p:nvPr>
            <p:ph type="title"/>
          </p:nvPr>
        </p:nvSpPr>
        <p:spPr/>
        <p:txBody>
          <a:bodyPr/>
          <a:lstStyle/>
          <a:p>
            <a:r>
              <a:rPr lang="en-GB" dirty="0">
                <a:cs typeface="Arial" panose="020B0604020202020204" pitchFamily="34" charset="0"/>
              </a:rPr>
              <a:t>Regulation changes</a:t>
            </a:r>
            <a:endParaRPr lang="en-GB" dirty="0"/>
          </a:p>
        </p:txBody>
      </p:sp>
      <p:sp>
        <p:nvSpPr>
          <p:cNvPr id="3" name="Content Placeholder 2">
            <a:extLst>
              <a:ext uri="{FF2B5EF4-FFF2-40B4-BE49-F238E27FC236}">
                <a16:creationId xmlns:a16="http://schemas.microsoft.com/office/drawing/2014/main" id="{D01E8BAF-F73C-45CB-8224-B6C6C4C5BB71}"/>
              </a:ext>
            </a:extLst>
          </p:cNvPr>
          <p:cNvSpPr>
            <a:spLocks noGrp="1"/>
          </p:cNvSpPr>
          <p:nvPr>
            <p:ph sz="quarter" idx="11"/>
          </p:nvPr>
        </p:nvSpPr>
        <p:spPr/>
        <p:txBody>
          <a:bodyPr/>
          <a:lstStyle/>
          <a:p>
            <a:r>
              <a:rPr lang="en-US" altLang="en-US" sz="2800" dirty="0">
                <a:cs typeface="Times New Roman" panose="02020603050405020304" pitchFamily="18" charset="0"/>
              </a:rPr>
              <a:t>HM Treasury’s £95k Exit Payment Cap</a:t>
            </a:r>
          </a:p>
          <a:p>
            <a:pPr marL="285750" indent="-285750">
              <a:buFont typeface="Arial" panose="020B0604020202020204" pitchFamily="34" charset="0"/>
              <a:buChar char="•"/>
            </a:pPr>
            <a:r>
              <a:rPr lang="en-GB" altLang="en-US" dirty="0"/>
              <a:t>The Restriction of Public Sector Exit Payments Regulations 2020 – in force from 4 November 2020</a:t>
            </a:r>
          </a:p>
          <a:p>
            <a:pPr marL="285750" indent="-285750">
              <a:buFont typeface="Arial" panose="020B0604020202020204" pitchFamily="34" charset="0"/>
              <a:buChar char="•"/>
            </a:pPr>
            <a:r>
              <a:rPr lang="en-GB" altLang="en-US" dirty="0"/>
              <a:t>Restrictions disapplied by Exit Payment Cap Directions on 12 February 2021.</a:t>
            </a:r>
          </a:p>
          <a:p>
            <a:endParaRPr lang="en-GB" dirty="0"/>
          </a:p>
          <a:p>
            <a:endParaRPr lang="en-GB" dirty="0"/>
          </a:p>
        </p:txBody>
      </p:sp>
    </p:spTree>
    <p:extLst>
      <p:ext uri="{BB962C8B-B14F-4D97-AF65-F5344CB8AC3E}">
        <p14:creationId xmlns:p14="http://schemas.microsoft.com/office/powerpoint/2010/main" val="404586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D8F4-C775-4947-86BA-3AD6E0592BF8}"/>
              </a:ext>
            </a:extLst>
          </p:cNvPr>
          <p:cNvSpPr>
            <a:spLocks noGrp="1"/>
          </p:cNvSpPr>
          <p:nvPr>
            <p:ph type="title"/>
          </p:nvPr>
        </p:nvSpPr>
        <p:spPr>
          <a:xfrm>
            <a:off x="345993" y="557276"/>
            <a:ext cx="6437579" cy="602987"/>
          </a:xfrm>
        </p:spPr>
        <p:txBody>
          <a:bodyPr/>
          <a:lstStyle/>
          <a:p>
            <a:r>
              <a:rPr lang="en-GB" dirty="0"/>
              <a:t>Transitional Protection</a:t>
            </a:r>
          </a:p>
        </p:txBody>
      </p:sp>
      <p:sp>
        <p:nvSpPr>
          <p:cNvPr id="3" name="Content Placeholder 2">
            <a:extLst>
              <a:ext uri="{FF2B5EF4-FFF2-40B4-BE49-F238E27FC236}">
                <a16:creationId xmlns:a16="http://schemas.microsoft.com/office/drawing/2014/main" id="{8F656EC6-1113-41D5-9B4A-2640362F3B32}"/>
              </a:ext>
            </a:extLst>
          </p:cNvPr>
          <p:cNvSpPr>
            <a:spLocks noGrp="1"/>
          </p:cNvSpPr>
          <p:nvPr>
            <p:ph sz="quarter" idx="11"/>
          </p:nvPr>
        </p:nvSpPr>
        <p:spPr/>
        <p:txBody>
          <a:bodyPr/>
          <a:lstStyle/>
          <a:p>
            <a:r>
              <a:rPr lang="en-GB" dirty="0"/>
              <a:t>What are we doing in preparation?</a:t>
            </a:r>
          </a:p>
          <a:p>
            <a:pPr marL="342900" lvl="2" indent="-342900">
              <a:spcBef>
                <a:spcPts val="1800"/>
              </a:spcBef>
              <a:buClr>
                <a:srgbClr val="94D009"/>
              </a:buClr>
              <a:buFont typeface="Arial" panose="020B0604020202020204" pitchFamily="34" charset="0"/>
              <a:buChar char="•"/>
            </a:pPr>
            <a:r>
              <a:rPr lang="en-GB" sz="2000" b="1" dirty="0"/>
              <a:t>Bringing key staff together to work to understand changes </a:t>
            </a:r>
          </a:p>
          <a:p>
            <a:pPr marL="342900" lvl="2" indent="-342900">
              <a:spcBef>
                <a:spcPts val="1800"/>
              </a:spcBef>
              <a:buClr>
                <a:srgbClr val="94D009"/>
              </a:buClr>
              <a:buFont typeface="Arial" panose="020B0604020202020204" pitchFamily="34" charset="0"/>
              <a:buChar char="•"/>
            </a:pPr>
            <a:r>
              <a:rPr lang="en-GB" sz="2000" b="1" dirty="0"/>
              <a:t>Recruitment for new staff</a:t>
            </a:r>
          </a:p>
          <a:p>
            <a:pPr marL="342900" lvl="2" indent="-342900">
              <a:spcBef>
                <a:spcPts val="1800"/>
              </a:spcBef>
              <a:buClr>
                <a:srgbClr val="94D009"/>
              </a:buClr>
              <a:buFont typeface="Arial" panose="020B0604020202020204" pitchFamily="34" charset="0"/>
              <a:buChar char="•"/>
            </a:pPr>
            <a:r>
              <a:rPr lang="en-GB" sz="2000" b="1" dirty="0"/>
              <a:t>Mapping out changes to processes</a:t>
            </a:r>
          </a:p>
          <a:p>
            <a:pPr marL="342900" lvl="2" indent="-342900">
              <a:spcBef>
                <a:spcPts val="1800"/>
              </a:spcBef>
              <a:buClr>
                <a:srgbClr val="94D009"/>
              </a:buClr>
              <a:buFont typeface="Arial" panose="020B0604020202020204" pitchFamily="34" charset="0"/>
              <a:buChar char="•"/>
            </a:pPr>
            <a:r>
              <a:rPr lang="en-GB" sz="2000" b="1" dirty="0"/>
              <a:t>Developing IT systems to provide the options identified </a:t>
            </a:r>
          </a:p>
          <a:p>
            <a:pPr marL="342900" lvl="2" indent="-342900">
              <a:spcBef>
                <a:spcPts val="1800"/>
              </a:spcBef>
              <a:buClr>
                <a:srgbClr val="94D009"/>
              </a:buClr>
              <a:buFont typeface="Arial" panose="020B0604020202020204" pitchFamily="34" charset="0"/>
              <a:buChar char="•"/>
            </a:pPr>
            <a:r>
              <a:rPr lang="en-GB" sz="2000" b="1" dirty="0"/>
              <a:t>Identifying all members who will be affected by the changes</a:t>
            </a:r>
          </a:p>
          <a:p>
            <a:pPr marL="342900" lvl="2" indent="-342900">
              <a:spcBef>
                <a:spcPts val="1800"/>
              </a:spcBef>
              <a:buClr>
                <a:srgbClr val="94D009"/>
              </a:buClr>
              <a:buFont typeface="Arial" panose="020B0604020202020204" pitchFamily="34" charset="0"/>
              <a:buChar char="•"/>
            </a:pPr>
            <a:r>
              <a:rPr lang="en-GB" sz="2000" b="1" dirty="0"/>
              <a:t>Working in partnership with the Department for Education</a:t>
            </a:r>
          </a:p>
          <a:p>
            <a:pPr marL="342900" lvl="2" indent="-342900">
              <a:spcBef>
                <a:spcPts val="1800"/>
              </a:spcBef>
              <a:buClr>
                <a:srgbClr val="94D009"/>
              </a:buClr>
              <a:buFont typeface="Arial" panose="020B0604020202020204" pitchFamily="34" charset="0"/>
              <a:buChar char="•"/>
            </a:pPr>
            <a:r>
              <a:rPr lang="en-GB" sz="2000" b="1" dirty="0"/>
              <a:t>Staff training</a:t>
            </a:r>
          </a:p>
          <a:p>
            <a:pPr marL="342900" lvl="2" indent="-342900">
              <a:spcBef>
                <a:spcPts val="1800"/>
              </a:spcBef>
              <a:buClr>
                <a:srgbClr val="94D009"/>
              </a:buClr>
              <a:buFont typeface="Arial" panose="020B0604020202020204" pitchFamily="34" charset="0"/>
              <a:buChar char="•"/>
            </a:pPr>
            <a:r>
              <a:rPr lang="en-GB" sz="2000" b="1" dirty="0"/>
              <a:t>Delivering communication on what we know so far</a:t>
            </a:r>
          </a:p>
          <a:p>
            <a:pPr marL="342900" lvl="2" indent="-342900">
              <a:spcBef>
                <a:spcPts val="1800"/>
              </a:spcBef>
              <a:buClr>
                <a:srgbClr val="94D009"/>
              </a:buClr>
              <a:buFont typeface="Arial" panose="020B0604020202020204" pitchFamily="34" charset="0"/>
              <a:buChar char="•"/>
            </a:pPr>
            <a:r>
              <a:rPr lang="en-GB" sz="2000" b="1" dirty="0"/>
              <a:t>Developing communications strategy up to April 2022.</a:t>
            </a:r>
          </a:p>
          <a:p>
            <a:endParaRPr lang="en-GB" dirty="0"/>
          </a:p>
          <a:p>
            <a:endParaRPr lang="en-GB" dirty="0"/>
          </a:p>
        </p:txBody>
      </p:sp>
    </p:spTree>
    <p:extLst>
      <p:ext uri="{BB962C8B-B14F-4D97-AF65-F5344CB8AC3E}">
        <p14:creationId xmlns:p14="http://schemas.microsoft.com/office/powerpoint/2010/main" val="334928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xt&#10;&#10;Description automatically generated">
            <a:extLst>
              <a:ext uri="{FF2B5EF4-FFF2-40B4-BE49-F238E27FC236}">
                <a16:creationId xmlns:a16="http://schemas.microsoft.com/office/drawing/2014/main" id="{BEC34F93-B5D8-4744-BB61-93496ADA7AA1}"/>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718" r="2718"/>
          <a:stretch>
            <a:fillRect/>
          </a:stretch>
        </p:blipFill>
        <p:spPr/>
      </p:pic>
      <p:sp>
        <p:nvSpPr>
          <p:cNvPr id="3" name="Title 2">
            <a:extLst>
              <a:ext uri="{FF2B5EF4-FFF2-40B4-BE49-F238E27FC236}">
                <a16:creationId xmlns:a16="http://schemas.microsoft.com/office/drawing/2014/main" id="{F635E991-6190-48CC-BB37-CE4F2D8B371C}"/>
              </a:ext>
            </a:extLst>
          </p:cNvPr>
          <p:cNvSpPr>
            <a:spLocks noGrp="1"/>
          </p:cNvSpPr>
          <p:nvPr>
            <p:ph type="title"/>
          </p:nvPr>
        </p:nvSpPr>
        <p:spPr/>
        <p:txBody>
          <a:bodyPr/>
          <a:lstStyle/>
          <a:p>
            <a:r>
              <a:rPr lang="en-GB" dirty="0"/>
              <a:t>Communication</a:t>
            </a:r>
          </a:p>
        </p:txBody>
      </p:sp>
      <p:sp>
        <p:nvSpPr>
          <p:cNvPr id="4" name="Content Placeholder 3">
            <a:extLst>
              <a:ext uri="{FF2B5EF4-FFF2-40B4-BE49-F238E27FC236}">
                <a16:creationId xmlns:a16="http://schemas.microsoft.com/office/drawing/2014/main" id="{C725ED86-DDC4-43EF-85C9-BA6FB3C37FEA}"/>
              </a:ext>
            </a:extLst>
          </p:cNvPr>
          <p:cNvSpPr>
            <a:spLocks noGrp="1"/>
          </p:cNvSpPr>
          <p:nvPr>
            <p:ph sz="quarter" idx="11"/>
          </p:nvPr>
        </p:nvSpPr>
        <p:spPr/>
        <p:txBody>
          <a:bodyPr/>
          <a:lstStyle/>
          <a:p>
            <a:r>
              <a:rPr lang="en-GB" sz="2800" dirty="0"/>
              <a:t>How have we communicated with you? - website</a:t>
            </a:r>
            <a:endParaRPr lang="en-GB" sz="2000" b="1" dirty="0"/>
          </a:p>
          <a:p>
            <a:pPr marL="342900" lvl="2" indent="-342900">
              <a:spcBef>
                <a:spcPts val="1800"/>
              </a:spcBef>
              <a:buClr>
                <a:srgbClr val="94D009"/>
              </a:buClr>
              <a:buFont typeface="Arial" panose="020B0604020202020204" pitchFamily="34" charset="0"/>
              <a:buChar char="•"/>
            </a:pPr>
            <a:r>
              <a:rPr lang="en-GB" sz="2000" b="1" dirty="0">
                <a:solidFill>
                  <a:schemeClr val="tx2"/>
                </a:solidFill>
              </a:rPr>
              <a:t>News stories</a:t>
            </a:r>
          </a:p>
          <a:p>
            <a:pPr marL="342900" lvl="2" indent="-342900">
              <a:spcBef>
                <a:spcPts val="1800"/>
              </a:spcBef>
              <a:buClr>
                <a:srgbClr val="94D009"/>
              </a:buClr>
              <a:buFont typeface="Arial" panose="020B0604020202020204" pitchFamily="34" charset="0"/>
              <a:buChar char="•"/>
            </a:pPr>
            <a:r>
              <a:rPr lang="en-GB" sz="2000" b="1" dirty="0">
                <a:solidFill>
                  <a:schemeClr val="tx2"/>
                </a:solidFill>
              </a:rPr>
              <a:t>Bespoke Transitional Protection pages</a:t>
            </a:r>
          </a:p>
          <a:p>
            <a:pPr marL="342900" lvl="2" indent="-342900">
              <a:spcBef>
                <a:spcPts val="1800"/>
              </a:spcBef>
              <a:buClr>
                <a:srgbClr val="94D009"/>
              </a:buClr>
              <a:buFont typeface="Arial" panose="020B0604020202020204" pitchFamily="34" charset="0"/>
              <a:buChar char="•"/>
            </a:pPr>
            <a:r>
              <a:rPr lang="en-GB" sz="2000" b="1" dirty="0">
                <a:solidFill>
                  <a:schemeClr val="tx2"/>
                </a:solidFill>
              </a:rPr>
              <a:t>FAQs</a:t>
            </a:r>
          </a:p>
          <a:p>
            <a:pPr marL="342900" lvl="2" indent="-342900">
              <a:spcBef>
                <a:spcPts val="1800"/>
              </a:spcBef>
              <a:buClr>
                <a:srgbClr val="94D009"/>
              </a:buClr>
              <a:buFont typeface="Arial" panose="020B0604020202020204" pitchFamily="34" charset="0"/>
              <a:buChar char="•"/>
            </a:pPr>
            <a:r>
              <a:rPr lang="en-GB" sz="2000" b="1" dirty="0">
                <a:solidFill>
                  <a:schemeClr val="tx2"/>
                </a:solidFill>
              </a:rPr>
              <a:t>Signposting from carousel to key stories</a:t>
            </a:r>
          </a:p>
          <a:p>
            <a:pPr marL="342900" lvl="2" indent="-342900">
              <a:spcBef>
                <a:spcPts val="1800"/>
              </a:spcBef>
              <a:buClr>
                <a:srgbClr val="94D009"/>
              </a:buClr>
              <a:buFont typeface="Arial" panose="020B0604020202020204" pitchFamily="34" charset="0"/>
              <a:buChar char="•"/>
            </a:pPr>
            <a:r>
              <a:rPr lang="en-GB" sz="2000" b="1" dirty="0">
                <a:solidFill>
                  <a:schemeClr val="tx2"/>
                </a:solidFill>
              </a:rPr>
              <a:t>Factsheet</a:t>
            </a:r>
          </a:p>
          <a:p>
            <a:pPr marL="342900" lvl="2" indent="-342900">
              <a:spcBef>
                <a:spcPts val="1800"/>
              </a:spcBef>
              <a:buClr>
                <a:srgbClr val="94D009"/>
              </a:buClr>
              <a:buFont typeface="Arial" panose="020B0604020202020204" pitchFamily="34" charset="0"/>
              <a:buChar char="•"/>
            </a:pPr>
            <a:r>
              <a:rPr lang="en-GB" sz="2000" b="1" dirty="0">
                <a:solidFill>
                  <a:schemeClr val="tx2"/>
                </a:solidFill>
              </a:rPr>
              <a:t>Signposting to government consultation and response pages.</a:t>
            </a:r>
          </a:p>
          <a:p>
            <a:endParaRPr lang="en-GB" sz="2000" dirty="0"/>
          </a:p>
          <a:p>
            <a:endParaRPr lang="en-GB" sz="2000" dirty="0"/>
          </a:p>
        </p:txBody>
      </p:sp>
    </p:spTree>
    <p:extLst>
      <p:ext uri="{BB962C8B-B14F-4D97-AF65-F5344CB8AC3E}">
        <p14:creationId xmlns:p14="http://schemas.microsoft.com/office/powerpoint/2010/main" val="3553751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3CA3-1575-4D7F-B9E5-A09B67A317F6}"/>
              </a:ext>
            </a:extLst>
          </p:cNvPr>
          <p:cNvSpPr>
            <a:spLocks noGrp="1"/>
          </p:cNvSpPr>
          <p:nvPr>
            <p:ph type="title"/>
          </p:nvPr>
        </p:nvSpPr>
        <p:spPr>
          <a:xfrm>
            <a:off x="345993" y="557276"/>
            <a:ext cx="8649151" cy="602987"/>
          </a:xfrm>
        </p:spPr>
        <p:txBody>
          <a:bodyPr/>
          <a:lstStyle/>
          <a:p>
            <a:r>
              <a:rPr lang="en-GB" dirty="0"/>
              <a:t>What we’ll be covering</a:t>
            </a:r>
          </a:p>
        </p:txBody>
      </p:sp>
      <p:sp>
        <p:nvSpPr>
          <p:cNvPr id="3" name="Content Placeholder 2">
            <a:extLst>
              <a:ext uri="{FF2B5EF4-FFF2-40B4-BE49-F238E27FC236}">
                <a16:creationId xmlns:a16="http://schemas.microsoft.com/office/drawing/2014/main" id="{A3F23BF3-C8E2-403B-B670-011B7E7C4686}"/>
              </a:ext>
            </a:extLst>
          </p:cNvPr>
          <p:cNvSpPr>
            <a:spLocks noGrp="1"/>
          </p:cNvSpPr>
          <p:nvPr>
            <p:ph sz="quarter" idx="11"/>
          </p:nvPr>
        </p:nvSpPr>
        <p:spPr/>
        <p:txBody>
          <a:bodyPr/>
          <a:lstStyle/>
          <a:p>
            <a:pPr marL="342900" lvl="2" indent="-342900">
              <a:spcBef>
                <a:spcPts val="1800"/>
              </a:spcBef>
              <a:buClr>
                <a:srgbClr val="003F72"/>
              </a:buClr>
              <a:buFont typeface="Arial" panose="020B0604020202020204" pitchFamily="34" charset="0"/>
              <a:buChar char="•"/>
            </a:pPr>
            <a:r>
              <a:rPr lang="en-GB" sz="2000" b="1" dirty="0">
                <a:solidFill>
                  <a:srgbClr val="003F72"/>
                </a:solidFill>
              </a:rPr>
              <a:t>McCloud update</a:t>
            </a:r>
          </a:p>
          <a:p>
            <a:pPr marL="342900" lvl="2" indent="-342900">
              <a:spcBef>
                <a:spcPts val="1800"/>
              </a:spcBef>
              <a:buClr>
                <a:srgbClr val="003F72"/>
              </a:buClr>
              <a:buFont typeface="Arial" panose="020B0604020202020204" pitchFamily="34" charset="0"/>
              <a:buChar char="•"/>
            </a:pPr>
            <a:r>
              <a:rPr lang="en-GB" sz="2000" b="1" dirty="0">
                <a:solidFill>
                  <a:srgbClr val="003F72"/>
                </a:solidFill>
              </a:rPr>
              <a:t>Scheme valuation</a:t>
            </a:r>
          </a:p>
          <a:p>
            <a:pPr marL="342900" lvl="2" indent="-342900">
              <a:spcBef>
                <a:spcPts val="1800"/>
              </a:spcBef>
              <a:buClr>
                <a:srgbClr val="003F72"/>
              </a:buClr>
              <a:buFont typeface="Arial" panose="020B0604020202020204" pitchFamily="34" charset="0"/>
              <a:buChar char="•"/>
            </a:pPr>
            <a:r>
              <a:rPr lang="en-GB" sz="2000" b="1" dirty="0">
                <a:solidFill>
                  <a:srgbClr val="003F72"/>
                </a:solidFill>
              </a:rPr>
              <a:t>Cost cap</a:t>
            </a:r>
          </a:p>
          <a:p>
            <a:pPr marL="342900" lvl="2" indent="-342900">
              <a:spcBef>
                <a:spcPts val="1800"/>
              </a:spcBef>
              <a:buClr>
                <a:srgbClr val="003F72"/>
              </a:buClr>
              <a:buFont typeface="Arial" panose="020B0604020202020204" pitchFamily="34" charset="0"/>
              <a:buChar char="•"/>
            </a:pPr>
            <a:r>
              <a:rPr lang="en-GB" sz="2000" b="1" dirty="0">
                <a:solidFill>
                  <a:srgbClr val="003F72"/>
                </a:solidFill>
              </a:rPr>
              <a:t>Regulation changes</a:t>
            </a:r>
          </a:p>
          <a:p>
            <a:pPr marL="342900" lvl="2" indent="-342900">
              <a:spcBef>
                <a:spcPts val="1800"/>
              </a:spcBef>
              <a:buClr>
                <a:srgbClr val="003F72"/>
              </a:buClr>
              <a:buFont typeface="Arial" panose="020B0604020202020204" pitchFamily="34" charset="0"/>
              <a:buChar char="•"/>
            </a:pPr>
            <a:r>
              <a:rPr lang="en-GB" sz="2000" b="1" dirty="0">
                <a:solidFill>
                  <a:srgbClr val="003F72"/>
                </a:solidFill>
              </a:rPr>
              <a:t>Preparation for Transitional Protection</a:t>
            </a:r>
          </a:p>
          <a:p>
            <a:pPr marL="342900" lvl="2" indent="-342900">
              <a:spcBef>
                <a:spcPts val="1800"/>
              </a:spcBef>
              <a:buClr>
                <a:srgbClr val="003F72"/>
              </a:buClr>
              <a:buFont typeface="Arial" panose="020B0604020202020204" pitchFamily="34" charset="0"/>
              <a:buChar char="•"/>
            </a:pPr>
            <a:r>
              <a:rPr lang="en-GB" sz="2000" b="1" dirty="0">
                <a:solidFill>
                  <a:srgbClr val="003F72"/>
                </a:solidFill>
              </a:rPr>
              <a:t>Communications</a:t>
            </a:r>
          </a:p>
          <a:p>
            <a:pPr marL="342900" lvl="2" indent="-342900">
              <a:spcBef>
                <a:spcPts val="1800"/>
              </a:spcBef>
              <a:buClr>
                <a:srgbClr val="003F72"/>
              </a:buClr>
              <a:buFont typeface="Arial" panose="020B0604020202020204" pitchFamily="34" charset="0"/>
              <a:buChar char="•"/>
            </a:pPr>
            <a:r>
              <a:rPr lang="en-GB" sz="2000" b="1" dirty="0">
                <a:solidFill>
                  <a:srgbClr val="003F72"/>
                </a:solidFill>
              </a:rPr>
              <a:t>What are we looking at now?</a:t>
            </a:r>
          </a:p>
          <a:p>
            <a:endParaRPr lang="en-GB" dirty="0"/>
          </a:p>
          <a:p>
            <a:endParaRPr lang="en-GB" dirty="0"/>
          </a:p>
        </p:txBody>
      </p:sp>
    </p:spTree>
    <p:extLst>
      <p:ext uri="{BB962C8B-B14F-4D97-AF65-F5344CB8AC3E}">
        <p14:creationId xmlns:p14="http://schemas.microsoft.com/office/powerpoint/2010/main" val="161547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045B-250C-44F2-B0BC-9DE4B0737E88}"/>
              </a:ext>
            </a:extLst>
          </p:cNvPr>
          <p:cNvSpPr>
            <a:spLocks noGrp="1"/>
          </p:cNvSpPr>
          <p:nvPr>
            <p:ph type="title"/>
          </p:nvPr>
        </p:nvSpPr>
        <p:spPr/>
        <p:txBody>
          <a:bodyPr/>
          <a:lstStyle/>
          <a:p>
            <a:r>
              <a:rPr lang="en-GB" dirty="0"/>
              <a:t>Social media</a:t>
            </a:r>
          </a:p>
        </p:txBody>
      </p:sp>
      <p:sp>
        <p:nvSpPr>
          <p:cNvPr id="4" name="Picture Placeholder 3">
            <a:extLst>
              <a:ext uri="{FF2B5EF4-FFF2-40B4-BE49-F238E27FC236}">
                <a16:creationId xmlns:a16="http://schemas.microsoft.com/office/drawing/2014/main" id="{E85918F5-3ABA-467D-B712-0B8DC2EFDB9B}"/>
              </a:ext>
            </a:extLst>
          </p:cNvPr>
          <p:cNvSpPr>
            <a:spLocks noGrp="1"/>
          </p:cNvSpPr>
          <p:nvPr>
            <p:ph type="pic" sz="quarter" idx="16"/>
          </p:nvPr>
        </p:nvSpPr>
        <p:spPr/>
      </p:sp>
      <p:sp>
        <p:nvSpPr>
          <p:cNvPr id="5" name="Content Placeholder 4">
            <a:extLst>
              <a:ext uri="{FF2B5EF4-FFF2-40B4-BE49-F238E27FC236}">
                <a16:creationId xmlns:a16="http://schemas.microsoft.com/office/drawing/2014/main" id="{C56120EB-DDCE-46E8-9C86-A1B6C7DB6435}"/>
              </a:ext>
            </a:extLst>
          </p:cNvPr>
          <p:cNvSpPr>
            <a:spLocks noGrp="1"/>
          </p:cNvSpPr>
          <p:nvPr>
            <p:ph sz="quarter" idx="17"/>
          </p:nvPr>
        </p:nvSpPr>
        <p:spPr>
          <a:xfrm>
            <a:off x="335573" y="1272381"/>
            <a:ext cx="5760427" cy="4313237"/>
          </a:xfrm>
        </p:spPr>
        <p:txBody>
          <a:bodyPr/>
          <a:lstStyle/>
          <a:p>
            <a:r>
              <a:rPr lang="en-GB" sz="2000" dirty="0"/>
              <a:t>We’ve posted frequent updates on</a:t>
            </a:r>
          </a:p>
          <a:p>
            <a:pPr marL="342900" indent="-342900">
              <a:buClr>
                <a:srgbClr val="94D009"/>
              </a:buClr>
              <a:buFont typeface="Arial" panose="020B0604020202020204" pitchFamily="34" charset="0"/>
              <a:buChar char="•"/>
            </a:pPr>
            <a:r>
              <a:rPr lang="en-GB" sz="2000" dirty="0"/>
              <a:t>Facebook</a:t>
            </a:r>
          </a:p>
          <a:p>
            <a:pPr marL="342900" indent="-342900">
              <a:buClr>
                <a:srgbClr val="94D009"/>
              </a:buClr>
              <a:buFont typeface="Arial" panose="020B0604020202020204" pitchFamily="34" charset="0"/>
              <a:buChar char="•"/>
            </a:pPr>
            <a:r>
              <a:rPr lang="en-GB" sz="2000" dirty="0"/>
              <a:t>Instagram</a:t>
            </a:r>
          </a:p>
          <a:p>
            <a:pPr marL="342900" indent="-342900">
              <a:buClr>
                <a:srgbClr val="94D009"/>
              </a:buClr>
              <a:buFont typeface="Arial" panose="020B0604020202020204" pitchFamily="34" charset="0"/>
              <a:buChar char="•"/>
            </a:pPr>
            <a:r>
              <a:rPr lang="en-GB" sz="2000" dirty="0"/>
              <a:t>Twitter</a:t>
            </a:r>
          </a:p>
          <a:p>
            <a:pPr marL="342900" indent="-342900">
              <a:buClr>
                <a:srgbClr val="94D009"/>
              </a:buClr>
              <a:buFont typeface="Arial" panose="020B0604020202020204" pitchFamily="34" charset="0"/>
              <a:buChar char="•"/>
            </a:pPr>
            <a:r>
              <a:rPr lang="en-GB" sz="2000" dirty="0"/>
              <a:t>LinkedIn. </a:t>
            </a:r>
          </a:p>
          <a:p>
            <a:endParaRPr lang="en-GB" sz="2000" dirty="0"/>
          </a:p>
        </p:txBody>
      </p:sp>
      <p:pic>
        <p:nvPicPr>
          <p:cNvPr id="6" name="Picture Placeholder 6" descr="Graphical user interface&#10;&#10;Description automatically generated">
            <a:extLst>
              <a:ext uri="{FF2B5EF4-FFF2-40B4-BE49-F238E27FC236}">
                <a16:creationId xmlns:a16="http://schemas.microsoft.com/office/drawing/2014/main" id="{002BAFF7-3E8C-43E5-A462-CD39C12630CF}"/>
              </a:ext>
            </a:extLst>
          </p:cNvPr>
          <p:cNvPicPr>
            <a:picLocks noChangeAspect="1"/>
          </p:cNvPicPr>
          <p:nvPr/>
        </p:nvPicPr>
        <p:blipFill rotWithShape="1">
          <a:blip r:embed="rId2">
            <a:extLst>
              <a:ext uri="{28A0092B-C50C-407E-A947-70E740481C1C}">
                <a14:useLocalDpi xmlns:a14="http://schemas.microsoft.com/office/drawing/2010/main" val="0"/>
              </a:ext>
            </a:extLst>
          </a:blip>
          <a:srcRect t="-9773" b="15266"/>
          <a:stretch/>
        </p:blipFill>
        <p:spPr>
          <a:xfrm>
            <a:off x="8005554" y="894080"/>
            <a:ext cx="2456870" cy="516128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pic>
    </p:spTree>
    <p:extLst>
      <p:ext uri="{BB962C8B-B14F-4D97-AF65-F5344CB8AC3E}">
        <p14:creationId xmlns:p14="http://schemas.microsoft.com/office/powerpoint/2010/main" val="3229440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05216FA-0E36-4B82-B806-84C5BEF36442}"/>
              </a:ext>
            </a:extLst>
          </p:cNvPr>
          <p:cNvSpPr>
            <a:spLocks noGrp="1"/>
          </p:cNvSpPr>
          <p:nvPr>
            <p:ph type="pic" sz="quarter" idx="16"/>
          </p:nvPr>
        </p:nvSpPr>
        <p:spPr/>
      </p:sp>
      <p:sp>
        <p:nvSpPr>
          <p:cNvPr id="3" name="Title 2">
            <a:extLst>
              <a:ext uri="{FF2B5EF4-FFF2-40B4-BE49-F238E27FC236}">
                <a16:creationId xmlns:a16="http://schemas.microsoft.com/office/drawing/2014/main" id="{C8163F01-5677-410B-9A84-66584F05AF7C}"/>
              </a:ext>
            </a:extLst>
          </p:cNvPr>
          <p:cNvSpPr>
            <a:spLocks noGrp="1"/>
          </p:cNvSpPr>
          <p:nvPr>
            <p:ph type="title"/>
          </p:nvPr>
        </p:nvSpPr>
        <p:spPr/>
        <p:txBody>
          <a:bodyPr/>
          <a:lstStyle/>
          <a:p>
            <a:r>
              <a:rPr lang="en-GB" dirty="0"/>
              <a:t>Email communications</a:t>
            </a:r>
          </a:p>
        </p:txBody>
      </p:sp>
      <p:sp>
        <p:nvSpPr>
          <p:cNvPr id="4" name="Content Placeholder 3">
            <a:extLst>
              <a:ext uri="{FF2B5EF4-FFF2-40B4-BE49-F238E27FC236}">
                <a16:creationId xmlns:a16="http://schemas.microsoft.com/office/drawing/2014/main" id="{31C2318B-FDAD-4B5D-BC27-CDB2755C47D2}"/>
              </a:ext>
            </a:extLst>
          </p:cNvPr>
          <p:cNvSpPr>
            <a:spLocks noGrp="1"/>
          </p:cNvSpPr>
          <p:nvPr>
            <p:ph sz="quarter" idx="11"/>
          </p:nvPr>
        </p:nvSpPr>
        <p:spPr/>
        <p:txBody>
          <a:bodyPr/>
          <a:lstStyle/>
          <a:p>
            <a:pPr marL="342900" indent="-342900">
              <a:buClr>
                <a:srgbClr val="94D009"/>
              </a:buClr>
              <a:buFont typeface="Arial" panose="020B0604020202020204" pitchFamily="34" charset="0"/>
              <a:buChar char="•"/>
            </a:pPr>
            <a:r>
              <a:rPr lang="en-GB" dirty="0"/>
              <a:t>Employer bulletins</a:t>
            </a:r>
          </a:p>
          <a:p>
            <a:pPr marL="342900" indent="-342900">
              <a:buClr>
                <a:srgbClr val="94D009"/>
              </a:buClr>
              <a:buFont typeface="Arial" panose="020B0604020202020204" pitchFamily="34" charset="0"/>
              <a:buChar char="•"/>
            </a:pPr>
            <a:r>
              <a:rPr lang="en-GB" dirty="0"/>
              <a:t>Payroll provider bulletins</a:t>
            </a:r>
          </a:p>
          <a:p>
            <a:pPr marL="342900" indent="-342900">
              <a:buClr>
                <a:srgbClr val="94D009"/>
              </a:buClr>
              <a:buFont typeface="Arial" panose="020B0604020202020204" pitchFamily="34" charset="0"/>
              <a:buChar char="•"/>
            </a:pPr>
            <a:r>
              <a:rPr lang="en-GB" dirty="0"/>
              <a:t>Active member bulletins</a:t>
            </a:r>
          </a:p>
          <a:p>
            <a:pPr marL="342900" indent="-342900">
              <a:buClr>
                <a:srgbClr val="94D009"/>
              </a:buClr>
              <a:buFont typeface="Arial" panose="020B0604020202020204" pitchFamily="34" charset="0"/>
              <a:buChar char="•"/>
            </a:pPr>
            <a:r>
              <a:rPr lang="en-GB" dirty="0"/>
              <a:t>Retired member bulletins</a:t>
            </a:r>
          </a:p>
          <a:p>
            <a:pPr marL="342900" indent="-342900">
              <a:buClr>
                <a:srgbClr val="94D009"/>
              </a:buClr>
              <a:buFont typeface="Arial" panose="020B0604020202020204" pitchFamily="34" charset="0"/>
              <a:buChar char="•"/>
            </a:pPr>
            <a:r>
              <a:rPr lang="en-GB" dirty="0"/>
              <a:t>Deferred member bulletins</a:t>
            </a:r>
          </a:p>
          <a:p>
            <a:pPr marL="342900" indent="-342900">
              <a:buClr>
                <a:srgbClr val="94D009"/>
              </a:buClr>
              <a:buFont typeface="Arial" panose="020B0604020202020204" pitchFamily="34" charset="0"/>
              <a:buChar char="•"/>
            </a:pPr>
            <a:r>
              <a:rPr lang="en-GB" dirty="0"/>
              <a:t>Stakeholder comms</a:t>
            </a:r>
          </a:p>
          <a:p>
            <a:pPr marL="342900" indent="-342900">
              <a:buClr>
                <a:srgbClr val="94D009"/>
              </a:buClr>
              <a:buFont typeface="Arial" panose="020B0604020202020204" pitchFamily="34" charset="0"/>
              <a:buChar char="•"/>
            </a:pPr>
            <a:r>
              <a:rPr lang="en-GB" dirty="0"/>
              <a:t>Internal comms.</a:t>
            </a:r>
          </a:p>
          <a:p>
            <a:endParaRPr lang="en-GB" dirty="0"/>
          </a:p>
          <a:p>
            <a:endParaRPr lang="en-GB" dirty="0"/>
          </a:p>
        </p:txBody>
      </p:sp>
      <p:pic>
        <p:nvPicPr>
          <p:cNvPr id="5" name="Picture Placeholder 5" descr="Graphical user interface&#10;&#10;Description automatically generated">
            <a:extLst>
              <a:ext uri="{FF2B5EF4-FFF2-40B4-BE49-F238E27FC236}">
                <a16:creationId xmlns:a16="http://schemas.microsoft.com/office/drawing/2014/main" id="{8EB57E20-1E8A-45D1-B410-55A023CDCC74}"/>
              </a:ext>
            </a:extLst>
          </p:cNvPr>
          <p:cNvPicPr>
            <a:picLocks noChangeAspect="1"/>
          </p:cNvPicPr>
          <p:nvPr/>
        </p:nvPicPr>
        <p:blipFill>
          <a:blip r:embed="rId2">
            <a:extLst>
              <a:ext uri="{28A0092B-C50C-407E-A947-70E740481C1C}">
                <a14:useLocalDpi xmlns:a14="http://schemas.microsoft.com/office/drawing/2010/main" val="0"/>
              </a:ext>
            </a:extLst>
          </a:blip>
          <a:srcRect l="10791" r="10791"/>
          <a:stretch>
            <a:fillRect/>
          </a:stretch>
        </p:blipFill>
        <p:spPr>
          <a:xfrm>
            <a:off x="6092398" y="1957386"/>
            <a:ext cx="5493602" cy="3427200"/>
          </a:xfrm>
          <a:prstGeom prst="rect">
            <a:avLst/>
          </a:prstGeom>
          <a:noFill/>
        </p:spPr>
      </p:pic>
    </p:spTree>
    <p:extLst>
      <p:ext uri="{BB962C8B-B14F-4D97-AF65-F5344CB8AC3E}">
        <p14:creationId xmlns:p14="http://schemas.microsoft.com/office/powerpoint/2010/main" val="222490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0A15-F31D-4D23-8E36-B7606BB3A86A}"/>
              </a:ext>
            </a:extLst>
          </p:cNvPr>
          <p:cNvSpPr>
            <a:spLocks noGrp="1"/>
          </p:cNvSpPr>
          <p:nvPr>
            <p:ph type="title"/>
          </p:nvPr>
        </p:nvSpPr>
        <p:spPr/>
        <p:txBody>
          <a:bodyPr/>
          <a:lstStyle/>
          <a:p>
            <a:r>
              <a:rPr lang="en-GB" dirty="0"/>
              <a:t>Key messages </a:t>
            </a:r>
          </a:p>
        </p:txBody>
      </p:sp>
      <p:sp>
        <p:nvSpPr>
          <p:cNvPr id="3" name="Content Placeholder 2">
            <a:extLst>
              <a:ext uri="{FF2B5EF4-FFF2-40B4-BE49-F238E27FC236}">
                <a16:creationId xmlns:a16="http://schemas.microsoft.com/office/drawing/2014/main" id="{1DFA3BB8-FD1D-4226-8283-F65B84C17F26}"/>
              </a:ext>
            </a:extLst>
          </p:cNvPr>
          <p:cNvSpPr>
            <a:spLocks noGrp="1"/>
          </p:cNvSpPr>
          <p:nvPr>
            <p:ph sz="quarter" idx="11"/>
          </p:nvPr>
        </p:nvSpPr>
        <p:spPr/>
        <p:txBody>
          <a:bodyPr/>
          <a:lstStyle/>
          <a:p>
            <a:pPr marL="342900" lvl="2" indent="-342900">
              <a:spcBef>
                <a:spcPts val="1800"/>
              </a:spcBef>
              <a:buClr>
                <a:srgbClr val="94D009"/>
              </a:buClr>
              <a:buFont typeface="Arial" panose="020B0604020202020204" pitchFamily="34" charset="0"/>
              <a:buChar char="•"/>
            </a:pPr>
            <a:r>
              <a:rPr lang="en-GB" b="1" dirty="0">
                <a:solidFill>
                  <a:srgbClr val="003F72"/>
                </a:solidFill>
              </a:rPr>
              <a:t>What the changes are</a:t>
            </a:r>
          </a:p>
          <a:p>
            <a:pPr marL="342900" lvl="2" indent="-342900">
              <a:spcBef>
                <a:spcPts val="1800"/>
              </a:spcBef>
              <a:buClr>
                <a:srgbClr val="94D009"/>
              </a:buClr>
              <a:buFont typeface="Arial" panose="020B0604020202020204" pitchFamily="34" charset="0"/>
              <a:buChar char="•"/>
            </a:pPr>
            <a:r>
              <a:rPr lang="en-GB" b="1" dirty="0">
                <a:solidFill>
                  <a:srgbClr val="003F72"/>
                </a:solidFill>
              </a:rPr>
              <a:t>Who is affected by the changes</a:t>
            </a:r>
          </a:p>
          <a:p>
            <a:pPr marL="342900" lvl="2" indent="-342900">
              <a:spcBef>
                <a:spcPts val="1800"/>
              </a:spcBef>
              <a:buClr>
                <a:srgbClr val="94D009"/>
              </a:buClr>
              <a:buFont typeface="Arial" panose="020B0604020202020204" pitchFamily="34" charset="0"/>
              <a:buChar char="•"/>
            </a:pPr>
            <a:r>
              <a:rPr lang="en-GB" b="1" dirty="0">
                <a:solidFill>
                  <a:srgbClr val="003F72"/>
                </a:solidFill>
              </a:rPr>
              <a:t>Who is not affected by the changes</a:t>
            </a:r>
          </a:p>
          <a:p>
            <a:pPr marL="342900" lvl="2" indent="-342900">
              <a:spcBef>
                <a:spcPts val="1800"/>
              </a:spcBef>
              <a:buClr>
                <a:srgbClr val="94D009"/>
              </a:buClr>
              <a:buFont typeface="Arial" panose="020B0604020202020204" pitchFamily="34" charset="0"/>
              <a:buChar char="•"/>
            </a:pPr>
            <a:r>
              <a:rPr lang="en-GB" b="1" dirty="0">
                <a:solidFill>
                  <a:srgbClr val="003F72"/>
                </a:solidFill>
              </a:rPr>
              <a:t>Providing you with the information we know</a:t>
            </a:r>
          </a:p>
          <a:p>
            <a:pPr marL="342900" lvl="2" indent="-342900">
              <a:spcBef>
                <a:spcPts val="1800"/>
              </a:spcBef>
              <a:buClr>
                <a:srgbClr val="94D009"/>
              </a:buClr>
              <a:buFont typeface="Arial" panose="020B0604020202020204" pitchFamily="34" charset="0"/>
              <a:buChar char="•"/>
            </a:pPr>
            <a:r>
              <a:rPr lang="en-GB" b="1" dirty="0">
                <a:solidFill>
                  <a:srgbClr val="003F72"/>
                </a:solidFill>
              </a:rPr>
              <a:t>Working on how to implement the changes</a:t>
            </a:r>
          </a:p>
          <a:p>
            <a:pPr marL="342900" lvl="2" indent="-342900">
              <a:spcBef>
                <a:spcPts val="1800"/>
              </a:spcBef>
              <a:buClr>
                <a:srgbClr val="94D009"/>
              </a:buClr>
              <a:buFont typeface="Arial" panose="020B0604020202020204" pitchFamily="34" charset="0"/>
              <a:buChar char="•"/>
            </a:pPr>
            <a:r>
              <a:rPr lang="en-GB" b="1" dirty="0">
                <a:solidFill>
                  <a:srgbClr val="003F72"/>
                </a:solidFill>
              </a:rPr>
              <a:t>Don’t call us, we’ll contact you. </a:t>
            </a:r>
          </a:p>
          <a:p>
            <a:endParaRPr lang="en-GB" sz="1600" dirty="0"/>
          </a:p>
        </p:txBody>
      </p:sp>
    </p:spTree>
    <p:extLst>
      <p:ext uri="{BB962C8B-B14F-4D97-AF65-F5344CB8AC3E}">
        <p14:creationId xmlns:p14="http://schemas.microsoft.com/office/powerpoint/2010/main" val="276934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FFCF-DA71-4C09-B8B3-7F410307ACE9}"/>
              </a:ext>
            </a:extLst>
          </p:cNvPr>
          <p:cNvSpPr>
            <a:spLocks noGrp="1"/>
          </p:cNvSpPr>
          <p:nvPr>
            <p:ph type="title"/>
          </p:nvPr>
        </p:nvSpPr>
        <p:spPr>
          <a:xfrm>
            <a:off x="329609" y="557276"/>
            <a:ext cx="11525506" cy="602987"/>
          </a:xfrm>
        </p:spPr>
        <p:txBody>
          <a:bodyPr/>
          <a:lstStyle/>
          <a:p>
            <a:r>
              <a:rPr lang="en-GB" dirty="0"/>
              <a:t>Key messages – employer specific</a:t>
            </a:r>
          </a:p>
        </p:txBody>
      </p:sp>
      <p:sp>
        <p:nvSpPr>
          <p:cNvPr id="3" name="Content Placeholder 2">
            <a:extLst>
              <a:ext uri="{FF2B5EF4-FFF2-40B4-BE49-F238E27FC236}">
                <a16:creationId xmlns:a16="http://schemas.microsoft.com/office/drawing/2014/main" id="{B2889C85-AF44-48C5-8FEA-93D3DCF9A055}"/>
              </a:ext>
            </a:extLst>
          </p:cNvPr>
          <p:cNvSpPr>
            <a:spLocks noGrp="1"/>
          </p:cNvSpPr>
          <p:nvPr>
            <p:ph sz="quarter" idx="11"/>
          </p:nvPr>
        </p:nvSpPr>
        <p:spPr/>
        <p:txBody>
          <a:bodyPr/>
          <a:lstStyle/>
          <a:p>
            <a:pPr marL="342900" lvl="2" indent="-342900">
              <a:buFont typeface="Arial" panose="020B0604020202020204" pitchFamily="34" charset="0"/>
              <a:buChar char="•"/>
            </a:pPr>
            <a:r>
              <a:rPr lang="en-GB" sz="2000" b="1" dirty="0"/>
              <a:t>Signpost members to information on our website  </a:t>
            </a:r>
          </a:p>
          <a:p>
            <a:pPr marL="342900" lvl="2" indent="-342900">
              <a:buFont typeface="Arial" panose="020B0604020202020204" pitchFamily="34" charset="0"/>
              <a:buChar char="•"/>
            </a:pPr>
            <a:endParaRPr lang="en-GB" sz="2000" b="1" dirty="0"/>
          </a:p>
          <a:p>
            <a:pPr marL="342900" lvl="2" indent="-342900">
              <a:buFont typeface="Arial" panose="020B0604020202020204" pitchFamily="34" charset="0"/>
              <a:buChar char="•"/>
            </a:pPr>
            <a:r>
              <a:rPr lang="en-GB" sz="2000" b="1" dirty="0"/>
              <a:t>Advise they should wait to be contacted by us directly</a:t>
            </a:r>
          </a:p>
          <a:p>
            <a:pPr marL="342900" lvl="2" indent="-342900">
              <a:buFont typeface="Arial" panose="020B0604020202020204" pitchFamily="34" charset="0"/>
              <a:buChar char="•"/>
            </a:pPr>
            <a:endParaRPr lang="en-GB" sz="2000" b="1" dirty="0"/>
          </a:p>
          <a:p>
            <a:pPr marL="342900" lvl="2" indent="-342900">
              <a:buFont typeface="Arial" panose="020B0604020202020204" pitchFamily="34" charset="0"/>
              <a:buChar char="•"/>
            </a:pPr>
            <a:r>
              <a:rPr lang="en-GB" sz="2000" b="1" dirty="0"/>
              <a:t>Ensure member records are kept up to date</a:t>
            </a:r>
          </a:p>
          <a:p>
            <a:pPr marL="342900" lvl="2" indent="-342900">
              <a:buFont typeface="Arial" panose="020B0604020202020204" pitchFamily="34" charset="0"/>
              <a:buChar char="•"/>
            </a:pPr>
            <a:endParaRPr lang="en-GB" sz="2000" b="1" dirty="0"/>
          </a:p>
          <a:p>
            <a:pPr marL="342900" lvl="2" indent="-342900">
              <a:buFont typeface="Arial" panose="020B0604020202020204" pitchFamily="34" charset="0"/>
              <a:buChar char="•"/>
            </a:pPr>
            <a:r>
              <a:rPr lang="en-GB" sz="2000" b="1" dirty="0"/>
              <a:t>Retain service and salary information in the event of future queries.</a:t>
            </a:r>
          </a:p>
          <a:p>
            <a:endParaRPr lang="en-GB" dirty="0"/>
          </a:p>
        </p:txBody>
      </p:sp>
      <p:pic>
        <p:nvPicPr>
          <p:cNvPr id="6" name="Picture Placeholder 5" descr="Graphical user interface, application, website&#10;&#10;Description automatically generated">
            <a:extLst>
              <a:ext uri="{FF2B5EF4-FFF2-40B4-BE49-F238E27FC236}">
                <a16:creationId xmlns:a16="http://schemas.microsoft.com/office/drawing/2014/main" id="{1E6CE42D-B8CE-48E9-BD15-C44A6ADBF202}"/>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745" r="745"/>
          <a:stretch>
            <a:fillRect/>
          </a:stretch>
        </p:blipFill>
        <p:spPr/>
      </p:pic>
    </p:spTree>
    <p:extLst>
      <p:ext uri="{BB962C8B-B14F-4D97-AF65-F5344CB8AC3E}">
        <p14:creationId xmlns:p14="http://schemas.microsoft.com/office/powerpoint/2010/main" val="2272816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CB02-4641-435C-B79C-646D2CC1BD23}"/>
              </a:ext>
            </a:extLst>
          </p:cNvPr>
          <p:cNvSpPr>
            <a:spLocks noGrp="1"/>
          </p:cNvSpPr>
          <p:nvPr>
            <p:ph type="title"/>
          </p:nvPr>
        </p:nvSpPr>
        <p:spPr/>
        <p:txBody>
          <a:bodyPr/>
          <a:lstStyle/>
          <a:p>
            <a:r>
              <a:rPr lang="en-GB" dirty="0"/>
              <a:t>Terminology</a:t>
            </a:r>
          </a:p>
        </p:txBody>
      </p:sp>
      <p:sp>
        <p:nvSpPr>
          <p:cNvPr id="3" name="Content Placeholder 2">
            <a:extLst>
              <a:ext uri="{FF2B5EF4-FFF2-40B4-BE49-F238E27FC236}">
                <a16:creationId xmlns:a16="http://schemas.microsoft.com/office/drawing/2014/main" id="{14DDB868-EB9E-433C-8FAE-C468EC4C888F}"/>
              </a:ext>
            </a:extLst>
          </p:cNvPr>
          <p:cNvSpPr>
            <a:spLocks noGrp="1"/>
          </p:cNvSpPr>
          <p:nvPr>
            <p:ph sz="quarter" idx="11"/>
          </p:nvPr>
        </p:nvSpPr>
        <p:spPr/>
        <p:txBody>
          <a:bodyPr/>
          <a:lstStyle/>
          <a:p>
            <a:pPr marL="342900" indent="-342900">
              <a:buClr>
                <a:schemeClr val="tx2"/>
              </a:buClr>
              <a:buFont typeface="Arial" panose="020B0604020202020204" pitchFamily="34" charset="0"/>
              <a:buChar char="•"/>
            </a:pPr>
            <a:r>
              <a:rPr lang="en-GB" dirty="0"/>
              <a:t>Teachers’ Pensions v wider public sector schemes</a:t>
            </a:r>
          </a:p>
          <a:p>
            <a:pPr marL="342900" indent="-342900">
              <a:buClr>
                <a:schemeClr val="tx2"/>
              </a:buClr>
              <a:buFont typeface="Arial" panose="020B0604020202020204" pitchFamily="34" charset="0"/>
              <a:buChar char="•"/>
            </a:pPr>
            <a:r>
              <a:rPr lang="en-GB" dirty="0"/>
              <a:t>Legacy &amp; reform versus final salary &amp; career average</a:t>
            </a:r>
          </a:p>
          <a:p>
            <a:pPr marL="342900" indent="-342900">
              <a:buClr>
                <a:schemeClr val="tx2"/>
              </a:buClr>
              <a:buFont typeface="Arial" panose="020B0604020202020204" pitchFamily="34" charset="0"/>
              <a:buChar char="•"/>
            </a:pPr>
            <a:r>
              <a:rPr lang="en-GB" dirty="0"/>
              <a:t>The ‘remedy period’</a:t>
            </a:r>
          </a:p>
          <a:p>
            <a:pPr marL="342900" indent="-342900">
              <a:buClr>
                <a:schemeClr val="tx2"/>
              </a:buClr>
              <a:buFont typeface="Arial" panose="020B0604020202020204" pitchFamily="34" charset="0"/>
              <a:buChar char="•"/>
            </a:pPr>
            <a:r>
              <a:rPr lang="en-GB" dirty="0"/>
              <a:t>Transitional Protection</a:t>
            </a:r>
          </a:p>
          <a:p>
            <a:pPr marL="342900" indent="-342900">
              <a:buClr>
                <a:schemeClr val="tx2"/>
              </a:buClr>
              <a:buFont typeface="Arial" panose="020B0604020202020204" pitchFamily="34" charset="0"/>
              <a:buChar char="•"/>
            </a:pPr>
            <a:r>
              <a:rPr lang="en-GB" dirty="0"/>
              <a:t>Consistency of use.</a:t>
            </a:r>
          </a:p>
          <a:p>
            <a:endParaRPr lang="en-GB" dirty="0"/>
          </a:p>
        </p:txBody>
      </p:sp>
    </p:spTree>
    <p:extLst>
      <p:ext uri="{BB962C8B-B14F-4D97-AF65-F5344CB8AC3E}">
        <p14:creationId xmlns:p14="http://schemas.microsoft.com/office/powerpoint/2010/main" val="1301234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01B7076-9C33-4CA3-84A7-CD2EBBBCD9F5}"/>
              </a:ext>
            </a:extLst>
          </p:cNvPr>
          <p:cNvSpPr>
            <a:spLocks noGrp="1"/>
          </p:cNvSpPr>
          <p:nvPr>
            <p:ph type="body" sz="quarter" idx="58"/>
          </p:nvPr>
        </p:nvSpPr>
        <p:spPr/>
        <p:txBody>
          <a:bodyPr/>
          <a:lstStyle/>
          <a:p>
            <a:r>
              <a:rPr lang="en-GB" dirty="0"/>
              <a:t>Website (Member)</a:t>
            </a:r>
          </a:p>
        </p:txBody>
      </p:sp>
      <p:sp>
        <p:nvSpPr>
          <p:cNvPr id="11" name="Text Placeholder 10">
            <a:extLst>
              <a:ext uri="{FF2B5EF4-FFF2-40B4-BE49-F238E27FC236}">
                <a16:creationId xmlns:a16="http://schemas.microsoft.com/office/drawing/2014/main" id="{86BEBCC6-4873-479B-ADD4-8D4336AA23F8}"/>
              </a:ext>
            </a:extLst>
          </p:cNvPr>
          <p:cNvSpPr>
            <a:spLocks noGrp="1"/>
          </p:cNvSpPr>
          <p:nvPr>
            <p:ph type="body" sz="quarter" idx="59"/>
          </p:nvPr>
        </p:nvSpPr>
        <p:spPr>
          <a:xfrm>
            <a:off x="836428" y="3710763"/>
            <a:ext cx="1640958" cy="2113707"/>
          </a:xfrm>
        </p:spPr>
        <p:txBody>
          <a:bodyPr/>
          <a:lstStyle/>
          <a:p>
            <a:pPr marL="285750" indent="-285750" algn="l">
              <a:buFont typeface="Arial" panose="020B0604020202020204" pitchFamily="34" charset="0"/>
              <a:buChar char="•"/>
            </a:pPr>
            <a:r>
              <a:rPr lang="en-GB" dirty="0"/>
              <a:t>5,861web section</a:t>
            </a:r>
          </a:p>
          <a:p>
            <a:pPr marL="285750" indent="-285750" algn="l">
              <a:buFont typeface="Arial" panose="020B0604020202020204" pitchFamily="34" charset="0"/>
              <a:buChar char="•"/>
            </a:pPr>
            <a:r>
              <a:rPr lang="en-GB" dirty="0"/>
              <a:t>2,200 FAQ</a:t>
            </a:r>
          </a:p>
          <a:p>
            <a:pPr marL="285750" indent="-285750" algn="l">
              <a:buFont typeface="Arial" panose="020B0604020202020204" pitchFamily="34" charset="0"/>
              <a:buChar char="•"/>
            </a:pPr>
            <a:r>
              <a:rPr lang="en-GB" dirty="0"/>
              <a:t>742 news</a:t>
            </a:r>
          </a:p>
          <a:p>
            <a:pPr marL="285750" indent="-285750" algn="l">
              <a:buFont typeface="Arial" panose="020B0604020202020204" pitchFamily="34" charset="0"/>
              <a:buChar char="•"/>
            </a:pPr>
            <a:r>
              <a:rPr lang="en-GB" dirty="0"/>
              <a:t>(views)</a:t>
            </a:r>
          </a:p>
          <a:p>
            <a:endParaRPr lang="en-GB" dirty="0"/>
          </a:p>
        </p:txBody>
      </p:sp>
      <p:sp>
        <p:nvSpPr>
          <p:cNvPr id="12" name="Title 11">
            <a:extLst>
              <a:ext uri="{FF2B5EF4-FFF2-40B4-BE49-F238E27FC236}">
                <a16:creationId xmlns:a16="http://schemas.microsoft.com/office/drawing/2014/main" id="{EED32E2D-3A1B-4AC0-B792-9A5735303C44}"/>
              </a:ext>
            </a:extLst>
          </p:cNvPr>
          <p:cNvSpPr>
            <a:spLocks noGrp="1"/>
          </p:cNvSpPr>
          <p:nvPr>
            <p:ph type="title"/>
          </p:nvPr>
        </p:nvSpPr>
        <p:spPr/>
        <p:txBody>
          <a:bodyPr/>
          <a:lstStyle/>
          <a:p>
            <a:r>
              <a:rPr lang="en-GB" dirty="0"/>
              <a:t>Monitoring our comms</a:t>
            </a:r>
          </a:p>
        </p:txBody>
      </p:sp>
      <p:sp>
        <p:nvSpPr>
          <p:cNvPr id="13" name="Text Placeholder 12">
            <a:extLst>
              <a:ext uri="{FF2B5EF4-FFF2-40B4-BE49-F238E27FC236}">
                <a16:creationId xmlns:a16="http://schemas.microsoft.com/office/drawing/2014/main" id="{2BFA223E-A0CB-4D97-B1D1-719549D30DC9}"/>
              </a:ext>
            </a:extLst>
          </p:cNvPr>
          <p:cNvSpPr>
            <a:spLocks noGrp="1"/>
          </p:cNvSpPr>
          <p:nvPr>
            <p:ph type="body" idx="13"/>
          </p:nvPr>
        </p:nvSpPr>
        <p:spPr/>
        <p:txBody>
          <a:bodyPr/>
          <a:lstStyle/>
          <a:p>
            <a:r>
              <a:rPr lang="en-GB" dirty="0"/>
              <a:t>February 2021</a:t>
            </a:r>
          </a:p>
          <a:p>
            <a:endParaRPr lang="en-GB" dirty="0"/>
          </a:p>
        </p:txBody>
      </p:sp>
      <p:sp>
        <p:nvSpPr>
          <p:cNvPr id="14" name="Text Placeholder 9">
            <a:extLst>
              <a:ext uri="{FF2B5EF4-FFF2-40B4-BE49-F238E27FC236}">
                <a16:creationId xmlns:a16="http://schemas.microsoft.com/office/drawing/2014/main" id="{450A5EF7-08F3-4D11-8198-BCBB1C2D0855}"/>
              </a:ext>
            </a:extLst>
          </p:cNvPr>
          <p:cNvSpPr txBox="1">
            <a:spLocks/>
          </p:cNvSpPr>
          <p:nvPr/>
        </p:nvSpPr>
        <p:spPr>
          <a:xfrm>
            <a:off x="3154994" y="3155245"/>
            <a:ext cx="1566000" cy="33840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1800" b="1"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dirty="0"/>
              <a:t>Website (Employer)</a:t>
            </a:r>
          </a:p>
        </p:txBody>
      </p:sp>
      <p:sp>
        <p:nvSpPr>
          <p:cNvPr id="15" name="Text Placeholder 10">
            <a:extLst>
              <a:ext uri="{FF2B5EF4-FFF2-40B4-BE49-F238E27FC236}">
                <a16:creationId xmlns:a16="http://schemas.microsoft.com/office/drawing/2014/main" id="{BFA02F76-26DC-43C5-8BDB-434B849658D8}"/>
              </a:ext>
            </a:extLst>
          </p:cNvPr>
          <p:cNvSpPr txBox="1">
            <a:spLocks/>
          </p:cNvSpPr>
          <p:nvPr/>
        </p:nvSpPr>
        <p:spPr>
          <a:xfrm>
            <a:off x="2998381" y="3710763"/>
            <a:ext cx="1640958" cy="2113707"/>
          </a:xfrm>
          <a:prstGeom prst="rect">
            <a:avLst/>
          </a:prstGeom>
        </p:spPr>
        <p:txBody>
          <a:bodyPr vert="horz" lIns="0" tIns="0" rIns="0" bIns="0" rtlCol="0">
            <a:noAutofit/>
          </a:bodyPr>
          <a:lstStyle>
            <a:lvl1pPr marL="0" indent="0" algn="ctr" defTabSz="914400" rtl="0" eaLnBrk="1" latinLnBrk="0" hangingPunct="1">
              <a:lnSpc>
                <a:spcPct val="100000"/>
              </a:lnSpc>
              <a:spcBef>
                <a:spcPts val="1800"/>
              </a:spcBef>
              <a:buFont typeface="Arial" panose="020B0604020202020204" pitchFamily="34" charset="0"/>
              <a:buNone/>
              <a:defRPr sz="18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L="285750" indent="-285750" algn="l">
              <a:buFont typeface="Arial" panose="020B0604020202020204" pitchFamily="34" charset="0"/>
              <a:buChar char="•"/>
            </a:pPr>
            <a:r>
              <a:rPr lang="en-GB" dirty="0"/>
              <a:t>260 web section</a:t>
            </a:r>
          </a:p>
          <a:p>
            <a:pPr marL="285750" indent="-285750" algn="l">
              <a:buFont typeface="Arial" panose="020B0604020202020204" pitchFamily="34" charset="0"/>
              <a:buChar char="•"/>
            </a:pPr>
            <a:r>
              <a:rPr lang="en-GB" dirty="0"/>
              <a:t>126 FAQs</a:t>
            </a:r>
          </a:p>
          <a:p>
            <a:pPr marL="285750" indent="-285750" algn="l">
              <a:buFont typeface="Arial" panose="020B0604020202020204" pitchFamily="34" charset="0"/>
              <a:buChar char="•"/>
            </a:pPr>
            <a:r>
              <a:rPr lang="en-GB" dirty="0"/>
              <a:t>88 news</a:t>
            </a:r>
          </a:p>
        </p:txBody>
      </p:sp>
      <p:sp>
        <p:nvSpPr>
          <p:cNvPr id="16" name="Text Placeholder 9">
            <a:extLst>
              <a:ext uri="{FF2B5EF4-FFF2-40B4-BE49-F238E27FC236}">
                <a16:creationId xmlns:a16="http://schemas.microsoft.com/office/drawing/2014/main" id="{144E9E2B-9FB9-45CF-9957-441D26692819}"/>
              </a:ext>
            </a:extLst>
          </p:cNvPr>
          <p:cNvSpPr txBox="1">
            <a:spLocks/>
          </p:cNvSpPr>
          <p:nvPr/>
        </p:nvSpPr>
        <p:spPr>
          <a:xfrm>
            <a:off x="5391378" y="3155245"/>
            <a:ext cx="1566000" cy="33840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1800" b="1"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dirty="0"/>
              <a:t>Social Media</a:t>
            </a:r>
          </a:p>
        </p:txBody>
      </p:sp>
      <p:sp>
        <p:nvSpPr>
          <p:cNvPr id="17" name="Text Placeholder 10">
            <a:extLst>
              <a:ext uri="{FF2B5EF4-FFF2-40B4-BE49-F238E27FC236}">
                <a16:creationId xmlns:a16="http://schemas.microsoft.com/office/drawing/2014/main" id="{5ACBDE51-0FE9-471C-963B-8DFCA2C49EC2}"/>
              </a:ext>
            </a:extLst>
          </p:cNvPr>
          <p:cNvSpPr txBox="1">
            <a:spLocks/>
          </p:cNvSpPr>
          <p:nvPr/>
        </p:nvSpPr>
        <p:spPr>
          <a:xfrm>
            <a:off x="5167423" y="3710763"/>
            <a:ext cx="1913861" cy="2113707"/>
          </a:xfrm>
          <a:prstGeom prst="rect">
            <a:avLst/>
          </a:prstGeom>
        </p:spPr>
        <p:txBody>
          <a:bodyPr vert="horz" lIns="0" tIns="0" rIns="0" bIns="0" rtlCol="0">
            <a:noAutofit/>
          </a:bodyPr>
          <a:lstStyle>
            <a:lvl1pPr marL="0" indent="0" algn="ctr" defTabSz="914400" rtl="0" eaLnBrk="1" latinLnBrk="0" hangingPunct="1">
              <a:lnSpc>
                <a:spcPct val="100000"/>
              </a:lnSpc>
              <a:spcBef>
                <a:spcPts val="1800"/>
              </a:spcBef>
              <a:buFont typeface="Arial" panose="020B0604020202020204" pitchFamily="34" charset="0"/>
              <a:buNone/>
              <a:defRPr sz="18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L="285750" indent="-285750" algn="l">
              <a:buFont typeface="Arial" panose="020B0604020202020204" pitchFamily="34" charset="0"/>
              <a:buChar char="•"/>
            </a:pPr>
            <a:r>
              <a:rPr lang="en-GB" dirty="0"/>
              <a:t>Best performing posts</a:t>
            </a:r>
          </a:p>
          <a:p>
            <a:pPr marL="285750" indent="-285750" algn="l">
              <a:buFont typeface="Arial" panose="020B0604020202020204" pitchFamily="34" charset="0"/>
              <a:buChar char="•"/>
            </a:pPr>
            <a:r>
              <a:rPr lang="en-GB" dirty="0"/>
              <a:t>Links to factsheets</a:t>
            </a:r>
          </a:p>
          <a:p>
            <a:pPr marL="285750" indent="-285750" algn="l">
              <a:buFont typeface="Arial" panose="020B0604020202020204" pitchFamily="34" charset="0"/>
              <a:buChar char="•"/>
            </a:pPr>
            <a:r>
              <a:rPr lang="en-GB" dirty="0"/>
              <a:t>No negative conversations</a:t>
            </a:r>
          </a:p>
        </p:txBody>
      </p:sp>
      <p:sp>
        <p:nvSpPr>
          <p:cNvPr id="18" name="Text Placeholder 9">
            <a:extLst>
              <a:ext uri="{FF2B5EF4-FFF2-40B4-BE49-F238E27FC236}">
                <a16:creationId xmlns:a16="http://schemas.microsoft.com/office/drawing/2014/main" id="{E376A6F4-E15B-49F9-A42A-D28107A0F953}"/>
              </a:ext>
            </a:extLst>
          </p:cNvPr>
          <p:cNvSpPr txBox="1">
            <a:spLocks/>
          </p:cNvSpPr>
          <p:nvPr/>
        </p:nvSpPr>
        <p:spPr>
          <a:xfrm>
            <a:off x="7542024" y="3155245"/>
            <a:ext cx="1566000" cy="33840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1800" b="1"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dirty="0"/>
              <a:t>Digital</a:t>
            </a:r>
          </a:p>
        </p:txBody>
      </p:sp>
      <p:sp>
        <p:nvSpPr>
          <p:cNvPr id="19" name="Text Placeholder 10">
            <a:extLst>
              <a:ext uri="{FF2B5EF4-FFF2-40B4-BE49-F238E27FC236}">
                <a16:creationId xmlns:a16="http://schemas.microsoft.com/office/drawing/2014/main" id="{85A69C9E-4EA1-4410-BBDC-806ECF83CE20}"/>
              </a:ext>
            </a:extLst>
          </p:cNvPr>
          <p:cNvSpPr txBox="1">
            <a:spLocks/>
          </p:cNvSpPr>
          <p:nvPr/>
        </p:nvSpPr>
        <p:spPr>
          <a:xfrm>
            <a:off x="7325156" y="3710763"/>
            <a:ext cx="1701213" cy="2113707"/>
          </a:xfrm>
          <a:prstGeom prst="rect">
            <a:avLst/>
          </a:prstGeom>
        </p:spPr>
        <p:txBody>
          <a:bodyPr vert="horz" lIns="0" tIns="0" rIns="0" bIns="0" rtlCol="0">
            <a:noAutofit/>
          </a:bodyPr>
          <a:lstStyle>
            <a:lvl1pPr marL="0" indent="0" algn="ctr" defTabSz="914400" rtl="0" eaLnBrk="1" latinLnBrk="0" hangingPunct="1">
              <a:lnSpc>
                <a:spcPct val="100000"/>
              </a:lnSpc>
              <a:spcBef>
                <a:spcPts val="1800"/>
              </a:spcBef>
              <a:buFont typeface="Arial" panose="020B0604020202020204" pitchFamily="34" charset="0"/>
              <a:buNone/>
              <a:defRPr sz="18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L="285750" indent="-285750" algn="l">
              <a:buFont typeface="Arial" panose="020B0604020202020204" pitchFamily="34" charset="0"/>
              <a:buChar char="•"/>
            </a:pPr>
            <a:r>
              <a:rPr lang="en-GB" dirty="0"/>
              <a:t>81 webchat queries</a:t>
            </a:r>
          </a:p>
        </p:txBody>
      </p:sp>
      <p:sp>
        <p:nvSpPr>
          <p:cNvPr id="20" name="Text Placeholder 9">
            <a:extLst>
              <a:ext uri="{FF2B5EF4-FFF2-40B4-BE49-F238E27FC236}">
                <a16:creationId xmlns:a16="http://schemas.microsoft.com/office/drawing/2014/main" id="{0D15801E-0777-42DF-A3D2-8030528F0050}"/>
              </a:ext>
            </a:extLst>
          </p:cNvPr>
          <p:cNvSpPr txBox="1">
            <a:spLocks/>
          </p:cNvSpPr>
          <p:nvPr/>
        </p:nvSpPr>
        <p:spPr>
          <a:xfrm>
            <a:off x="9692670" y="3155245"/>
            <a:ext cx="1566000" cy="33840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800"/>
              </a:spcBef>
              <a:buFont typeface="Arial" panose="020B0604020202020204" pitchFamily="34" charset="0"/>
              <a:buNone/>
              <a:defRPr sz="1800" b="1"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r>
              <a:rPr lang="en-GB" dirty="0"/>
              <a:t>Contact Centre</a:t>
            </a:r>
          </a:p>
        </p:txBody>
      </p:sp>
      <p:sp>
        <p:nvSpPr>
          <p:cNvPr id="21" name="Text Placeholder 10">
            <a:extLst>
              <a:ext uri="{FF2B5EF4-FFF2-40B4-BE49-F238E27FC236}">
                <a16:creationId xmlns:a16="http://schemas.microsoft.com/office/drawing/2014/main" id="{77748E57-8B7D-46D3-A9AB-3F4AFF454EAE}"/>
              </a:ext>
            </a:extLst>
          </p:cNvPr>
          <p:cNvSpPr txBox="1">
            <a:spLocks/>
          </p:cNvSpPr>
          <p:nvPr/>
        </p:nvSpPr>
        <p:spPr>
          <a:xfrm>
            <a:off x="9475802" y="3710763"/>
            <a:ext cx="1701213" cy="2113707"/>
          </a:xfrm>
          <a:prstGeom prst="rect">
            <a:avLst/>
          </a:prstGeom>
        </p:spPr>
        <p:txBody>
          <a:bodyPr vert="horz" lIns="0" tIns="0" rIns="0" bIns="0" rtlCol="0">
            <a:noAutofit/>
          </a:bodyPr>
          <a:lstStyle>
            <a:lvl1pPr marL="0" indent="0" algn="ctr" defTabSz="914400" rtl="0" eaLnBrk="1" latinLnBrk="0" hangingPunct="1">
              <a:lnSpc>
                <a:spcPct val="100000"/>
              </a:lnSpc>
              <a:spcBef>
                <a:spcPts val="1800"/>
              </a:spcBef>
              <a:buFont typeface="Arial" panose="020B0604020202020204" pitchFamily="34" charset="0"/>
              <a:buNone/>
              <a:defRPr sz="18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L="285750" indent="-285750" algn="l">
              <a:buFont typeface="Arial" panose="020B0604020202020204" pitchFamily="34" charset="0"/>
              <a:buChar char="•"/>
            </a:pPr>
            <a:r>
              <a:rPr lang="en-GB" dirty="0"/>
              <a:t>419 queries</a:t>
            </a:r>
          </a:p>
        </p:txBody>
      </p:sp>
    </p:spTree>
    <p:extLst>
      <p:ext uri="{BB962C8B-B14F-4D97-AF65-F5344CB8AC3E}">
        <p14:creationId xmlns:p14="http://schemas.microsoft.com/office/powerpoint/2010/main" val="4028681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8918-B36A-4825-88A0-A315593EB9D2}"/>
              </a:ext>
            </a:extLst>
          </p:cNvPr>
          <p:cNvSpPr>
            <a:spLocks noGrp="1"/>
          </p:cNvSpPr>
          <p:nvPr>
            <p:ph type="title"/>
          </p:nvPr>
        </p:nvSpPr>
        <p:spPr/>
        <p:txBody>
          <a:bodyPr/>
          <a:lstStyle/>
          <a:p>
            <a:r>
              <a:rPr lang="en-GB" dirty="0"/>
              <a:t>What queries are being raised?</a:t>
            </a:r>
          </a:p>
        </p:txBody>
      </p:sp>
      <p:sp>
        <p:nvSpPr>
          <p:cNvPr id="3" name="Content Placeholder 2">
            <a:extLst>
              <a:ext uri="{FF2B5EF4-FFF2-40B4-BE49-F238E27FC236}">
                <a16:creationId xmlns:a16="http://schemas.microsoft.com/office/drawing/2014/main" id="{6E1C2BE8-6DCE-4C8B-BB75-059E4F35C3D5}"/>
              </a:ext>
            </a:extLst>
          </p:cNvPr>
          <p:cNvSpPr>
            <a:spLocks noGrp="1"/>
          </p:cNvSpPr>
          <p:nvPr>
            <p:ph sz="quarter" idx="11"/>
          </p:nvPr>
        </p:nvSpPr>
        <p:spPr/>
        <p:txBody>
          <a:bodyPr/>
          <a:lstStyle/>
          <a:p>
            <a:pPr marL="342900" indent="-342900">
              <a:buFont typeface="Arial" panose="020B0604020202020204" pitchFamily="34" charset="0"/>
              <a:buChar char="•"/>
            </a:pPr>
            <a:r>
              <a:rPr lang="en-GB" dirty="0"/>
              <a:t>Flexibilities</a:t>
            </a:r>
          </a:p>
          <a:p>
            <a:pPr marL="342900" indent="-342900">
              <a:buFont typeface="Arial" panose="020B0604020202020204" pitchFamily="34" charset="0"/>
              <a:buChar char="•"/>
            </a:pPr>
            <a:r>
              <a:rPr lang="en-GB" dirty="0"/>
              <a:t>NPA</a:t>
            </a:r>
          </a:p>
          <a:p>
            <a:pPr marL="342900" indent="-342900">
              <a:buFont typeface="Arial" panose="020B0604020202020204" pitchFamily="34" charset="0"/>
              <a:buChar char="•"/>
            </a:pPr>
            <a:r>
              <a:rPr lang="en-GB" dirty="0"/>
              <a:t>Options</a:t>
            </a:r>
          </a:p>
          <a:p>
            <a:pPr marL="342900" indent="-342900">
              <a:buFont typeface="Arial" panose="020B0604020202020204" pitchFamily="34" charset="0"/>
              <a:buChar char="•"/>
            </a:pPr>
            <a:r>
              <a:rPr lang="en-GB" dirty="0"/>
              <a:t>Benefit statement</a:t>
            </a:r>
          </a:p>
          <a:p>
            <a:pPr marL="342900" indent="-342900">
              <a:buFont typeface="Arial" panose="020B0604020202020204" pitchFamily="34" charset="0"/>
              <a:buChar char="•"/>
            </a:pPr>
            <a:r>
              <a:rPr lang="en-GB" dirty="0"/>
              <a:t>Retirement</a:t>
            </a:r>
          </a:p>
          <a:p>
            <a:pPr marL="342900" indent="-342900">
              <a:buFont typeface="Arial" panose="020B0604020202020204" pitchFamily="34" charset="0"/>
              <a:buChar char="•"/>
            </a:pPr>
            <a:r>
              <a:rPr lang="en-GB" dirty="0"/>
              <a:t>Timescales.</a:t>
            </a:r>
          </a:p>
        </p:txBody>
      </p:sp>
      <p:pic>
        <p:nvPicPr>
          <p:cNvPr id="4" name="Picture Placeholder 5" descr="Graphical user interface, application, website&#10;&#10;Description automatically generated">
            <a:extLst>
              <a:ext uri="{FF2B5EF4-FFF2-40B4-BE49-F238E27FC236}">
                <a16:creationId xmlns:a16="http://schemas.microsoft.com/office/drawing/2014/main" id="{D0B3A469-9C47-4D98-A958-385B08D9078A}"/>
              </a:ext>
            </a:extLst>
          </p:cNvPr>
          <p:cNvPicPr>
            <a:picLocks noChangeAspect="1"/>
          </p:cNvPicPr>
          <p:nvPr/>
        </p:nvPicPr>
        <p:blipFill>
          <a:blip r:embed="rId2">
            <a:extLst>
              <a:ext uri="{28A0092B-C50C-407E-A947-70E740481C1C}">
                <a14:useLocalDpi xmlns:a14="http://schemas.microsoft.com/office/drawing/2010/main" val="0"/>
              </a:ext>
            </a:extLst>
          </a:blip>
          <a:srcRect l="745" r="745"/>
          <a:stretch>
            <a:fillRect/>
          </a:stretch>
        </p:blipFill>
        <p:spPr>
          <a:xfrm>
            <a:off x="6095999" y="2530550"/>
            <a:ext cx="4887433" cy="3118886"/>
          </a:xfrm>
          <a:prstGeom prst="rect">
            <a:avLst/>
          </a:prstGeom>
        </p:spPr>
      </p:pic>
    </p:spTree>
    <p:extLst>
      <p:ext uri="{BB962C8B-B14F-4D97-AF65-F5344CB8AC3E}">
        <p14:creationId xmlns:p14="http://schemas.microsoft.com/office/powerpoint/2010/main" val="3048850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549E-FEB3-4BA7-ADE3-22438C14732C}"/>
              </a:ext>
            </a:extLst>
          </p:cNvPr>
          <p:cNvSpPr>
            <a:spLocks noGrp="1"/>
          </p:cNvSpPr>
          <p:nvPr>
            <p:ph type="title"/>
          </p:nvPr>
        </p:nvSpPr>
        <p:spPr/>
        <p:txBody>
          <a:bodyPr/>
          <a:lstStyle/>
          <a:p>
            <a:r>
              <a:rPr lang="en-GB" dirty="0"/>
              <a:t>Stakeholders</a:t>
            </a:r>
          </a:p>
        </p:txBody>
      </p:sp>
      <p:sp>
        <p:nvSpPr>
          <p:cNvPr id="3" name="Content Placeholder 2">
            <a:extLst>
              <a:ext uri="{FF2B5EF4-FFF2-40B4-BE49-F238E27FC236}">
                <a16:creationId xmlns:a16="http://schemas.microsoft.com/office/drawing/2014/main" id="{81C4CB23-FAE5-4629-BA41-8747DAEFA1BF}"/>
              </a:ext>
            </a:extLst>
          </p:cNvPr>
          <p:cNvSpPr>
            <a:spLocks noGrp="1"/>
          </p:cNvSpPr>
          <p:nvPr>
            <p:ph sz="quarter" idx="11"/>
          </p:nvPr>
        </p:nvSpPr>
        <p:spPr/>
        <p:txBody>
          <a:bodyPr/>
          <a:lstStyle/>
          <a:p>
            <a:pPr marL="342900" lvl="3" indent="-342900">
              <a:spcBef>
                <a:spcPts val="1800"/>
              </a:spcBef>
            </a:pPr>
            <a:r>
              <a:rPr lang="en-GB" sz="2000" b="1" dirty="0"/>
              <a:t>Department for Education</a:t>
            </a:r>
          </a:p>
          <a:p>
            <a:pPr marL="342900" lvl="3" indent="-342900">
              <a:spcBef>
                <a:spcPts val="1800"/>
              </a:spcBef>
            </a:pPr>
            <a:r>
              <a:rPr lang="en-GB" sz="2000" b="1" dirty="0"/>
              <a:t>Government / Treasury</a:t>
            </a:r>
          </a:p>
          <a:p>
            <a:pPr marL="342900" lvl="3" indent="-342900">
              <a:spcBef>
                <a:spcPts val="1800"/>
              </a:spcBef>
            </a:pPr>
            <a:r>
              <a:rPr lang="en-GB" sz="2000" b="1" dirty="0"/>
              <a:t>Employer Groups</a:t>
            </a:r>
          </a:p>
          <a:p>
            <a:pPr marL="342900" lvl="3" indent="-342900">
              <a:spcBef>
                <a:spcPts val="1800"/>
              </a:spcBef>
            </a:pPr>
            <a:r>
              <a:rPr lang="en-GB" sz="2000" b="1" dirty="0"/>
              <a:t>Unions</a:t>
            </a:r>
          </a:p>
          <a:p>
            <a:pPr marL="342900" lvl="3" indent="-342900">
              <a:spcBef>
                <a:spcPts val="1800"/>
              </a:spcBef>
            </a:pPr>
            <a:r>
              <a:rPr lang="en-GB" sz="2000" b="1" dirty="0"/>
              <a:t>Internal staff</a:t>
            </a:r>
          </a:p>
          <a:p>
            <a:pPr marL="342900" lvl="3" indent="-342900">
              <a:spcBef>
                <a:spcPts val="1800"/>
              </a:spcBef>
            </a:pPr>
            <a:r>
              <a:rPr lang="en-GB" sz="2000" b="1" dirty="0"/>
              <a:t>Employer Members.</a:t>
            </a:r>
          </a:p>
          <a:p>
            <a:endParaRPr lang="en-GB" dirty="0"/>
          </a:p>
        </p:txBody>
      </p:sp>
    </p:spTree>
    <p:extLst>
      <p:ext uri="{BB962C8B-B14F-4D97-AF65-F5344CB8AC3E}">
        <p14:creationId xmlns:p14="http://schemas.microsoft.com/office/powerpoint/2010/main" val="3708895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0351-524E-4866-AB5D-C6FC3AD523D4}"/>
              </a:ext>
            </a:extLst>
          </p:cNvPr>
          <p:cNvSpPr>
            <a:spLocks noGrp="1"/>
          </p:cNvSpPr>
          <p:nvPr>
            <p:ph type="title"/>
          </p:nvPr>
        </p:nvSpPr>
        <p:spPr>
          <a:xfrm>
            <a:off x="345993" y="557276"/>
            <a:ext cx="7256286" cy="602987"/>
          </a:xfrm>
        </p:spPr>
        <p:txBody>
          <a:bodyPr/>
          <a:lstStyle/>
          <a:p>
            <a:r>
              <a:rPr lang="en-GB" dirty="0"/>
              <a:t>What are we looking at now?</a:t>
            </a:r>
          </a:p>
        </p:txBody>
      </p:sp>
      <p:sp>
        <p:nvSpPr>
          <p:cNvPr id="3" name="Content Placeholder 2">
            <a:extLst>
              <a:ext uri="{FF2B5EF4-FFF2-40B4-BE49-F238E27FC236}">
                <a16:creationId xmlns:a16="http://schemas.microsoft.com/office/drawing/2014/main" id="{0357F9F7-7174-49D0-BC84-3D6F36CB3DEF}"/>
              </a:ext>
            </a:extLst>
          </p:cNvPr>
          <p:cNvSpPr>
            <a:spLocks noGrp="1"/>
          </p:cNvSpPr>
          <p:nvPr>
            <p:ph sz="quarter" idx="11"/>
          </p:nvPr>
        </p:nvSpPr>
        <p:spPr/>
        <p:txBody>
          <a:bodyPr/>
          <a:lstStyle/>
          <a:p>
            <a:pPr marL="342900" indent="-342900">
              <a:buClr>
                <a:srgbClr val="94D009"/>
              </a:buClr>
              <a:buFont typeface="Arial" panose="020B0604020202020204" pitchFamily="34" charset="0"/>
              <a:buChar char="•"/>
            </a:pPr>
            <a:r>
              <a:rPr lang="en-GB" dirty="0"/>
              <a:t>Comms Strategy - how we are delivering our communications up to April 2022</a:t>
            </a:r>
          </a:p>
          <a:p>
            <a:pPr marL="342900" indent="-342900">
              <a:buClr>
                <a:srgbClr val="94D009"/>
              </a:buClr>
              <a:buFont typeface="Arial" panose="020B0604020202020204" pitchFamily="34" charset="0"/>
              <a:buChar char="•"/>
            </a:pPr>
            <a:r>
              <a:rPr lang="en-GB" dirty="0"/>
              <a:t>Where we can integrate with our general communications</a:t>
            </a:r>
          </a:p>
          <a:p>
            <a:pPr marL="342900" indent="-342900">
              <a:buClr>
                <a:srgbClr val="94D009"/>
              </a:buClr>
              <a:buFont typeface="Arial" panose="020B0604020202020204" pitchFamily="34" charset="0"/>
              <a:buChar char="•"/>
            </a:pPr>
            <a:r>
              <a:rPr lang="en-GB" dirty="0"/>
              <a:t>What resources are required for employer and members</a:t>
            </a:r>
          </a:p>
          <a:p>
            <a:pPr marL="342900" indent="-342900">
              <a:buClr>
                <a:srgbClr val="94D009"/>
              </a:buClr>
              <a:buFont typeface="Arial" panose="020B0604020202020204" pitchFamily="34" charset="0"/>
              <a:buChar char="•"/>
            </a:pPr>
            <a:r>
              <a:rPr lang="en-GB" dirty="0"/>
              <a:t>Engaging with stakeholders</a:t>
            </a:r>
          </a:p>
          <a:p>
            <a:pPr marL="342900" indent="-342900">
              <a:buClr>
                <a:srgbClr val="94D009"/>
              </a:buClr>
              <a:buFont typeface="Arial" panose="020B0604020202020204" pitchFamily="34" charset="0"/>
              <a:buChar char="•"/>
            </a:pPr>
            <a:r>
              <a:rPr lang="en-GB" dirty="0"/>
              <a:t>Looking at the overall engagement activity for 2021 - MCR / Goodwin </a:t>
            </a:r>
          </a:p>
          <a:p>
            <a:pPr marL="342900" indent="-342900">
              <a:buClr>
                <a:srgbClr val="94D009"/>
              </a:buClr>
              <a:buFont typeface="Arial" panose="020B0604020202020204" pitchFamily="34" charset="0"/>
              <a:buChar char="•"/>
            </a:pPr>
            <a:r>
              <a:rPr lang="en-GB" dirty="0"/>
              <a:t>Myth buster &amp; glossary</a:t>
            </a:r>
          </a:p>
          <a:p>
            <a:pPr marL="342900" indent="-342900">
              <a:buClr>
                <a:srgbClr val="94D009"/>
              </a:buClr>
              <a:buFont typeface="Arial" panose="020B0604020202020204" pitchFamily="34" charset="0"/>
              <a:buChar char="•"/>
            </a:pPr>
            <a:r>
              <a:rPr lang="en-GB" dirty="0"/>
              <a:t>Awaiting policy developments and timelines to develop further comms.</a:t>
            </a:r>
          </a:p>
          <a:p>
            <a:pPr marL="342900" indent="-342900">
              <a:buClr>
                <a:srgbClr val="94D009"/>
              </a:buClr>
              <a:buFont typeface="Arial" panose="020B0604020202020204" pitchFamily="34" charset="0"/>
              <a:buChar char="•"/>
            </a:pPr>
            <a:endParaRPr lang="en-GB" dirty="0"/>
          </a:p>
          <a:p>
            <a:pPr marL="342900" indent="-342900">
              <a:buClr>
                <a:srgbClr val="94D009"/>
              </a:buClr>
              <a:buFont typeface="Arial" panose="020B0604020202020204" pitchFamily="34" charset="0"/>
              <a:buChar char="•"/>
            </a:pPr>
            <a:endParaRPr lang="en-GB" dirty="0"/>
          </a:p>
          <a:p>
            <a:endParaRPr lang="en-GB" dirty="0"/>
          </a:p>
          <a:p>
            <a:endParaRPr lang="en-GB" dirty="0"/>
          </a:p>
        </p:txBody>
      </p:sp>
    </p:spTree>
    <p:extLst>
      <p:ext uri="{BB962C8B-B14F-4D97-AF65-F5344CB8AC3E}">
        <p14:creationId xmlns:p14="http://schemas.microsoft.com/office/powerpoint/2010/main" val="2895083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F81C-79EB-4BC1-9798-9D3951DC13A0}"/>
              </a:ext>
            </a:extLst>
          </p:cNvPr>
          <p:cNvSpPr>
            <a:spLocks noGrp="1"/>
          </p:cNvSpPr>
          <p:nvPr>
            <p:ph type="title"/>
          </p:nvPr>
        </p:nvSpPr>
        <p:spPr>
          <a:xfrm>
            <a:off x="4711175" y="3139599"/>
            <a:ext cx="2769649" cy="578801"/>
          </a:xfrm>
        </p:spPr>
        <p:txBody>
          <a:bodyPr/>
          <a:lstStyle/>
          <a:p>
            <a:r>
              <a:rPr lang="en-GB" dirty="0"/>
              <a:t>Thank you</a:t>
            </a:r>
          </a:p>
        </p:txBody>
      </p:sp>
    </p:spTree>
    <p:extLst>
      <p:ext uri="{BB962C8B-B14F-4D97-AF65-F5344CB8AC3E}">
        <p14:creationId xmlns:p14="http://schemas.microsoft.com/office/powerpoint/2010/main" val="413009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F317-1241-4DD8-9539-8CDA42D4395A}"/>
              </a:ext>
            </a:extLst>
          </p:cNvPr>
          <p:cNvSpPr>
            <a:spLocks noGrp="1"/>
          </p:cNvSpPr>
          <p:nvPr>
            <p:ph type="title"/>
          </p:nvPr>
        </p:nvSpPr>
        <p:spPr/>
        <p:txBody>
          <a:bodyPr/>
          <a:lstStyle/>
          <a:p>
            <a:r>
              <a:rPr lang="en-GB" dirty="0"/>
              <a:t>McCloud update</a:t>
            </a:r>
          </a:p>
        </p:txBody>
      </p:sp>
      <p:sp>
        <p:nvSpPr>
          <p:cNvPr id="3" name="Content Placeholder 2">
            <a:extLst>
              <a:ext uri="{FF2B5EF4-FFF2-40B4-BE49-F238E27FC236}">
                <a16:creationId xmlns:a16="http://schemas.microsoft.com/office/drawing/2014/main" id="{73D5A5C7-665B-40B4-A7A2-18A30E11781B}"/>
              </a:ext>
            </a:extLst>
          </p:cNvPr>
          <p:cNvSpPr>
            <a:spLocks noGrp="1"/>
          </p:cNvSpPr>
          <p:nvPr>
            <p:ph sz="quarter" idx="11"/>
          </p:nvPr>
        </p:nvSpPr>
        <p:spPr/>
        <p:txBody>
          <a:bodyPr/>
          <a:lstStyle/>
          <a:p>
            <a:r>
              <a:rPr lang="en-GB" sz="2800" dirty="0"/>
              <a:t>Quick refresh / background</a:t>
            </a:r>
          </a:p>
          <a:p>
            <a:pPr>
              <a:defRPr/>
            </a:pPr>
            <a:r>
              <a:rPr lang="en-GB" u="sng" dirty="0"/>
              <a:t>Discrimination recap</a:t>
            </a:r>
          </a:p>
          <a:p>
            <a:pPr marL="342900" lvl="2" indent="-342900">
              <a:spcBef>
                <a:spcPts val="1800"/>
              </a:spcBef>
              <a:buClr>
                <a:srgbClr val="94D009"/>
              </a:buClr>
              <a:buFont typeface="Arial" panose="020B0604020202020204" pitchFamily="34" charset="0"/>
              <a:buChar char="•"/>
              <a:defRPr/>
            </a:pPr>
            <a:r>
              <a:rPr lang="en-GB" sz="2000" b="1" dirty="0"/>
              <a:t>April 2015 – Public Service Pensions were reformed and transitional protection provisions were introduced alongside them</a:t>
            </a:r>
          </a:p>
          <a:p>
            <a:pPr marL="342900" lvl="2" indent="-342900">
              <a:spcBef>
                <a:spcPts val="1800"/>
              </a:spcBef>
              <a:buClr>
                <a:srgbClr val="94D009"/>
              </a:buClr>
              <a:buFont typeface="Arial" panose="020B0604020202020204" pitchFamily="34" charset="0"/>
              <a:buChar char="•"/>
              <a:defRPr/>
            </a:pPr>
            <a:r>
              <a:rPr lang="en-GB" sz="2000" b="1" dirty="0"/>
              <a:t>December 2018 – the Court of Appeal determined transitional provisions were discriminatory (the McCloud and </a:t>
            </a:r>
            <a:r>
              <a:rPr lang="en-GB" sz="2000" b="1" dirty="0" err="1"/>
              <a:t>Sargeant</a:t>
            </a:r>
            <a:r>
              <a:rPr lang="en-GB" sz="2000" b="1" dirty="0"/>
              <a:t> cases)</a:t>
            </a:r>
          </a:p>
          <a:p>
            <a:pPr marL="342900" lvl="2" indent="-342900">
              <a:spcBef>
                <a:spcPts val="1800"/>
              </a:spcBef>
              <a:buClr>
                <a:srgbClr val="94D009"/>
              </a:buClr>
              <a:buFont typeface="Arial" panose="020B0604020202020204" pitchFamily="34" charset="0"/>
              <a:buChar char="•"/>
              <a:defRPr/>
            </a:pPr>
            <a:r>
              <a:rPr lang="en-GB" sz="2000" b="1" dirty="0"/>
              <a:t>July 2019 – HM Treasury announced that the judgment applied to all main public service schemes, and committed to address the discrimination and ensure equal treatment from a future date</a:t>
            </a:r>
          </a:p>
          <a:p>
            <a:pPr marL="342900" lvl="2" indent="-342900">
              <a:spcBef>
                <a:spcPts val="1800"/>
              </a:spcBef>
              <a:buClr>
                <a:srgbClr val="94D009"/>
              </a:buClr>
              <a:buFont typeface="Arial" panose="020B0604020202020204" pitchFamily="34" charset="0"/>
              <a:buChar char="•"/>
              <a:defRPr/>
            </a:pPr>
            <a:r>
              <a:rPr lang="en-GB" sz="2000" b="1" dirty="0"/>
              <a:t>March 2020 – the Government informed the remedy will apply to all members in scope, irrespective of bringing a claim.</a:t>
            </a:r>
          </a:p>
          <a:p>
            <a:endParaRPr lang="en-GB" sz="3200" dirty="0"/>
          </a:p>
        </p:txBody>
      </p:sp>
    </p:spTree>
    <p:extLst>
      <p:ext uri="{BB962C8B-B14F-4D97-AF65-F5344CB8AC3E}">
        <p14:creationId xmlns:p14="http://schemas.microsoft.com/office/powerpoint/2010/main" val="85947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DADC-E4E1-45DB-BD77-E4A16F339393}"/>
              </a:ext>
            </a:extLst>
          </p:cNvPr>
          <p:cNvSpPr>
            <a:spLocks noGrp="1"/>
          </p:cNvSpPr>
          <p:nvPr>
            <p:ph type="title"/>
          </p:nvPr>
        </p:nvSpPr>
        <p:spPr/>
        <p:txBody>
          <a:bodyPr/>
          <a:lstStyle/>
          <a:p>
            <a:r>
              <a:rPr lang="en-GB" dirty="0"/>
              <a:t>McCloud update</a:t>
            </a:r>
          </a:p>
        </p:txBody>
      </p:sp>
      <p:sp>
        <p:nvSpPr>
          <p:cNvPr id="3" name="Content Placeholder 2">
            <a:extLst>
              <a:ext uri="{FF2B5EF4-FFF2-40B4-BE49-F238E27FC236}">
                <a16:creationId xmlns:a16="http://schemas.microsoft.com/office/drawing/2014/main" id="{DC3295D6-16A5-4195-ACEE-9E65C3C6EA1B}"/>
              </a:ext>
            </a:extLst>
          </p:cNvPr>
          <p:cNvSpPr>
            <a:spLocks noGrp="1"/>
          </p:cNvSpPr>
          <p:nvPr>
            <p:ph sz="quarter" idx="11"/>
          </p:nvPr>
        </p:nvSpPr>
        <p:spPr/>
        <p:txBody>
          <a:bodyPr/>
          <a:lstStyle/>
          <a:p>
            <a:r>
              <a:rPr lang="en-GB" sz="2800" dirty="0"/>
              <a:t>Quick refresh / background (continued)</a:t>
            </a:r>
          </a:p>
          <a:p>
            <a:r>
              <a:rPr lang="en-GB" u="sng" dirty="0"/>
              <a:t>The Government Consultation </a:t>
            </a:r>
          </a:p>
          <a:p>
            <a:pPr marL="342900" lvl="2" indent="-342900">
              <a:spcBef>
                <a:spcPts val="1800"/>
              </a:spcBef>
              <a:buClr>
                <a:srgbClr val="94D009"/>
              </a:buClr>
              <a:buFont typeface="Arial" panose="020B0604020202020204" pitchFamily="34" charset="0"/>
              <a:buChar char="•"/>
              <a:defRPr/>
            </a:pPr>
            <a:r>
              <a:rPr lang="en-GB" b="1" dirty="0"/>
              <a:t>July to October 2020 – the Government consulted for 12 week on the lead proposals</a:t>
            </a:r>
          </a:p>
          <a:p>
            <a:pPr marL="342900" lvl="2" indent="-342900">
              <a:spcBef>
                <a:spcPts val="1800"/>
              </a:spcBef>
              <a:buClr>
                <a:srgbClr val="94D009"/>
              </a:buClr>
              <a:buFont typeface="Arial" panose="020B0604020202020204" pitchFamily="34" charset="0"/>
              <a:buChar char="•"/>
              <a:defRPr/>
            </a:pPr>
            <a:r>
              <a:rPr lang="en-GB" b="1" dirty="0"/>
              <a:t>February 2021 - Public service pension schemes: changes to the transitional arrangements to the 2015 schemes Government response to consultation was published.</a:t>
            </a:r>
          </a:p>
          <a:p>
            <a:endParaRPr lang="en-GB" sz="2800" dirty="0"/>
          </a:p>
          <a:p>
            <a:endParaRPr lang="en-GB" dirty="0"/>
          </a:p>
          <a:p>
            <a:endParaRPr lang="en-GB" dirty="0"/>
          </a:p>
        </p:txBody>
      </p:sp>
    </p:spTree>
    <p:extLst>
      <p:ext uri="{BB962C8B-B14F-4D97-AF65-F5344CB8AC3E}">
        <p14:creationId xmlns:p14="http://schemas.microsoft.com/office/powerpoint/2010/main" val="200952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A639-08BC-4D39-9D84-D82411A323F0}"/>
              </a:ext>
            </a:extLst>
          </p:cNvPr>
          <p:cNvSpPr>
            <a:spLocks noGrp="1"/>
          </p:cNvSpPr>
          <p:nvPr>
            <p:ph type="title"/>
          </p:nvPr>
        </p:nvSpPr>
        <p:spPr/>
        <p:txBody>
          <a:bodyPr/>
          <a:lstStyle/>
          <a:p>
            <a:r>
              <a:rPr lang="en-GB" dirty="0"/>
              <a:t>McCloud update</a:t>
            </a:r>
          </a:p>
        </p:txBody>
      </p:sp>
      <p:sp>
        <p:nvSpPr>
          <p:cNvPr id="3" name="Content Placeholder 2">
            <a:extLst>
              <a:ext uri="{FF2B5EF4-FFF2-40B4-BE49-F238E27FC236}">
                <a16:creationId xmlns:a16="http://schemas.microsoft.com/office/drawing/2014/main" id="{FA244F5B-DB9F-447F-84C2-20B87AF3585F}"/>
              </a:ext>
            </a:extLst>
          </p:cNvPr>
          <p:cNvSpPr>
            <a:spLocks noGrp="1"/>
          </p:cNvSpPr>
          <p:nvPr>
            <p:ph sz="quarter" idx="11"/>
          </p:nvPr>
        </p:nvSpPr>
        <p:spPr/>
        <p:txBody>
          <a:bodyPr/>
          <a:lstStyle/>
          <a:p>
            <a:r>
              <a:rPr lang="en-GB" sz="2800" dirty="0"/>
              <a:t>The Government response</a:t>
            </a:r>
          </a:p>
          <a:p>
            <a:pPr marL="342900" lvl="2" indent="-342900">
              <a:spcBef>
                <a:spcPts val="1800"/>
              </a:spcBef>
              <a:buClr>
                <a:srgbClr val="94D009"/>
              </a:buClr>
              <a:buFont typeface="Arial" panose="020B0604020202020204" pitchFamily="34" charset="0"/>
              <a:buChar char="•"/>
              <a:defRPr/>
            </a:pPr>
            <a:r>
              <a:rPr lang="en-GB" sz="2000" b="1" dirty="0"/>
              <a:t>Confirms the ‘deferred choice underpin’, which was the approach favoured by the majority of respondents</a:t>
            </a:r>
          </a:p>
          <a:p>
            <a:pPr marL="342900" lvl="2" indent="-342900">
              <a:spcBef>
                <a:spcPts val="1800"/>
              </a:spcBef>
              <a:buClr>
                <a:srgbClr val="94D009"/>
              </a:buClr>
              <a:buFont typeface="Arial" panose="020B0604020202020204" pitchFamily="34" charset="0"/>
              <a:buChar char="•"/>
              <a:defRPr/>
            </a:pPr>
            <a:r>
              <a:rPr lang="en-GB" sz="2000" b="1" dirty="0"/>
              <a:t>Members in scope will be placed back into the relevant final salary scheme for the remedy period (1 April 2015 – 31 March 2022) and receive a choice of final salary or career average benefits for that period when they retire</a:t>
            </a:r>
          </a:p>
          <a:p>
            <a:pPr marL="342900" lvl="2" indent="-342900">
              <a:spcBef>
                <a:spcPts val="1800"/>
              </a:spcBef>
              <a:buClr>
                <a:srgbClr val="94D009"/>
              </a:buClr>
              <a:buFont typeface="Arial" panose="020B0604020202020204" pitchFamily="34" charset="0"/>
              <a:buChar char="•"/>
              <a:defRPr/>
            </a:pPr>
            <a:r>
              <a:rPr lang="en-GB" sz="2000" b="1" dirty="0"/>
              <a:t>Eligible members who have already retired will be provided with a retrospective choice backdated to the date that payment of their benefits commenced</a:t>
            </a:r>
          </a:p>
          <a:p>
            <a:pPr marL="342900" lvl="2" indent="-342900">
              <a:spcBef>
                <a:spcPts val="1800"/>
              </a:spcBef>
              <a:buClr>
                <a:srgbClr val="94D009"/>
              </a:buClr>
              <a:buFont typeface="Arial" panose="020B0604020202020204" pitchFamily="34" charset="0"/>
              <a:buChar char="•"/>
              <a:defRPr/>
            </a:pPr>
            <a:r>
              <a:rPr lang="en-GB" sz="2000" b="1" dirty="0"/>
              <a:t>From 1 April 2022, all active members, regardless of age, will be members of the career average schemes</a:t>
            </a:r>
          </a:p>
          <a:p>
            <a:pPr marL="342900" lvl="2" indent="-342900">
              <a:spcBef>
                <a:spcPts val="1800"/>
              </a:spcBef>
              <a:buClr>
                <a:srgbClr val="94D009"/>
              </a:buClr>
              <a:buFont typeface="Arial" panose="020B0604020202020204" pitchFamily="34" charset="0"/>
              <a:buChar char="•"/>
              <a:defRPr/>
            </a:pPr>
            <a:r>
              <a:rPr lang="en-GB" sz="2000" b="1" dirty="0"/>
              <a:t>Final salary schemes will be closed to further accrual on 31 March 2022. </a:t>
            </a:r>
          </a:p>
          <a:p>
            <a:endParaRPr lang="en-GB" sz="2800" dirty="0"/>
          </a:p>
        </p:txBody>
      </p:sp>
    </p:spTree>
    <p:extLst>
      <p:ext uri="{BB962C8B-B14F-4D97-AF65-F5344CB8AC3E}">
        <p14:creationId xmlns:p14="http://schemas.microsoft.com/office/powerpoint/2010/main" val="1652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C855-13CB-40B0-9A0F-7EE48D3A2E8F}"/>
              </a:ext>
            </a:extLst>
          </p:cNvPr>
          <p:cNvSpPr>
            <a:spLocks noGrp="1"/>
          </p:cNvSpPr>
          <p:nvPr>
            <p:ph type="title"/>
          </p:nvPr>
        </p:nvSpPr>
        <p:spPr/>
        <p:txBody>
          <a:bodyPr/>
          <a:lstStyle/>
          <a:p>
            <a:r>
              <a:rPr lang="en-GB" dirty="0"/>
              <a:t>McCloud update</a:t>
            </a:r>
          </a:p>
        </p:txBody>
      </p:sp>
      <p:sp>
        <p:nvSpPr>
          <p:cNvPr id="3" name="Content Placeholder 2">
            <a:extLst>
              <a:ext uri="{FF2B5EF4-FFF2-40B4-BE49-F238E27FC236}">
                <a16:creationId xmlns:a16="http://schemas.microsoft.com/office/drawing/2014/main" id="{961D7E2D-75D5-4CBB-A5CA-2477932D7755}"/>
              </a:ext>
            </a:extLst>
          </p:cNvPr>
          <p:cNvSpPr>
            <a:spLocks noGrp="1"/>
          </p:cNvSpPr>
          <p:nvPr>
            <p:ph sz="quarter" idx="11"/>
          </p:nvPr>
        </p:nvSpPr>
        <p:spPr/>
        <p:txBody>
          <a:bodyPr/>
          <a:lstStyle/>
          <a:p>
            <a:r>
              <a:rPr lang="en-GB" altLang="en-US" sz="2800" dirty="0"/>
              <a:t>Primary Legislation &amp; Scheme Policy Changes</a:t>
            </a:r>
          </a:p>
          <a:p>
            <a:pPr marL="342900" indent="-342900">
              <a:buFont typeface="Arial" panose="020B0604020202020204" pitchFamily="34" charset="0"/>
              <a:buChar char="•"/>
              <a:defRPr/>
            </a:pPr>
            <a:r>
              <a:rPr lang="en-GB" dirty="0">
                <a:ea typeface="Times New Roman" panose="02020603050405020304" pitchFamily="18" charset="0"/>
              </a:rPr>
              <a:t>HM Treasury will bring forward new primary legislation as soon as parliamentary time allows to provide us with the powers to deliver the prospective and retrospective changes.</a:t>
            </a:r>
            <a:endParaRPr lang="en-GB" dirty="0">
              <a:ea typeface="Calibri" panose="020F0502020204030204" pitchFamily="34" charset="0"/>
              <a:cs typeface="Arial" panose="020B0604020202020204" pitchFamily="34" charset="0"/>
            </a:endParaRPr>
          </a:p>
          <a:p>
            <a:pPr marL="342900" indent="-342900">
              <a:buFont typeface="Arial" panose="020B0604020202020204" pitchFamily="34" charset="0"/>
              <a:buChar char="•"/>
              <a:defRPr/>
            </a:pPr>
            <a:r>
              <a:rPr lang="en-GB" dirty="0">
                <a:ea typeface="Calibri" panose="020F0502020204030204" pitchFamily="34" charset="0"/>
                <a:cs typeface="Arial" panose="020B0604020202020204" pitchFamily="34" charset="0"/>
              </a:rPr>
              <a:t>We are working to offer individuals in scope the remedy as soon as practicably possible (including those retiring and retired). However, there are still some complex issues to resolve before we are in a position to process cases.  </a:t>
            </a:r>
          </a:p>
          <a:p>
            <a:pPr marL="342900" indent="-342900">
              <a:buFont typeface="Arial" panose="020B0604020202020204" pitchFamily="34" charset="0"/>
              <a:buChar char="•"/>
              <a:defRPr/>
            </a:pPr>
            <a:r>
              <a:rPr lang="en-GB" dirty="0">
                <a:ea typeface="Calibri" panose="020F0502020204030204" pitchFamily="34" charset="0"/>
                <a:cs typeface="Arial" panose="020B0604020202020204" pitchFamily="34" charset="0"/>
              </a:rPr>
              <a:t>Examples of such issues are tax, interest, treatment of flexibilities, development of administrative solutions and systems</a:t>
            </a:r>
          </a:p>
          <a:p>
            <a:pPr marL="342900" indent="-342900">
              <a:buFont typeface="Arial" panose="020B0604020202020204" pitchFamily="34" charset="0"/>
              <a:buChar char="•"/>
              <a:defRPr/>
            </a:pPr>
            <a:r>
              <a:rPr lang="en-GB" dirty="0">
                <a:ea typeface="Calibri" panose="020F0502020204030204" pitchFamily="34" charset="0"/>
                <a:cs typeface="Arial" panose="020B0604020202020204" pitchFamily="34" charset="0"/>
              </a:rPr>
              <a:t>We are working with the Teachers’ Pensions Scheme Advisory Board and the administrator to analyse the changes and develop the scheme-specific solutions.</a:t>
            </a:r>
          </a:p>
          <a:p>
            <a:pPr marL="342900" indent="-342900">
              <a:buFont typeface="Arial" panose="020B0604020202020204" pitchFamily="34" charset="0"/>
              <a:buChar char="•"/>
              <a:defRPr/>
            </a:pPr>
            <a:r>
              <a:rPr lang="en-GB" dirty="0">
                <a:ea typeface="Calibri" panose="020F0502020204030204" pitchFamily="34" charset="0"/>
                <a:cs typeface="Arial" panose="020B0604020202020204" pitchFamily="34" charset="0"/>
              </a:rPr>
              <a:t>The scheme specifics will be subject to consultation once the primary legislation changes achieve Royal Assent.</a:t>
            </a:r>
          </a:p>
          <a:p>
            <a:endParaRPr lang="en-GB" dirty="0"/>
          </a:p>
          <a:p>
            <a:endParaRPr lang="en-GB" dirty="0"/>
          </a:p>
        </p:txBody>
      </p:sp>
    </p:spTree>
    <p:extLst>
      <p:ext uri="{BB962C8B-B14F-4D97-AF65-F5344CB8AC3E}">
        <p14:creationId xmlns:p14="http://schemas.microsoft.com/office/powerpoint/2010/main" val="106637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FAEF-C679-4291-9CCB-98B9332F4713}"/>
              </a:ext>
            </a:extLst>
          </p:cNvPr>
          <p:cNvSpPr>
            <a:spLocks noGrp="1"/>
          </p:cNvSpPr>
          <p:nvPr>
            <p:ph type="title"/>
          </p:nvPr>
        </p:nvSpPr>
        <p:spPr/>
        <p:txBody>
          <a:bodyPr/>
          <a:lstStyle/>
          <a:p>
            <a:r>
              <a:rPr lang="en-GB" dirty="0"/>
              <a:t>McCloud update</a:t>
            </a:r>
          </a:p>
        </p:txBody>
      </p:sp>
      <p:sp>
        <p:nvSpPr>
          <p:cNvPr id="3" name="Content Placeholder 2">
            <a:extLst>
              <a:ext uri="{FF2B5EF4-FFF2-40B4-BE49-F238E27FC236}">
                <a16:creationId xmlns:a16="http://schemas.microsoft.com/office/drawing/2014/main" id="{2BEBB1A3-97C4-45E3-B3D1-9FAEC7279A9A}"/>
              </a:ext>
            </a:extLst>
          </p:cNvPr>
          <p:cNvSpPr>
            <a:spLocks noGrp="1"/>
          </p:cNvSpPr>
          <p:nvPr>
            <p:ph sz="quarter" idx="11"/>
          </p:nvPr>
        </p:nvSpPr>
        <p:spPr/>
        <p:txBody>
          <a:bodyPr/>
          <a:lstStyle/>
          <a:p>
            <a:r>
              <a:rPr lang="en-GB" sz="2400" dirty="0"/>
              <a:t>Employers</a:t>
            </a:r>
          </a:p>
          <a:p>
            <a:pPr marL="342900" indent="-342900">
              <a:buFont typeface="Arial" panose="020B0604020202020204" pitchFamily="34" charset="0"/>
              <a:buChar char="•"/>
              <a:defRPr/>
            </a:pPr>
            <a:r>
              <a:rPr lang="en-GB" dirty="0"/>
              <a:t>The </a:t>
            </a:r>
            <a:r>
              <a:rPr lang="en-GB" dirty="0">
                <a:hlinkClick r:id="rId2"/>
              </a:rPr>
              <a:t>Government consultation </a:t>
            </a:r>
            <a:r>
              <a:rPr lang="en-GB" dirty="0"/>
              <a:t>has been published with supportive documents to help explain and understand the changes</a:t>
            </a:r>
          </a:p>
          <a:p>
            <a:pPr marL="342900" indent="-342900">
              <a:buFont typeface="Arial" panose="020B0604020202020204" pitchFamily="34" charset="0"/>
              <a:buChar char="•"/>
              <a:defRPr/>
            </a:pPr>
            <a:r>
              <a:rPr lang="en-GB" dirty="0"/>
              <a:t>For now, please signpost members to the comprehensive information (bulletins, factsheets, FAQs) we’ve uploaded on our </a:t>
            </a:r>
            <a:r>
              <a:rPr lang="en-GB" dirty="0">
                <a:hlinkClick r:id="rId3"/>
              </a:rPr>
              <a:t>website</a:t>
            </a:r>
            <a:endParaRPr lang="en-GB" sz="2000" dirty="0"/>
          </a:p>
          <a:p>
            <a:pPr marL="342900" indent="-342900">
              <a:buFont typeface="Arial" panose="020B0604020202020204" pitchFamily="34" charset="0"/>
              <a:buChar char="•"/>
              <a:defRPr/>
            </a:pPr>
            <a:r>
              <a:rPr lang="en-GB" dirty="0"/>
              <a:t>Continue to ensure that member records are kept up to date. Retain service and salary information in preparation for future queries as members begin to make their choice.</a:t>
            </a:r>
          </a:p>
        </p:txBody>
      </p:sp>
      <p:pic>
        <p:nvPicPr>
          <p:cNvPr id="6" name="Picture Placeholder 5" descr="Graphical user interface, text, application&#10;&#10;Description automatically generated">
            <a:extLst>
              <a:ext uri="{FF2B5EF4-FFF2-40B4-BE49-F238E27FC236}">
                <a16:creationId xmlns:a16="http://schemas.microsoft.com/office/drawing/2014/main" id="{DCBABB23-083D-47EA-B7D0-F07571AF7E34}"/>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7764" r="7764"/>
          <a:stretch>
            <a:fillRect/>
          </a:stretch>
        </p:blipFill>
        <p:spPr/>
      </p:pic>
    </p:spTree>
    <p:extLst>
      <p:ext uri="{BB962C8B-B14F-4D97-AF65-F5344CB8AC3E}">
        <p14:creationId xmlns:p14="http://schemas.microsoft.com/office/powerpoint/2010/main" val="340874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2E50-1524-4330-B4B6-91404D93B85B}"/>
              </a:ext>
            </a:extLst>
          </p:cNvPr>
          <p:cNvSpPr>
            <a:spLocks noGrp="1"/>
          </p:cNvSpPr>
          <p:nvPr>
            <p:ph type="title"/>
          </p:nvPr>
        </p:nvSpPr>
        <p:spPr/>
        <p:txBody>
          <a:bodyPr/>
          <a:lstStyle/>
          <a:p>
            <a:r>
              <a:rPr lang="en-GB" dirty="0"/>
              <a:t>Scheme valuation</a:t>
            </a:r>
          </a:p>
        </p:txBody>
      </p:sp>
      <p:sp>
        <p:nvSpPr>
          <p:cNvPr id="3" name="Content Placeholder 2">
            <a:extLst>
              <a:ext uri="{FF2B5EF4-FFF2-40B4-BE49-F238E27FC236}">
                <a16:creationId xmlns:a16="http://schemas.microsoft.com/office/drawing/2014/main" id="{F968AA8C-22EC-411E-A435-C5E66535D2EB}"/>
              </a:ext>
            </a:extLst>
          </p:cNvPr>
          <p:cNvSpPr>
            <a:spLocks noGrp="1"/>
          </p:cNvSpPr>
          <p:nvPr>
            <p:ph sz="quarter" idx="11"/>
          </p:nvPr>
        </p:nvSpPr>
        <p:spPr/>
        <p:txBody>
          <a:bodyPr/>
          <a:lstStyle/>
          <a:p>
            <a:pPr marL="342900" lvl="2" indent="-342900">
              <a:spcBef>
                <a:spcPts val="1800"/>
              </a:spcBef>
              <a:buClr>
                <a:srgbClr val="94D009"/>
              </a:buClr>
              <a:buFont typeface="Arial" panose="020B0604020202020204" pitchFamily="34" charset="0"/>
              <a:buChar char="•"/>
            </a:pPr>
            <a:r>
              <a:rPr lang="en-GB" sz="2000" b="1" dirty="0"/>
              <a:t>Scheme valuation is underway but in the very early stages</a:t>
            </a:r>
          </a:p>
          <a:p>
            <a:pPr marL="342900" lvl="2" indent="-342900">
              <a:spcBef>
                <a:spcPts val="1800"/>
              </a:spcBef>
              <a:buClr>
                <a:srgbClr val="94D009"/>
              </a:buClr>
              <a:buFont typeface="Arial" panose="020B0604020202020204" pitchFamily="34" charset="0"/>
              <a:buChar char="•"/>
            </a:pPr>
            <a:r>
              <a:rPr lang="en-GB" sz="2000" b="1" dirty="0"/>
              <a:t>We’ll keep stakeholders updated on developments throughout the process</a:t>
            </a:r>
          </a:p>
          <a:p>
            <a:pPr marL="342900" lvl="2" indent="-342900">
              <a:spcBef>
                <a:spcPts val="1800"/>
              </a:spcBef>
              <a:buClr>
                <a:srgbClr val="94D009"/>
              </a:buClr>
              <a:buFont typeface="Arial" panose="020B0604020202020204" pitchFamily="34" charset="0"/>
              <a:buChar char="•"/>
            </a:pPr>
            <a:r>
              <a:rPr lang="en-GB" sz="2000" b="1" dirty="0"/>
              <a:t>Results aren’t expected to be implemented until April 2023 and will not be known until late 2022/early 2023.</a:t>
            </a:r>
          </a:p>
          <a:p>
            <a:endParaRPr lang="en-GB" dirty="0"/>
          </a:p>
        </p:txBody>
      </p:sp>
    </p:spTree>
    <p:extLst>
      <p:ext uri="{BB962C8B-B14F-4D97-AF65-F5344CB8AC3E}">
        <p14:creationId xmlns:p14="http://schemas.microsoft.com/office/powerpoint/2010/main" val="240595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EA56-3BE1-4AD3-BFF8-8D417E53A079}"/>
              </a:ext>
            </a:extLst>
          </p:cNvPr>
          <p:cNvSpPr>
            <a:spLocks noGrp="1"/>
          </p:cNvSpPr>
          <p:nvPr>
            <p:ph type="title"/>
          </p:nvPr>
        </p:nvSpPr>
        <p:spPr/>
        <p:txBody>
          <a:bodyPr/>
          <a:lstStyle/>
          <a:p>
            <a:r>
              <a:rPr lang="en-GB" dirty="0">
                <a:solidFill>
                  <a:srgbClr val="FFFFFF"/>
                </a:solidFill>
                <a:ea typeface="Times New Roman" panose="02020603050405020304" pitchFamily="18" charset="0"/>
                <a:cs typeface="Calibri" panose="020F0502020204030204" pitchFamily="34" charset="0"/>
              </a:rPr>
              <a:t>Cost cap</a:t>
            </a:r>
            <a:endParaRPr lang="en-GB" dirty="0"/>
          </a:p>
        </p:txBody>
      </p:sp>
      <p:sp>
        <p:nvSpPr>
          <p:cNvPr id="3" name="Content Placeholder 2">
            <a:extLst>
              <a:ext uri="{FF2B5EF4-FFF2-40B4-BE49-F238E27FC236}">
                <a16:creationId xmlns:a16="http://schemas.microsoft.com/office/drawing/2014/main" id="{1070FB84-9C2F-444C-8666-C6C4263444E5}"/>
              </a:ext>
            </a:extLst>
          </p:cNvPr>
          <p:cNvSpPr>
            <a:spLocks noGrp="1"/>
          </p:cNvSpPr>
          <p:nvPr>
            <p:ph sz="quarter" idx="11"/>
          </p:nvPr>
        </p:nvSpPr>
        <p:spPr/>
        <p:txBody>
          <a:bodyPr/>
          <a:lstStyle/>
          <a:p>
            <a:r>
              <a:rPr lang="en-GB" dirty="0">
                <a:solidFill>
                  <a:srgbClr val="FFFFFF"/>
                </a:solidFill>
                <a:ea typeface="Times New Roman" panose="02020603050405020304" pitchFamily="18" charset="0"/>
                <a:cs typeface="Calibri" panose="020F0502020204030204" pitchFamily="34" charset="0"/>
              </a:rPr>
              <a:t>Re-running the 2016 calculations &amp; review methodology</a:t>
            </a:r>
          </a:p>
          <a:p>
            <a:pPr marL="342900" lvl="2" indent="-342900">
              <a:spcBef>
                <a:spcPts val="1800"/>
              </a:spcBef>
              <a:buClr>
                <a:srgbClr val="94D009"/>
              </a:buClr>
              <a:buFont typeface="Arial" panose="020B0604020202020204" pitchFamily="34" charset="0"/>
              <a:buChar char="•"/>
            </a:pPr>
            <a:r>
              <a:rPr lang="en-GB" sz="2000" b="1" dirty="0"/>
              <a:t>Cost cap is a method of sharing scheme costs fairly </a:t>
            </a:r>
          </a:p>
          <a:p>
            <a:pPr marL="342900" lvl="2" indent="-342900">
              <a:spcBef>
                <a:spcPts val="1800"/>
              </a:spcBef>
              <a:buClr>
                <a:srgbClr val="94D009"/>
              </a:buClr>
              <a:buFont typeface="Arial" panose="020B0604020202020204" pitchFamily="34" charset="0"/>
              <a:buChar char="•"/>
            </a:pPr>
            <a:r>
              <a:rPr lang="en-GB" sz="2000" b="1" dirty="0"/>
              <a:t>This was paused during the 2016 valuation process because of the uncertainty of the McCloud costs </a:t>
            </a:r>
          </a:p>
          <a:p>
            <a:pPr marL="342900" lvl="2" indent="-342900">
              <a:spcBef>
                <a:spcPts val="1800"/>
              </a:spcBef>
              <a:buClr>
                <a:srgbClr val="94D009"/>
              </a:buClr>
              <a:buFont typeface="Arial" panose="020B0604020202020204" pitchFamily="34" charset="0"/>
              <a:buChar char="•"/>
            </a:pPr>
            <a:r>
              <a:rPr lang="en-GB" sz="2000" b="1" dirty="0"/>
              <a:t>Pause lifted in July 2020 and McCloud costs are being factored in</a:t>
            </a:r>
          </a:p>
          <a:p>
            <a:pPr marL="342900" lvl="2" indent="-342900">
              <a:spcBef>
                <a:spcPts val="1800"/>
              </a:spcBef>
              <a:buClr>
                <a:srgbClr val="94D009"/>
              </a:buClr>
              <a:buFont typeface="Arial" panose="020B0604020202020204" pitchFamily="34" charset="0"/>
              <a:buChar char="•"/>
            </a:pPr>
            <a:r>
              <a:rPr lang="en-GB" sz="2000" b="1" dirty="0"/>
              <a:t>Results are expected in Spring 2021</a:t>
            </a:r>
          </a:p>
          <a:p>
            <a:pPr marL="342900" lvl="2" indent="-342900">
              <a:spcBef>
                <a:spcPts val="1800"/>
              </a:spcBef>
              <a:buClr>
                <a:srgbClr val="94D009"/>
              </a:buClr>
              <a:buFont typeface="Arial" panose="020B0604020202020204" pitchFamily="34" charset="0"/>
              <a:buChar char="•"/>
            </a:pPr>
            <a:r>
              <a:rPr lang="en-GB" sz="2000" b="1" dirty="0"/>
              <a:t>The cost cap mechanism will also be reviewed to see if it’s working as intended.</a:t>
            </a:r>
          </a:p>
          <a:p>
            <a:endParaRPr lang="en-GB" dirty="0"/>
          </a:p>
        </p:txBody>
      </p:sp>
    </p:spTree>
    <p:extLst>
      <p:ext uri="{BB962C8B-B14F-4D97-AF65-F5344CB8AC3E}">
        <p14:creationId xmlns:p14="http://schemas.microsoft.com/office/powerpoint/2010/main" val="3998760563"/>
      </p:ext>
    </p:extLst>
  </p:cSld>
  <p:clrMapOvr>
    <a:masterClrMapping/>
  </p:clrMapOvr>
</p:sld>
</file>

<file path=ppt/theme/theme1.xml><?xml version="1.0" encoding="utf-8"?>
<a:theme xmlns:a="http://schemas.openxmlformats.org/drawingml/2006/main" name="Teachers' Pensions Master Presentation">
  <a:themeElements>
    <a:clrScheme name="Custom 2">
      <a:dk1>
        <a:srgbClr val="003F72"/>
      </a:dk1>
      <a:lt1>
        <a:sysClr val="window" lastClr="FFFFFF"/>
      </a:lt1>
      <a:dk2>
        <a:srgbClr val="003F72"/>
      </a:dk2>
      <a:lt2>
        <a:srgbClr val="94CE09"/>
      </a:lt2>
      <a:accent1>
        <a:srgbClr val="003F72"/>
      </a:accent1>
      <a:accent2>
        <a:srgbClr val="94CE09"/>
      </a:accent2>
      <a:accent3>
        <a:srgbClr val="00BBEF"/>
      </a:accent3>
      <a:accent4>
        <a:srgbClr val="7A2E99"/>
      </a:accent4>
      <a:accent5>
        <a:srgbClr val="007A98"/>
      </a:accent5>
      <a:accent6>
        <a:srgbClr val="AC0071"/>
      </a:accent6>
      <a:hlink>
        <a:srgbClr val="00BBEF"/>
      </a:hlink>
      <a:folHlink>
        <a:srgbClr val="FFFFF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5A1A7642E71E449A28905C8C4B3A39" ma:contentTypeVersion="13" ma:contentTypeDescription="Create a new document." ma:contentTypeScope="" ma:versionID="5b326fe3671ef91054e0960258342e0b">
  <xsd:schema xmlns:xsd="http://www.w3.org/2001/XMLSchema" xmlns:xs="http://www.w3.org/2001/XMLSchema" xmlns:p="http://schemas.microsoft.com/office/2006/metadata/properties" xmlns:ns3="28419853-262b-4fae-8a7d-6b6477fa070e" xmlns:ns4="f06cb1f3-d57b-42f5-81c2-35e06e3ccc38" targetNamespace="http://schemas.microsoft.com/office/2006/metadata/properties" ma:root="true" ma:fieldsID="d446438d53599e77017d94dfd7383544" ns3:_="" ns4:_="">
    <xsd:import namespace="28419853-262b-4fae-8a7d-6b6477fa070e"/>
    <xsd:import namespace="f06cb1f3-d57b-42f5-81c2-35e06e3ccc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19853-262b-4fae-8a7d-6b6477fa07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6cb1f3-d57b-42f5-81c2-35e06e3ccc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AE28C-C109-42CC-9E17-97016F6AFCC7}">
  <ds:schemaRefs>
    <ds:schemaRef ds:uri="http://schemas.microsoft.com/sharepoint/v3/contenttype/forms"/>
  </ds:schemaRefs>
</ds:datastoreItem>
</file>

<file path=customXml/itemProps2.xml><?xml version="1.0" encoding="utf-8"?>
<ds:datastoreItem xmlns:ds="http://schemas.openxmlformats.org/officeDocument/2006/customXml" ds:itemID="{55373FE5-CC15-47BF-84DD-89D514E4A4F0}">
  <ds:schemaRefs>
    <ds:schemaRef ds:uri="http://purl.org/dc/terms/"/>
    <ds:schemaRef ds:uri="28419853-262b-4fae-8a7d-6b6477fa070e"/>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f06cb1f3-d57b-42f5-81c2-35e06e3ccc38"/>
    <ds:schemaRef ds:uri="http://www.w3.org/XML/1998/namespace"/>
  </ds:schemaRefs>
</ds:datastoreItem>
</file>

<file path=customXml/itemProps3.xml><?xml version="1.0" encoding="utf-8"?>
<ds:datastoreItem xmlns:ds="http://schemas.openxmlformats.org/officeDocument/2006/customXml" ds:itemID="{EDB8FEDD-094C-424C-916D-8669EF1D95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19853-262b-4fae-8a7d-6b6477fa070e"/>
    <ds:schemaRef ds:uri="f06cb1f3-d57b-42f5-81c2-35e06e3cc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1672</TotalTime>
  <Words>1568</Words>
  <Application>Microsoft Office PowerPoint</Application>
  <PresentationFormat>Widescreen</PresentationFormat>
  <Paragraphs>199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Trebuchet MS</vt:lpstr>
      <vt:lpstr>Teachers' Pensions Master Presentation</vt:lpstr>
      <vt:lpstr>PowerPoint Presentation</vt:lpstr>
      <vt:lpstr>What we’ll be covering</vt:lpstr>
      <vt:lpstr>McCloud update</vt:lpstr>
      <vt:lpstr>McCloud update</vt:lpstr>
      <vt:lpstr>McCloud update</vt:lpstr>
      <vt:lpstr>McCloud update</vt:lpstr>
      <vt:lpstr>McCloud update</vt:lpstr>
      <vt:lpstr>Scheme valuation</vt:lpstr>
      <vt:lpstr>Cost cap</vt:lpstr>
      <vt:lpstr>Regulation changes </vt:lpstr>
      <vt:lpstr>Regulation changes </vt:lpstr>
      <vt:lpstr>Regulation changes </vt:lpstr>
      <vt:lpstr>Regulation changes </vt:lpstr>
      <vt:lpstr>Regulation changes </vt:lpstr>
      <vt:lpstr>Regulation changes </vt:lpstr>
      <vt:lpstr>Regulation changes </vt:lpstr>
      <vt:lpstr>Regulation changes</vt:lpstr>
      <vt:lpstr>Transitional Protection</vt:lpstr>
      <vt:lpstr>Communication</vt:lpstr>
      <vt:lpstr>Social media</vt:lpstr>
      <vt:lpstr>Email communications</vt:lpstr>
      <vt:lpstr>Key messages </vt:lpstr>
      <vt:lpstr>Key messages – employer specific</vt:lpstr>
      <vt:lpstr>Terminology</vt:lpstr>
      <vt:lpstr>Monitoring our comms</vt:lpstr>
      <vt:lpstr>What queries are being raised?</vt:lpstr>
      <vt:lpstr>Stakeholders</vt:lpstr>
      <vt:lpstr>What are we looking at now?</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Leafe, Nichola (Employee Benefits)</dc:creator>
  <cp:lastModifiedBy>Leafe, Nichola (Employee Benefits)</cp:lastModifiedBy>
  <cp:revision>127</cp:revision>
  <dcterms:created xsi:type="dcterms:W3CDTF">2020-08-28T08:56:08Z</dcterms:created>
  <dcterms:modified xsi:type="dcterms:W3CDTF">2021-04-26T09:39:02Z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0x010100B35A1A7642E71E449A28905C8C4B3A39</vt:lpwstr>
  </property>
</Properties>
</file>