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3"/>
  </p:notesMasterIdLst>
  <p:sldIdLst>
    <p:sldId id="343" r:id="rId3"/>
    <p:sldId id="263" r:id="rId4"/>
    <p:sldId id="264" r:id="rId5"/>
    <p:sldId id="265" r:id="rId6"/>
    <p:sldId id="318" r:id="rId7"/>
    <p:sldId id="317" r:id="rId8"/>
    <p:sldId id="322" r:id="rId9"/>
    <p:sldId id="331" r:id="rId10"/>
    <p:sldId id="323" r:id="rId11"/>
    <p:sldId id="341" r:id="rId12"/>
    <p:sldId id="321" r:id="rId13"/>
    <p:sldId id="342" r:id="rId14"/>
    <p:sldId id="340" r:id="rId15"/>
    <p:sldId id="336" r:id="rId16"/>
    <p:sldId id="337" r:id="rId17"/>
    <p:sldId id="344" r:id="rId18"/>
    <p:sldId id="315" r:id="rId19"/>
    <p:sldId id="338" r:id="rId20"/>
    <p:sldId id="332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034" autoAdjust="0"/>
  </p:normalViewPr>
  <p:slideViewPr>
    <p:cSldViewPr snapToGrid="0">
      <p:cViewPr varScale="1">
        <p:scale>
          <a:sx n="50" d="100"/>
          <a:sy n="50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586C-5407-4FD8-BAB2-3E474DFEE79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FC10-4DDB-42A6-BF93-0CA5629A9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7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77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02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37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13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29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01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3B6EA-DD97-43EA-9327-E7F5EB5431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6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3B6EA-DD97-43EA-9327-E7F5EB5431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0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1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36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9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37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4329-11D0-4943-84B7-1221E2B5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E1192-8A3F-9FAA-0534-83B25B068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B1D2-C8B3-3AD6-36A7-8FC15C6B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F81E-98F7-4642-FFD9-4DFB9C1C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C9BD-41DC-3E23-C47B-F94168B3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0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858B-680D-D27C-4D49-9A1E3CB9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CB751-BED2-B690-FF45-DD950540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2794-32F4-2580-8C97-3A86FBDC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A2D83-FF89-27E3-DFA4-174BDA59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08F3-8AA9-3EFE-DB8B-89C0559B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3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277E9-FECF-3063-1E28-B2B7BBF4A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F0EB4-06A9-DBFD-32BD-650A91D4E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3D64-775C-329F-AD05-6DB8B816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F0E1E-4D98-9ED0-E8D9-7B85B3F6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54B4-7811-C914-4BE7-B990FA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0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3574A-B6E7-45B1-9F50-4122CE8B76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D8B13-7167-49F4-ACBB-737FEF1AC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28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51A821-26AF-4AC5-8B22-38331011DA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BB3FF-194E-46F0-87CC-90BC4AB2C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0761722-A4A7-4AFE-945B-4EAA83E53D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17989CC-F136-40AE-897D-8DE8928D5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9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imag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3236181"/>
            <a:ext cx="2843999" cy="853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90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307A1AE-F81E-4BE9-9115-189324FA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20119C6-51BB-43F6-B313-E266722B54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C77B6-3A58-42EE-91FE-72D6D324C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" y="0"/>
            <a:ext cx="608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6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C4860F66-BE94-4A95-A0BF-3F9141539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7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9B327-80CE-48BC-B20F-FD66BFB43CE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EF36DFF-A1DC-4A77-B001-7A26BC284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234AFED-973E-4E57-9F72-04113ED4D2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95BA3F8-7978-4F49-BF99-6F707D4414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9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10B2-6D0C-988A-3AF7-68E1C662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AFBB-AD97-BE1E-C3C5-85006234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71D8-0365-BF13-5AF4-FE91AAA4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1EF0-7EE4-DA7B-DCC7-C395032D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686B-7F81-7EB2-AC9B-142D97B8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6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D8B13-7167-49F4-ACBB-737FEF1AC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D6A34-05F1-432B-82E6-40A176556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51A821-26AF-4AC5-8B22-38331011DA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BB3FF-194E-46F0-87CC-90BC4AB2C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0761722-A4A7-4AFE-945B-4EAA83E53D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17989CC-F136-40AE-897D-8DE8928D5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9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81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8EBD7-DDEC-4192-97A8-03FFA32B45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381" cy="68546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3F79CD-A7F1-409A-8931-D30F66220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3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199B9B-2EC7-4BBF-B164-85AB6484E3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271526"/>
            <a:ext cx="502007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F3D7CB-E4BC-4E95-822F-18439EA70A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6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12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ub Content and 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CE81B-64CE-4513-B754-7433A28874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B96D59-4C9F-47CD-A181-5A662D70930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5A40F75-35D4-4304-93C1-4D975C683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505" y="1368089"/>
            <a:ext cx="3268811" cy="4932635"/>
          </a:xfrm>
          <a:prstGeom prst="rect">
            <a:avLst/>
          </a:prstGeom>
        </p:spPr>
      </p:pic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9F5E8B47-0988-48A9-B726-6153218BD5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60949" y="1888079"/>
            <a:ext cx="2909351" cy="387817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Picture 11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A36D158-4514-4745-A644-27676BBD3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567" y="1368089"/>
            <a:ext cx="3268811" cy="4932635"/>
          </a:xfrm>
          <a:prstGeom prst="rect">
            <a:avLst/>
          </a:prstGeom>
        </p:spPr>
      </p:pic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3772AC8-FC60-4AA8-B74F-20BCD7E6EF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31059" y="1965027"/>
            <a:ext cx="2909352" cy="387817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342ED16-DFA4-4E66-A769-ACD40C2B9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21" name="Picture 2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EBD30B1-04F5-437F-9C27-0B78C00568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23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BBEAB3-7ADB-4A82-B6AA-4BC9AB87D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9065B-8442-4CAD-B310-8A573E1BC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7" r="7146"/>
          <a:stretch/>
        </p:blipFill>
        <p:spPr>
          <a:xfrm>
            <a:off x="114779" y="1665037"/>
            <a:ext cx="6346592" cy="4666783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ABFC77-AB52-423D-AA47-D638BB035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936750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12" name="Picture 11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3734AFA0-E89B-41FC-A582-07EDF95F71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699" y="1587718"/>
            <a:ext cx="2961124" cy="4485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86508-34AF-426C-9740-3530FB82E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205" y="2284667"/>
            <a:ext cx="4364988" cy="4573333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32A6574-EDB1-440A-A47E-7279D59DB2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23069" y="2861212"/>
            <a:ext cx="1687859" cy="3470608"/>
          </a:xfrm>
          <a:custGeom>
            <a:avLst/>
            <a:gdLst>
              <a:gd name="connsiteX0" fmla="*/ 202870 w 1452882"/>
              <a:gd name="connsiteY0" fmla="*/ 0 h 3088800"/>
              <a:gd name="connsiteX1" fmla="*/ 307352 w 1452882"/>
              <a:gd name="connsiteY1" fmla="*/ 0 h 3088800"/>
              <a:gd name="connsiteX2" fmla="*/ 321573 w 1452882"/>
              <a:gd name="connsiteY2" fmla="*/ 16508 h 3088800"/>
              <a:gd name="connsiteX3" fmla="*/ 363366 w 1452882"/>
              <a:gd name="connsiteY3" fmla="*/ 98181 h 3088800"/>
              <a:gd name="connsiteX4" fmla="*/ 416768 w 1452882"/>
              <a:gd name="connsiteY4" fmla="*/ 106580 h 3088800"/>
              <a:gd name="connsiteX5" fmla="*/ 1056431 w 1452882"/>
              <a:gd name="connsiteY5" fmla="*/ 106580 h 3088800"/>
              <a:gd name="connsiteX6" fmla="*/ 1095902 w 1452882"/>
              <a:gd name="connsiteY6" fmla="*/ 87755 h 3088800"/>
              <a:gd name="connsiteX7" fmla="*/ 1130439 w 1452882"/>
              <a:gd name="connsiteY7" fmla="*/ 9847 h 3088800"/>
              <a:gd name="connsiteX8" fmla="*/ 1147562 w 1452882"/>
              <a:gd name="connsiteY8" fmla="*/ 579 h 3088800"/>
              <a:gd name="connsiteX9" fmla="*/ 1262202 w 1452882"/>
              <a:gd name="connsiteY9" fmla="*/ 579 h 3088800"/>
              <a:gd name="connsiteX10" fmla="*/ 1389032 w 1452882"/>
              <a:gd name="connsiteY10" fmla="*/ 62558 h 3088800"/>
              <a:gd name="connsiteX11" fmla="*/ 1440112 w 1452882"/>
              <a:gd name="connsiteY11" fmla="*/ 140466 h 3088800"/>
              <a:gd name="connsiteX12" fmla="*/ 1452882 w 1452882"/>
              <a:gd name="connsiteY12" fmla="*/ 200128 h 3088800"/>
              <a:gd name="connsiteX13" fmla="*/ 1452882 w 1452882"/>
              <a:gd name="connsiteY13" fmla="*/ 2893886 h 3088800"/>
              <a:gd name="connsiteX14" fmla="*/ 1400061 w 1452882"/>
              <a:gd name="connsiteY14" fmla="*/ 3015816 h 3088800"/>
              <a:gd name="connsiteX15" fmla="*/ 1327794 w 1452882"/>
              <a:gd name="connsiteY15" fmla="*/ 3069396 h 3088800"/>
              <a:gd name="connsiteX16" fmla="*/ 1250013 w 1452882"/>
              <a:gd name="connsiteY16" fmla="*/ 3088800 h 3088800"/>
              <a:gd name="connsiteX17" fmla="*/ 195904 w 1452882"/>
              <a:gd name="connsiteY17" fmla="*/ 3088800 h 3088800"/>
              <a:gd name="connsiteX18" fmla="*/ 120445 w 1452882"/>
              <a:gd name="connsiteY18" fmla="*/ 3067368 h 3088800"/>
              <a:gd name="connsiteX19" fmla="*/ 48178 w 1452882"/>
              <a:gd name="connsiteY19" fmla="*/ 3008865 h 3088800"/>
              <a:gd name="connsiteX20" fmla="*/ 0 w 1452882"/>
              <a:gd name="connsiteY20" fmla="*/ 2877957 h 3088800"/>
              <a:gd name="connsiteX21" fmla="*/ 871 w 1452882"/>
              <a:gd name="connsiteY21" fmla="*/ 204472 h 3088800"/>
              <a:gd name="connsiteX22" fmla="*/ 17704 w 1452882"/>
              <a:gd name="connsiteY22" fmla="*/ 126854 h 3088800"/>
              <a:gd name="connsiteX23" fmla="*/ 68784 w 1452882"/>
              <a:gd name="connsiteY23" fmla="*/ 58503 h 3088800"/>
              <a:gd name="connsiteX24" fmla="*/ 202870 w 1452882"/>
              <a:gd name="connsiteY24" fmla="*/ 0 h 30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882" h="3088800">
                <a:moveTo>
                  <a:pt x="202870" y="0"/>
                </a:moveTo>
                <a:cubicBezTo>
                  <a:pt x="307352" y="0"/>
                  <a:pt x="307352" y="0"/>
                  <a:pt x="307352" y="0"/>
                </a:cubicBezTo>
                <a:cubicBezTo>
                  <a:pt x="307352" y="0"/>
                  <a:pt x="317220" y="2896"/>
                  <a:pt x="321573" y="16508"/>
                </a:cubicBezTo>
                <a:cubicBezTo>
                  <a:pt x="325926" y="30121"/>
                  <a:pt x="339567" y="82542"/>
                  <a:pt x="363366" y="98181"/>
                </a:cubicBezTo>
                <a:cubicBezTo>
                  <a:pt x="382231" y="110345"/>
                  <a:pt x="416768" y="106580"/>
                  <a:pt x="416768" y="106580"/>
                </a:cubicBezTo>
                <a:cubicBezTo>
                  <a:pt x="1056431" y="106580"/>
                  <a:pt x="1056431" y="106580"/>
                  <a:pt x="1056431" y="106580"/>
                </a:cubicBezTo>
                <a:cubicBezTo>
                  <a:pt x="1056431" y="106580"/>
                  <a:pt x="1080229" y="107739"/>
                  <a:pt x="1095902" y="87755"/>
                </a:cubicBezTo>
                <a:cubicBezTo>
                  <a:pt x="1111574" y="68061"/>
                  <a:pt x="1130439" y="9847"/>
                  <a:pt x="1130439" y="9847"/>
                </a:cubicBezTo>
                <a:cubicBezTo>
                  <a:pt x="1130439" y="9847"/>
                  <a:pt x="1133051" y="579"/>
                  <a:pt x="1147562" y="579"/>
                </a:cubicBezTo>
                <a:cubicBezTo>
                  <a:pt x="1162364" y="579"/>
                  <a:pt x="1255237" y="579"/>
                  <a:pt x="1262202" y="579"/>
                </a:cubicBezTo>
                <a:cubicBezTo>
                  <a:pt x="1265395" y="579"/>
                  <a:pt x="1344337" y="15060"/>
                  <a:pt x="1389032" y="62558"/>
                </a:cubicBezTo>
                <a:cubicBezTo>
                  <a:pt x="1411089" y="86017"/>
                  <a:pt x="1431115" y="114400"/>
                  <a:pt x="1440112" y="140466"/>
                </a:cubicBezTo>
                <a:cubicBezTo>
                  <a:pt x="1451431" y="172324"/>
                  <a:pt x="1452882" y="200128"/>
                  <a:pt x="1452882" y="200128"/>
                </a:cubicBezTo>
                <a:cubicBezTo>
                  <a:pt x="1452882" y="2893886"/>
                  <a:pt x="1452882" y="2893886"/>
                  <a:pt x="1452882" y="2893886"/>
                </a:cubicBezTo>
                <a:cubicBezTo>
                  <a:pt x="1452882" y="2893886"/>
                  <a:pt x="1443305" y="2974690"/>
                  <a:pt x="1400061" y="3015816"/>
                </a:cubicBezTo>
                <a:cubicBezTo>
                  <a:pt x="1373360" y="3041302"/>
                  <a:pt x="1353334" y="3058100"/>
                  <a:pt x="1327794" y="3069396"/>
                </a:cubicBezTo>
                <a:cubicBezTo>
                  <a:pt x="1287742" y="3087352"/>
                  <a:pt x="1250013" y="3088800"/>
                  <a:pt x="1250013" y="3088800"/>
                </a:cubicBezTo>
                <a:cubicBezTo>
                  <a:pt x="195904" y="3088800"/>
                  <a:pt x="195904" y="3088800"/>
                  <a:pt x="195904" y="3088800"/>
                </a:cubicBezTo>
                <a:cubicBezTo>
                  <a:pt x="195904" y="3088800"/>
                  <a:pt x="157013" y="3084456"/>
                  <a:pt x="120445" y="3067368"/>
                </a:cubicBezTo>
                <a:cubicBezTo>
                  <a:pt x="85908" y="3051439"/>
                  <a:pt x="72267" y="3034641"/>
                  <a:pt x="48178" y="3008865"/>
                </a:cubicBezTo>
                <a:cubicBezTo>
                  <a:pt x="581" y="2957602"/>
                  <a:pt x="0" y="2877957"/>
                  <a:pt x="0" y="2877957"/>
                </a:cubicBezTo>
                <a:lnTo>
                  <a:pt x="871" y="204472"/>
                </a:lnTo>
                <a:cubicBezTo>
                  <a:pt x="871" y="204472"/>
                  <a:pt x="1161" y="167111"/>
                  <a:pt x="17704" y="126854"/>
                </a:cubicBezTo>
                <a:cubicBezTo>
                  <a:pt x="27572" y="102815"/>
                  <a:pt x="49049" y="78198"/>
                  <a:pt x="68784" y="58503"/>
                </a:cubicBezTo>
                <a:cubicBezTo>
                  <a:pt x="117252" y="9268"/>
                  <a:pt x="202870" y="0"/>
                  <a:pt x="20287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F272F314-C4B5-0F65-6F6F-9FFA3B2034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4361" y="2017643"/>
            <a:ext cx="5279239" cy="326003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6BB4E8D-8961-1BE6-20F7-F56C279F1C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63115" y="2090530"/>
            <a:ext cx="2689448" cy="3505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560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EEC1FB-E74A-40D6-8989-55F1451DC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0BD37EF-EC91-45B0-8F79-3A95CC3490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E24B867F-3FB0-405D-9A21-DC04B0C55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22" y="368963"/>
            <a:ext cx="1572120" cy="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3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89AE-F459-FB75-39A2-10F1CABB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A05F0-7E67-E64F-3977-C4C787391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3C538-F9FA-9DCB-7472-AF8E7504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50E-D31E-C2D2-CC8A-F6F0020C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36C95-EB66-D814-D50C-25DC0596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9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9C1E-A146-2830-F1EA-D352C7C3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E06F-CAC5-F72D-95D6-57FB6B1F1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517B8-A66F-F025-F2A0-FBD744E09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ADFA6-12ED-B7DA-68B7-99C54436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148C4-C3F5-A5A1-3EE0-B64D07C0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F06CF-BCA9-238F-4E6B-FA861E02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4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BDAD-F692-F006-2283-198398B2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9805-4A31-CA13-851B-E86FA5CA0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9BCA3-4CED-3E42-7E96-7D6854D59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68255-F707-7011-519B-E5B29037B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DB20B-0237-8F5D-2938-908F16A3F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6CB72-AE15-D891-5419-CC1B742C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2722E-FA83-24C7-F162-4C58755B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E347E-5671-E168-0E79-8E9388CB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EFD0-A3FC-F973-F901-73983A1F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5E5BB-E3EA-811F-8FC9-0D816265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0B8D1-9004-781D-D2C1-17A5A7C1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C6D4-B9A9-1C03-24A3-D7BA5FF7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8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9A8D9-19E2-8BC7-F94C-92F2AB8A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F74A8-BD87-2F1D-F59A-A4B3E2EF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65C39-AF06-17AF-8CD4-7E626E01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4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8ED8-8DBB-733F-0879-4B3CBD26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F7BF-E99F-CA4C-4051-7E1E864A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59C19-966A-C30B-675E-294B90236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D8D36-588A-152D-D94D-0578DFFC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699BA-CE2E-9887-3513-2E571D1B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05E6F-479B-C4A9-A990-0BEA4C9F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83F3-4685-D47B-689A-F266DB42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61865-18B9-195E-CEED-615416363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12EB3-C14E-CD40-F5AB-413C76E7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8D9B9-BDE7-9917-9743-2BD83EA0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8164A-8326-2C97-C8DD-FB4F7315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70A6-E5D4-EF3F-D895-42C669C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0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44E18-CF9D-0168-0BE0-6050496D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2CB37-7A8C-1FC5-4F6E-3C761699D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EC23D-38F6-8251-1301-403C38B71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34CC-FFD3-4E81-BF14-C29A4E23F6E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AA619-C9DF-4B34-1E72-C7E8D2287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483C8-A2D8-DCD9-3F32-68A97CCF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4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9082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89C084-2451-B973-F414-603077C8E9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>
                <a:latin typeface="Trebuchet MS" panose="020B0603020202020204" pitchFamily="34" charset="0"/>
              </a:rPr>
              <a:t>Teachers’ Pensions Action Forum June 2024</a:t>
            </a:r>
          </a:p>
          <a:p>
            <a:pPr marL="0" indent="0">
              <a:buNone/>
            </a:pPr>
            <a:r>
              <a:rPr lang="en-GB" sz="4000" b="1" dirty="0">
                <a:latin typeface="Trebuchet MS" panose="020B0603020202020204" pitchFamily="34" charset="0"/>
              </a:rPr>
              <a:t>Employer Toolkit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84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2BA-B3DC-BD4F-9533-F9191866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0" y="646176"/>
            <a:ext cx="5589590" cy="602987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Trebuchet MS" panose="020B0603020202020204"/>
                <a:cs typeface="Arial" panose="020B0604020202020204" pitchFamily="34" charset="0"/>
              </a:rPr>
              <a:t>What we’ve actioned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19538-83C9-1250-46F6-F10ED3C551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462026"/>
            <a:ext cx="5020070" cy="457200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Updated main webpage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Topics: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Starters and leavers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My Pension Online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Flexibilities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Transitional Protection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Email templates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Copyable content – word documents</a:t>
            </a:r>
          </a:p>
          <a:p>
            <a:pPr lvl="1"/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904FA7-5029-4F75-A362-2B8719C3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773" y="783699"/>
            <a:ext cx="5028092" cy="602987"/>
          </a:xfrm>
        </p:spPr>
        <p:txBody>
          <a:bodyPr/>
          <a:lstStyle/>
          <a:p>
            <a:r>
              <a:rPr lang="en-GB" dirty="0"/>
              <a:t>My Pension Online (MPO)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83A4E-2243-EC21-5E65-A058BED77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7" r="7146"/>
          <a:stretch/>
        </p:blipFill>
        <p:spPr>
          <a:xfrm>
            <a:off x="6345260" y="1458498"/>
            <a:ext cx="5753813" cy="4230900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080D40-3A9C-4FE5-FD51-B342ED75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11" y="1715589"/>
            <a:ext cx="4774565" cy="30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1A325C-E1BC-0BF0-5D58-0DA0FCAF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4" y="382332"/>
            <a:ext cx="6138162" cy="602987"/>
          </a:xfrm>
        </p:spPr>
        <p:txBody>
          <a:bodyPr/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My Pension Online (MPO)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D795D-E7D0-71FD-24D1-F974C645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85" y="1847655"/>
            <a:ext cx="2917327" cy="4025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8ED548-E09C-AAAB-F6B8-D383FD8B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9" y="1847655"/>
            <a:ext cx="2988852" cy="39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44FC-4367-3C29-1795-F2DD1F20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7E18-9A9C-D045-5BD4-6139CE4B4F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449326"/>
            <a:ext cx="5020070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Benefit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Family and dependents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Retirement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6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449326"/>
            <a:ext cx="10707687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Are there any other topics you would consider?</a:t>
            </a:r>
          </a:p>
          <a:p>
            <a:pPr marL="814388" lvl="3" indent="-457200"/>
            <a:r>
              <a:rPr lang="en-GB" sz="2200" b="1" dirty="0">
                <a:solidFill>
                  <a:schemeClr val="bg1"/>
                </a:solidFill>
              </a:rPr>
              <a:t>In our previous TPAF session the topic contributions was highlighted by employers. Do you receive questions from members on contributions? If so what type of questions?</a:t>
            </a:r>
          </a:p>
          <a:p>
            <a:pPr lvl="3" indent="0">
              <a:buNone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Which topics would you prioritise?</a:t>
            </a:r>
          </a:p>
        </p:txBody>
      </p:sp>
    </p:spTree>
    <p:extLst>
      <p:ext uri="{BB962C8B-B14F-4D97-AF65-F5344CB8AC3E}">
        <p14:creationId xmlns:p14="http://schemas.microsoft.com/office/powerpoint/2010/main" val="146305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format of resource do you find the easiest to use?</a:t>
            </a:r>
          </a:p>
        </p:txBody>
      </p:sp>
    </p:spTree>
    <p:extLst>
      <p:ext uri="{BB962C8B-B14F-4D97-AF65-F5344CB8AC3E}">
        <p14:creationId xmlns:p14="http://schemas.microsoft.com/office/powerpoint/2010/main" val="7597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D292AC-A4CC-360E-0570-AFD4E6C1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046" y="712980"/>
            <a:ext cx="5028092" cy="602987"/>
          </a:xfrm>
        </p:spPr>
        <p:txBody>
          <a:bodyPr/>
          <a:lstStyle/>
          <a:p>
            <a:r>
              <a:rPr lang="en-GB" dirty="0"/>
              <a:t>Transitional Protection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60B2F4-0D8C-DBDB-3CE8-CC2B806A67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3068" y="1403635"/>
            <a:ext cx="5020070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Creating a Transitional Protection Bulletin, for employers and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type of questions are you asked on Transitional Protection?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do members struggle with the most?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can we help?</a:t>
            </a:r>
          </a:p>
        </p:txBody>
      </p:sp>
    </p:spTree>
    <p:extLst>
      <p:ext uri="{BB962C8B-B14F-4D97-AF65-F5344CB8AC3E}">
        <p14:creationId xmlns:p14="http://schemas.microsoft.com/office/powerpoint/2010/main" val="3283983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9649-16DA-4C93-A433-7C9276D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32" y="73033"/>
            <a:ext cx="5437190" cy="1161355"/>
          </a:xfrm>
        </p:spPr>
        <p:txBody>
          <a:bodyPr/>
          <a:lstStyle/>
          <a:p>
            <a:r>
              <a:rPr lang="en-GB" sz="4000" dirty="0">
                <a:solidFill>
                  <a:srgbClr val="003F7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We provide…</a:t>
            </a:r>
            <a:endParaRPr lang="en-GB" dirty="0">
              <a:solidFill>
                <a:srgbClr val="003F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94CEA-CB6B-4841-B88D-B89BE73BFD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427145"/>
            <a:ext cx="5020070" cy="4003709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Oft. Templates helpful?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Do they work effectively?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Do you know how to use them?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Other formats?</a:t>
            </a:r>
          </a:p>
          <a:p>
            <a:pPr marL="700088" lvl="3" indent="-342900">
              <a:spcBef>
                <a:spcPts val="1800"/>
              </a:spcBef>
              <a:buClr>
                <a:schemeClr val="bg1"/>
              </a:buClr>
            </a:pPr>
            <a:r>
              <a:rPr lang="en-GB" sz="1600" b="1" dirty="0">
                <a:solidFill>
                  <a:schemeClr val="bg1"/>
                </a:solidFill>
              </a:rPr>
              <a:t>Copyable content</a:t>
            </a:r>
          </a:p>
          <a:p>
            <a:pPr lvl="3" indent="0">
              <a:spcBef>
                <a:spcPts val="1800"/>
              </a:spcBef>
              <a:buClr>
                <a:schemeClr val="bg1"/>
              </a:buClr>
              <a:buNone/>
            </a:pPr>
            <a:endParaRPr lang="en-GB" sz="1600" b="1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EFA74-E708-2C52-D11B-AFCB992CF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7" r="7146"/>
          <a:stretch/>
        </p:blipFill>
        <p:spPr>
          <a:xfrm>
            <a:off x="6192808" y="1234388"/>
            <a:ext cx="5867698" cy="4314642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EB4141-DC56-8401-992B-D157327E4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967" y="1540787"/>
            <a:ext cx="4810571" cy="300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2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are the key questions asked by members?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useful do you find our FAQs?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Would it be useful to have a list of top 20 FAQs to answer member queries?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questions would you include in your top 20?</a:t>
            </a:r>
          </a:p>
        </p:txBody>
      </p:sp>
    </p:spTree>
    <p:extLst>
      <p:ext uri="{BB962C8B-B14F-4D97-AF65-F5344CB8AC3E}">
        <p14:creationId xmlns:p14="http://schemas.microsoft.com/office/powerpoint/2010/main" val="6292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F350-F0F0-436C-A63E-C0379FD1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Help us, help 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7693C-CAB7-4840-92D1-A5E18154F5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487426"/>
            <a:ext cx="10707687" cy="45720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Have you got any ideas for engaging our members?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b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What feedback do you receive from members about our communications?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D7FC-625B-41D1-9CB8-A9068AC5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3" y="557276"/>
            <a:ext cx="5195643" cy="602987"/>
          </a:xfrm>
        </p:spPr>
        <p:txBody>
          <a:bodyPr>
            <a:no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4BF9-608D-49B1-9B40-56F0C7EC84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360966"/>
            <a:ext cx="5020070" cy="4482559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Benefits of the Teachers’ Pension Scheme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Importance of communication to members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How we communicate already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Challenges of communication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Current support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Employer Toolkit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Help us, help you. 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endParaRPr lang="en-GB" b="1" dirty="0">
              <a:latin typeface="Trebuchet MS" panose="020B0603020202020204" pitchFamily="34" charset="0"/>
            </a:endParaRP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endParaRPr lang="en-GB" b="1" dirty="0">
              <a:latin typeface="Trebuchet MS" panose="020B0603020202020204" pitchFamily="34" charset="0"/>
            </a:endParaRPr>
          </a:p>
          <a:p>
            <a:endParaRPr lang="en-GB" sz="2000" dirty="0">
              <a:latin typeface="Trebuchet MS" panose="020B0603020202020204" pitchFamily="34" charset="0"/>
            </a:endParaRPr>
          </a:p>
          <a:p>
            <a:endParaRPr lang="en-GB" sz="2000" dirty="0">
              <a:latin typeface="Trebuchet MS" panose="020B0603020202020204" pitchFamily="34" charset="0"/>
            </a:endParaRPr>
          </a:p>
          <a:p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FBEA-92E8-4348-8092-2A1B092D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057" y="2850199"/>
            <a:ext cx="2819685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44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A78F-530E-4D59-88F2-8DFE6543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438718"/>
            <a:ext cx="5028092" cy="1037608"/>
          </a:xfrm>
        </p:spPr>
        <p:txBody>
          <a:bodyPr>
            <a:no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Benefits of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2F74-596C-478D-81BB-E57D7635AA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548358"/>
            <a:ext cx="5152362" cy="462697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 impacted by stock markets &amp; investments but grows based on service and salary</a:t>
            </a: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don’t pay tax on contributions </a:t>
            </a: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mployers contribute the equivalent of 23.68% of members’ pay toward the cost</a:t>
            </a: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en-GB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index-linked, so it’s protected against rises in inflation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rebuchet MS" panose="020B0603020202020204" pitchFamily="34" charset="0"/>
              <a:buChar char="•"/>
            </a:pPr>
            <a:r>
              <a:rPr lang="en-GB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ll-health cover and in-service death grant</a:t>
            </a:r>
            <a:endParaRPr lang="en-GB" sz="20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rebuchet MS" panose="020B0603020202020204" pitchFamily="34" charset="0"/>
              <a:buChar char="•"/>
            </a:pPr>
            <a:r>
              <a:rPr lang="en-GB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 flexible retirement options. </a:t>
            </a:r>
            <a:endParaRPr lang="en-GB" sz="20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endParaRPr lang="en-GB" sz="20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FEC5-5FF2-444C-AA37-024E5513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1" y="818373"/>
            <a:ext cx="5623043" cy="1080138"/>
          </a:xfrm>
        </p:spPr>
        <p:txBody>
          <a:bodyPr>
            <a:no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Importance of communication to 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31BA-5D98-42D7-A185-8913FDF80C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1" y="1971738"/>
            <a:ext cx="5372724" cy="4067889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Changes to the Scheme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Updates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Key actions – view their Benefit Statement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Transitional Protection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When they join/leave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Making life decisions – family, divorce, ill-health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Understanding their retirement options.</a:t>
            </a:r>
          </a:p>
        </p:txBody>
      </p:sp>
    </p:spTree>
    <p:extLst>
      <p:ext uri="{BB962C8B-B14F-4D97-AF65-F5344CB8AC3E}">
        <p14:creationId xmlns:p14="http://schemas.microsoft.com/office/powerpoint/2010/main" val="331756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F3EA88-22D6-41BB-AD68-7268AF7559D9}"/>
              </a:ext>
            </a:extLst>
          </p:cNvPr>
          <p:cNvSpPr txBox="1">
            <a:spLocks/>
          </p:cNvSpPr>
          <p:nvPr/>
        </p:nvSpPr>
        <p:spPr>
          <a:xfrm>
            <a:off x="345993" y="6274683"/>
            <a:ext cx="2909352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Monthly bulletins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CEF217D-ED17-4922-A505-54ECCE13B6B1}"/>
              </a:ext>
            </a:extLst>
          </p:cNvPr>
          <p:cNvSpPr txBox="1">
            <a:spLocks/>
          </p:cNvSpPr>
          <p:nvPr/>
        </p:nvSpPr>
        <p:spPr>
          <a:xfrm>
            <a:off x="6506272" y="6270850"/>
            <a:ext cx="2909352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Bespoke emails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A921B-7837-4767-DD27-708A881A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0" y="557276"/>
            <a:ext cx="6280965" cy="60298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we communicate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3DAF4D-FD8A-6A23-2467-4C8AB72A62D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905" y="1876928"/>
            <a:ext cx="2909351" cy="387817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E18BF-B767-C3DD-8960-2023C57C5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0948" y="1876998"/>
            <a:ext cx="2949845" cy="38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3B992B-02DE-4B1B-A4D0-C4A0B0F004C6}"/>
              </a:ext>
            </a:extLst>
          </p:cNvPr>
          <p:cNvSpPr txBox="1">
            <a:spLocks/>
          </p:cNvSpPr>
          <p:nvPr/>
        </p:nvSpPr>
        <p:spPr>
          <a:xfrm>
            <a:off x="345993" y="5979902"/>
            <a:ext cx="1433222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Training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6BAB526-4320-4B01-B5FA-40F680E50560}"/>
              </a:ext>
            </a:extLst>
          </p:cNvPr>
          <p:cNvSpPr txBox="1">
            <a:spLocks/>
          </p:cNvSpPr>
          <p:nvPr/>
        </p:nvSpPr>
        <p:spPr>
          <a:xfrm>
            <a:off x="6587467" y="1695384"/>
            <a:ext cx="1433222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Social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BAC2A3-E20B-45BD-8D1A-6B2FD9F722EB}"/>
              </a:ext>
            </a:extLst>
          </p:cNvPr>
          <p:cNvSpPr txBox="1">
            <a:spLocks/>
          </p:cNvSpPr>
          <p:nvPr/>
        </p:nvSpPr>
        <p:spPr>
          <a:xfrm>
            <a:off x="9652417" y="6042121"/>
            <a:ext cx="2100146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Resources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9E320-8FD1-30E2-712F-A3CFA265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communicate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DD38DAC2-8174-194E-1CBB-F7C4AC1AF8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575" y="2017712"/>
            <a:ext cx="5280025" cy="3231621"/>
          </a:xfrm>
          <a:prstGeom prst="rect">
            <a:avLst/>
          </a:prstGeom>
          <a:noFill/>
        </p:spPr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F1D2481-7CC5-CAAD-79FA-D6AF5B2AD8D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4792" y="2017712"/>
            <a:ext cx="2675470" cy="3613653"/>
          </a:xfrm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FCFDE9CA-F03C-709D-0DA7-B15D535FC9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371" y="2841267"/>
            <a:ext cx="1687859" cy="3459457"/>
          </a:xfrm>
        </p:spPr>
      </p:pic>
    </p:spTree>
    <p:extLst>
      <p:ext uri="{BB962C8B-B14F-4D97-AF65-F5344CB8AC3E}">
        <p14:creationId xmlns:p14="http://schemas.microsoft.com/office/powerpoint/2010/main" val="184515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AC9A74-1FA2-4471-9176-1DCFB49C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1101402"/>
          </a:xfrm>
        </p:spPr>
        <p:txBody>
          <a:bodyPr/>
          <a:lstStyle/>
          <a:p>
            <a:r>
              <a:rPr lang="en-GB" dirty="0"/>
              <a:t>Challenges of communicating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4C9A9D-508D-4A41-88A0-79F1D773A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733107"/>
            <a:ext cx="5020071" cy="411041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Data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Member knowing who we are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Methods of communicating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Member goes to the employer for </a:t>
            </a:r>
            <a:r>
              <a:rPr lang="en-GB" sz="2000" dirty="0"/>
              <a:t>information</a:t>
            </a:r>
            <a:endParaRPr lang="en-GB" sz="2000" b="1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Member not engaged (younger audiences).</a:t>
            </a:r>
          </a:p>
          <a:p>
            <a:pPr>
              <a:buClr>
                <a:schemeClr val="tx1"/>
              </a:buClr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80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AEC0-C4B8-448A-969F-E312490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Employer toolkit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F958-57D8-4DCC-B9C5-E5F7A0B4DC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478354"/>
            <a:ext cx="5020070" cy="45720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Provide the resources to help you help your staff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Developed on themes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Providing various engagement resources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31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532783"/>
            <a:ext cx="10707687" cy="4572000"/>
          </a:xfrm>
        </p:spPr>
        <p:txBody>
          <a:bodyPr/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type of resources have you seen that we provide?</a:t>
            </a:r>
          </a:p>
        </p:txBody>
      </p:sp>
    </p:spTree>
    <p:extLst>
      <p:ext uri="{BB962C8B-B14F-4D97-AF65-F5344CB8AC3E}">
        <p14:creationId xmlns:p14="http://schemas.microsoft.com/office/powerpoint/2010/main" val="121279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458</Words>
  <Application>Microsoft Office PowerPoint</Application>
  <PresentationFormat>Widescreen</PresentationFormat>
  <Paragraphs>108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Trebuchet MS</vt:lpstr>
      <vt:lpstr>Office Theme</vt:lpstr>
      <vt:lpstr>Teachers' Pensions Master Presentation</vt:lpstr>
      <vt:lpstr>PowerPoint Presentation</vt:lpstr>
      <vt:lpstr>Today’s session</vt:lpstr>
      <vt:lpstr>Benefits of the Scheme</vt:lpstr>
      <vt:lpstr>Importance of communication to members </vt:lpstr>
      <vt:lpstr>How we communicate</vt:lpstr>
      <vt:lpstr>How we communicate</vt:lpstr>
      <vt:lpstr>Challenges of communicating</vt:lpstr>
      <vt:lpstr>Employer toolkit</vt:lpstr>
      <vt:lpstr>Poll Question</vt:lpstr>
      <vt:lpstr>What we’ve actioned</vt:lpstr>
      <vt:lpstr>My Pension Online (MPO)</vt:lpstr>
      <vt:lpstr>My Pension Online (MPO)</vt:lpstr>
      <vt:lpstr>Future topics</vt:lpstr>
      <vt:lpstr>Question</vt:lpstr>
      <vt:lpstr>Question</vt:lpstr>
      <vt:lpstr>Transitional Protection</vt:lpstr>
      <vt:lpstr>We provide…</vt:lpstr>
      <vt:lpstr>Poll Question</vt:lpstr>
      <vt:lpstr>Help us, help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Ali, Sundus (Capita Experience Pension Solutions)</dc:creator>
  <cp:lastModifiedBy>Ali, Sundus (Capita Experience Pension Solutions)</cp:lastModifiedBy>
  <cp:revision>11</cp:revision>
  <dcterms:created xsi:type="dcterms:W3CDTF">2024-03-06T14:07:17Z</dcterms:created>
  <dcterms:modified xsi:type="dcterms:W3CDTF">2024-06-21T09:26:55Z</dcterms:modified>
</cp:coreProperties>
</file>