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69330" autoAdjust="0"/>
  </p:normalViewPr>
  <p:slideViewPr>
    <p:cSldViewPr snapToGrid="0">
      <p:cViewPr varScale="1">
        <p:scale>
          <a:sx n="79" d="100"/>
          <a:sy n="79" d="100"/>
        </p:scale>
        <p:origin x="88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062229-70D0-4E81-B9BD-8C4ECA213BD1}" type="datetimeFigureOut">
              <a:rPr lang="en-GB" smtClean="0"/>
              <a:t>01/10/2024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3DD58-2085-42D8-8CEB-048175842CC2}" type="slidenum">
              <a:rPr lang="en-GB" smtClean="0"/>
              <a:t>‹#›</a:t>
            </a:fld>
            <a:endParaRPr lang="en-GB"/>
          </a:p>
        </p:txBody>
      </p:sp>
    </p:spTree>
    <p:extLst>
      <p:ext uri="{BB962C8B-B14F-4D97-AF65-F5344CB8AC3E}">
        <p14:creationId xmlns:p14="http://schemas.microsoft.com/office/powerpoint/2010/main" val="4083815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1285E673-A088-4B87-890D-EB38F347E1D5}" type="slidenum">
              <a:rPr lang="en-GB" smtClean="0"/>
              <a:t>1</a:t>
            </a:fld>
            <a:endParaRPr lang="en-GB"/>
          </a:p>
        </p:txBody>
      </p:sp>
    </p:spTree>
    <p:extLst>
      <p:ext uri="{BB962C8B-B14F-4D97-AF65-F5344CB8AC3E}">
        <p14:creationId xmlns:p14="http://schemas.microsoft.com/office/powerpoint/2010/main" val="2684696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10</a:t>
            </a:fld>
            <a:endParaRPr lang="en-GB"/>
          </a:p>
        </p:txBody>
      </p:sp>
    </p:spTree>
    <p:extLst>
      <p:ext uri="{BB962C8B-B14F-4D97-AF65-F5344CB8AC3E}">
        <p14:creationId xmlns:p14="http://schemas.microsoft.com/office/powerpoint/2010/main" val="3801566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n-lt"/>
            </a:endParaRPr>
          </a:p>
        </p:txBody>
      </p:sp>
      <p:sp>
        <p:nvSpPr>
          <p:cNvPr id="4" name="Slide Number Placeholder 3"/>
          <p:cNvSpPr>
            <a:spLocks noGrp="1"/>
          </p:cNvSpPr>
          <p:nvPr>
            <p:ph type="sldNum" sz="quarter" idx="5"/>
          </p:nvPr>
        </p:nvSpPr>
        <p:spPr/>
        <p:txBody>
          <a:bodyPr/>
          <a:lstStyle/>
          <a:p>
            <a:fld id="{2DA3B6EA-DD97-43EA-9327-E7F5EB5431D7}" type="slidenum">
              <a:rPr lang="en-GB" smtClean="0"/>
              <a:t>11</a:t>
            </a:fld>
            <a:endParaRPr lang="en-GB"/>
          </a:p>
        </p:txBody>
      </p:sp>
    </p:spTree>
    <p:extLst>
      <p:ext uri="{BB962C8B-B14F-4D97-AF65-F5344CB8AC3E}">
        <p14:creationId xmlns:p14="http://schemas.microsoft.com/office/powerpoint/2010/main" val="1616156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p>
        </p:txBody>
      </p:sp>
      <p:sp>
        <p:nvSpPr>
          <p:cNvPr id="4" name="Slide Number Placeholder 3"/>
          <p:cNvSpPr>
            <a:spLocks noGrp="1"/>
          </p:cNvSpPr>
          <p:nvPr>
            <p:ph type="sldNum" sz="quarter" idx="5"/>
          </p:nvPr>
        </p:nvSpPr>
        <p:spPr/>
        <p:txBody>
          <a:bodyPr/>
          <a:lstStyle/>
          <a:p>
            <a:fld id="{2DA3B6EA-DD97-43EA-9327-E7F5EB5431D7}" type="slidenum">
              <a:rPr lang="en-GB" smtClean="0"/>
              <a:t>12</a:t>
            </a:fld>
            <a:endParaRPr lang="en-GB"/>
          </a:p>
        </p:txBody>
      </p:sp>
    </p:spTree>
    <p:extLst>
      <p:ext uri="{BB962C8B-B14F-4D97-AF65-F5344CB8AC3E}">
        <p14:creationId xmlns:p14="http://schemas.microsoft.com/office/powerpoint/2010/main" val="1405516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5"/>
          </p:nvPr>
        </p:nvSpPr>
        <p:spPr/>
        <p:txBody>
          <a:bodyPr/>
          <a:lstStyle/>
          <a:p>
            <a:fld id="{2DA3B6EA-DD97-43EA-9327-E7F5EB5431D7}" type="slidenum">
              <a:rPr lang="en-GB" smtClean="0"/>
              <a:t>13</a:t>
            </a:fld>
            <a:endParaRPr lang="en-GB"/>
          </a:p>
        </p:txBody>
      </p:sp>
    </p:spTree>
    <p:extLst>
      <p:ext uri="{BB962C8B-B14F-4D97-AF65-F5344CB8AC3E}">
        <p14:creationId xmlns:p14="http://schemas.microsoft.com/office/powerpoint/2010/main" val="1191162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5"/>
          </p:nvPr>
        </p:nvSpPr>
        <p:spPr/>
        <p:txBody>
          <a:bodyPr/>
          <a:lstStyle/>
          <a:p>
            <a:fld id="{2DA3B6EA-DD97-43EA-9327-E7F5EB5431D7}" type="slidenum">
              <a:rPr lang="en-GB" smtClean="0"/>
              <a:t>14</a:t>
            </a:fld>
            <a:endParaRPr lang="en-GB"/>
          </a:p>
        </p:txBody>
      </p:sp>
    </p:spTree>
    <p:extLst>
      <p:ext uri="{BB962C8B-B14F-4D97-AF65-F5344CB8AC3E}">
        <p14:creationId xmlns:p14="http://schemas.microsoft.com/office/powerpoint/2010/main" val="2051135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15</a:t>
            </a:fld>
            <a:endParaRPr lang="en-GB"/>
          </a:p>
        </p:txBody>
      </p:sp>
    </p:spTree>
    <p:extLst>
      <p:ext uri="{BB962C8B-B14F-4D97-AF65-F5344CB8AC3E}">
        <p14:creationId xmlns:p14="http://schemas.microsoft.com/office/powerpoint/2010/main" val="2459038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5"/>
          </p:nvPr>
        </p:nvSpPr>
        <p:spPr/>
        <p:txBody>
          <a:bodyPr/>
          <a:lstStyle/>
          <a:p>
            <a:fld id="{2DA3B6EA-DD97-43EA-9327-E7F5EB5431D7}" type="slidenum">
              <a:rPr lang="en-GB" smtClean="0"/>
              <a:t>16</a:t>
            </a:fld>
            <a:endParaRPr lang="en-GB"/>
          </a:p>
        </p:txBody>
      </p:sp>
    </p:spTree>
    <p:extLst>
      <p:ext uri="{BB962C8B-B14F-4D97-AF65-F5344CB8AC3E}">
        <p14:creationId xmlns:p14="http://schemas.microsoft.com/office/powerpoint/2010/main" val="2565598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17</a:t>
            </a:fld>
            <a:endParaRPr lang="en-GB"/>
          </a:p>
        </p:txBody>
      </p:sp>
    </p:spTree>
    <p:extLst>
      <p:ext uri="{BB962C8B-B14F-4D97-AF65-F5344CB8AC3E}">
        <p14:creationId xmlns:p14="http://schemas.microsoft.com/office/powerpoint/2010/main" val="977915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5"/>
          </p:nvPr>
        </p:nvSpPr>
        <p:spPr/>
        <p:txBody>
          <a:bodyPr/>
          <a:lstStyle/>
          <a:p>
            <a:fld id="{2DA3B6EA-DD97-43EA-9327-E7F5EB5431D7}" type="slidenum">
              <a:rPr lang="en-GB" smtClean="0"/>
              <a:t>18</a:t>
            </a:fld>
            <a:endParaRPr lang="en-GB"/>
          </a:p>
        </p:txBody>
      </p:sp>
    </p:spTree>
    <p:extLst>
      <p:ext uri="{BB962C8B-B14F-4D97-AF65-F5344CB8AC3E}">
        <p14:creationId xmlns:p14="http://schemas.microsoft.com/office/powerpoint/2010/main" val="2512855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DA3B6EA-DD97-43EA-9327-E7F5EB5431D7}" type="slidenum">
              <a:rPr lang="en-GB" smtClean="0"/>
              <a:t>19</a:t>
            </a:fld>
            <a:endParaRPr lang="en-GB"/>
          </a:p>
        </p:txBody>
      </p:sp>
    </p:spTree>
    <p:extLst>
      <p:ext uri="{BB962C8B-B14F-4D97-AF65-F5344CB8AC3E}">
        <p14:creationId xmlns:p14="http://schemas.microsoft.com/office/powerpoint/2010/main" val="3690799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p:txBody>
      </p:sp>
      <p:sp>
        <p:nvSpPr>
          <p:cNvPr id="4" name="Slide Number Placeholder 3"/>
          <p:cNvSpPr>
            <a:spLocks noGrp="1"/>
          </p:cNvSpPr>
          <p:nvPr>
            <p:ph type="sldNum" sz="quarter" idx="5"/>
          </p:nvPr>
        </p:nvSpPr>
        <p:spPr/>
        <p:txBody>
          <a:bodyPr/>
          <a:lstStyle/>
          <a:p>
            <a:fld id="{2DA3B6EA-DD97-43EA-9327-E7F5EB5431D7}" type="slidenum">
              <a:rPr lang="en-GB" smtClean="0"/>
              <a:t>2</a:t>
            </a:fld>
            <a:endParaRPr lang="en-GB"/>
          </a:p>
        </p:txBody>
      </p:sp>
    </p:spTree>
    <p:extLst>
      <p:ext uri="{BB962C8B-B14F-4D97-AF65-F5344CB8AC3E}">
        <p14:creationId xmlns:p14="http://schemas.microsoft.com/office/powerpoint/2010/main" val="1298696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Narrow"/>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DA3B6EA-DD97-43EA-9327-E7F5EB5431D7}" type="slidenum">
              <a:rPr lang="en-GB" smtClean="0"/>
              <a:t>3</a:t>
            </a:fld>
            <a:endParaRPr lang="en-GB"/>
          </a:p>
        </p:txBody>
      </p:sp>
    </p:spTree>
    <p:extLst>
      <p:ext uri="{BB962C8B-B14F-4D97-AF65-F5344CB8AC3E}">
        <p14:creationId xmlns:p14="http://schemas.microsoft.com/office/powerpoint/2010/main" val="949645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DA3B6EA-DD97-43EA-9327-E7F5EB5431D7}" type="slidenum">
              <a:rPr lang="en-GB" smtClean="0"/>
              <a:t>4</a:t>
            </a:fld>
            <a:endParaRPr lang="en-GB"/>
          </a:p>
        </p:txBody>
      </p:sp>
    </p:spTree>
    <p:extLst>
      <p:ext uri="{BB962C8B-B14F-4D97-AF65-F5344CB8AC3E}">
        <p14:creationId xmlns:p14="http://schemas.microsoft.com/office/powerpoint/2010/main" val="40703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DA3B6EA-DD97-43EA-9327-E7F5EB5431D7}" type="slidenum">
              <a:rPr lang="en-GB" smtClean="0"/>
              <a:t>5</a:t>
            </a:fld>
            <a:endParaRPr lang="en-GB"/>
          </a:p>
        </p:txBody>
      </p:sp>
    </p:spTree>
    <p:extLst>
      <p:ext uri="{BB962C8B-B14F-4D97-AF65-F5344CB8AC3E}">
        <p14:creationId xmlns:p14="http://schemas.microsoft.com/office/powerpoint/2010/main" val="3464187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6</a:t>
            </a:fld>
            <a:endParaRPr lang="en-GB"/>
          </a:p>
        </p:txBody>
      </p:sp>
    </p:spTree>
    <p:extLst>
      <p:ext uri="{BB962C8B-B14F-4D97-AF65-F5344CB8AC3E}">
        <p14:creationId xmlns:p14="http://schemas.microsoft.com/office/powerpoint/2010/main" val="1893965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DA3B6EA-DD97-43EA-9327-E7F5EB5431D7}" type="slidenum">
              <a:rPr lang="en-GB" smtClean="0"/>
              <a:t>7</a:t>
            </a:fld>
            <a:endParaRPr lang="en-GB"/>
          </a:p>
        </p:txBody>
      </p:sp>
    </p:spTree>
    <p:extLst>
      <p:ext uri="{BB962C8B-B14F-4D97-AF65-F5344CB8AC3E}">
        <p14:creationId xmlns:p14="http://schemas.microsoft.com/office/powerpoint/2010/main" val="2872810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DA3B6EA-DD97-43EA-9327-E7F5EB5431D7}" type="slidenum">
              <a:rPr lang="en-GB" smtClean="0"/>
              <a:t>8</a:t>
            </a:fld>
            <a:endParaRPr lang="en-GB"/>
          </a:p>
        </p:txBody>
      </p:sp>
    </p:spTree>
    <p:extLst>
      <p:ext uri="{BB962C8B-B14F-4D97-AF65-F5344CB8AC3E}">
        <p14:creationId xmlns:p14="http://schemas.microsoft.com/office/powerpoint/2010/main" val="2734488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n-lt"/>
            </a:endParaRPr>
          </a:p>
        </p:txBody>
      </p:sp>
      <p:sp>
        <p:nvSpPr>
          <p:cNvPr id="4" name="Slide Number Placeholder 3"/>
          <p:cNvSpPr>
            <a:spLocks noGrp="1"/>
          </p:cNvSpPr>
          <p:nvPr>
            <p:ph type="sldNum" sz="quarter" idx="5"/>
          </p:nvPr>
        </p:nvSpPr>
        <p:spPr/>
        <p:txBody>
          <a:bodyPr/>
          <a:lstStyle/>
          <a:p>
            <a:fld id="{2DA3B6EA-DD97-43EA-9327-E7F5EB5431D7}" type="slidenum">
              <a:rPr lang="en-GB" smtClean="0"/>
              <a:t>9</a:t>
            </a:fld>
            <a:endParaRPr lang="en-GB"/>
          </a:p>
        </p:txBody>
      </p:sp>
    </p:spTree>
    <p:extLst>
      <p:ext uri="{BB962C8B-B14F-4D97-AF65-F5344CB8AC3E}">
        <p14:creationId xmlns:p14="http://schemas.microsoft.com/office/powerpoint/2010/main" val="2000120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59A9F-55ED-A9F7-E251-E7C21DC94E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4F6187-C15A-1DE7-417C-AE5696DCAA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44CC67B-4AAB-C04F-F06B-520A447A37BC}"/>
              </a:ext>
            </a:extLst>
          </p:cNvPr>
          <p:cNvSpPr>
            <a:spLocks noGrp="1"/>
          </p:cNvSpPr>
          <p:nvPr>
            <p:ph type="dt" sz="half" idx="10"/>
          </p:nvPr>
        </p:nvSpPr>
        <p:spPr/>
        <p:txBody>
          <a:bodyPr/>
          <a:lstStyle/>
          <a:p>
            <a:fld id="{5F6E30E0-6EF4-4418-9565-85AED0F46531}" type="datetimeFigureOut">
              <a:rPr lang="en-GB" smtClean="0"/>
              <a:t>01/10/2024</a:t>
            </a:fld>
            <a:endParaRPr lang="en-GB"/>
          </a:p>
        </p:txBody>
      </p:sp>
      <p:sp>
        <p:nvSpPr>
          <p:cNvPr id="5" name="Footer Placeholder 4">
            <a:extLst>
              <a:ext uri="{FF2B5EF4-FFF2-40B4-BE49-F238E27FC236}">
                <a16:creationId xmlns:a16="http://schemas.microsoft.com/office/drawing/2014/main" id="{07A221BE-062F-FAF9-4589-BB00818EED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C9D587-BB65-ACDE-AEDF-53CDF34D9FF6}"/>
              </a:ext>
            </a:extLst>
          </p:cNvPr>
          <p:cNvSpPr>
            <a:spLocks noGrp="1"/>
          </p:cNvSpPr>
          <p:nvPr>
            <p:ph type="sldNum" sz="quarter" idx="12"/>
          </p:nvPr>
        </p:nvSpPr>
        <p:spPr/>
        <p:txBody>
          <a:bodyPr/>
          <a:lstStyle/>
          <a:p>
            <a:fld id="{932EC42F-B84F-448F-8AB0-D940668A5A9F}" type="slidenum">
              <a:rPr lang="en-GB" smtClean="0"/>
              <a:t>‹#›</a:t>
            </a:fld>
            <a:endParaRPr lang="en-GB"/>
          </a:p>
        </p:txBody>
      </p:sp>
    </p:spTree>
    <p:extLst>
      <p:ext uri="{BB962C8B-B14F-4D97-AF65-F5344CB8AC3E}">
        <p14:creationId xmlns:p14="http://schemas.microsoft.com/office/powerpoint/2010/main" val="3763697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411AF-AB2E-60BA-66F1-7384967F1F0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67114A-EBEF-C73A-1025-AFFEEF803F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082E3B-1229-B639-CDC0-D8691D88FBBF}"/>
              </a:ext>
            </a:extLst>
          </p:cNvPr>
          <p:cNvSpPr>
            <a:spLocks noGrp="1"/>
          </p:cNvSpPr>
          <p:nvPr>
            <p:ph type="dt" sz="half" idx="10"/>
          </p:nvPr>
        </p:nvSpPr>
        <p:spPr/>
        <p:txBody>
          <a:bodyPr/>
          <a:lstStyle/>
          <a:p>
            <a:fld id="{5F6E30E0-6EF4-4418-9565-85AED0F46531}" type="datetimeFigureOut">
              <a:rPr lang="en-GB" smtClean="0"/>
              <a:t>01/10/2024</a:t>
            </a:fld>
            <a:endParaRPr lang="en-GB"/>
          </a:p>
        </p:txBody>
      </p:sp>
      <p:sp>
        <p:nvSpPr>
          <p:cNvPr id="5" name="Footer Placeholder 4">
            <a:extLst>
              <a:ext uri="{FF2B5EF4-FFF2-40B4-BE49-F238E27FC236}">
                <a16:creationId xmlns:a16="http://schemas.microsoft.com/office/drawing/2014/main" id="{7C8F5C78-02F2-B33B-B6DF-2D5A4DB088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9C73AA-163E-94D9-65BC-C1EE713B45DB}"/>
              </a:ext>
            </a:extLst>
          </p:cNvPr>
          <p:cNvSpPr>
            <a:spLocks noGrp="1"/>
          </p:cNvSpPr>
          <p:nvPr>
            <p:ph type="sldNum" sz="quarter" idx="12"/>
          </p:nvPr>
        </p:nvSpPr>
        <p:spPr/>
        <p:txBody>
          <a:bodyPr/>
          <a:lstStyle/>
          <a:p>
            <a:fld id="{932EC42F-B84F-448F-8AB0-D940668A5A9F}" type="slidenum">
              <a:rPr lang="en-GB" smtClean="0"/>
              <a:t>‹#›</a:t>
            </a:fld>
            <a:endParaRPr lang="en-GB"/>
          </a:p>
        </p:txBody>
      </p:sp>
    </p:spTree>
    <p:extLst>
      <p:ext uri="{BB962C8B-B14F-4D97-AF65-F5344CB8AC3E}">
        <p14:creationId xmlns:p14="http://schemas.microsoft.com/office/powerpoint/2010/main" val="1649453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1EA863-4300-3EC2-8623-049C73F7F5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E80BBA-B973-3D60-D8BF-8D14E6C0E3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01E676-ABF7-A364-B9A6-E4E06DE90999}"/>
              </a:ext>
            </a:extLst>
          </p:cNvPr>
          <p:cNvSpPr>
            <a:spLocks noGrp="1"/>
          </p:cNvSpPr>
          <p:nvPr>
            <p:ph type="dt" sz="half" idx="10"/>
          </p:nvPr>
        </p:nvSpPr>
        <p:spPr/>
        <p:txBody>
          <a:bodyPr/>
          <a:lstStyle/>
          <a:p>
            <a:fld id="{5F6E30E0-6EF4-4418-9565-85AED0F46531}" type="datetimeFigureOut">
              <a:rPr lang="en-GB" smtClean="0"/>
              <a:t>01/10/2024</a:t>
            </a:fld>
            <a:endParaRPr lang="en-GB"/>
          </a:p>
        </p:txBody>
      </p:sp>
      <p:sp>
        <p:nvSpPr>
          <p:cNvPr id="5" name="Footer Placeholder 4">
            <a:extLst>
              <a:ext uri="{FF2B5EF4-FFF2-40B4-BE49-F238E27FC236}">
                <a16:creationId xmlns:a16="http://schemas.microsoft.com/office/drawing/2014/main" id="{8DBAA503-5DAD-817F-347D-8E4D668A39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CE6F73-851D-9C38-673C-7EE888E6FBE4}"/>
              </a:ext>
            </a:extLst>
          </p:cNvPr>
          <p:cNvSpPr>
            <a:spLocks noGrp="1"/>
          </p:cNvSpPr>
          <p:nvPr>
            <p:ph type="sldNum" sz="quarter" idx="12"/>
          </p:nvPr>
        </p:nvSpPr>
        <p:spPr/>
        <p:txBody>
          <a:bodyPr/>
          <a:lstStyle/>
          <a:p>
            <a:fld id="{932EC42F-B84F-448F-8AB0-D940668A5A9F}" type="slidenum">
              <a:rPr lang="en-GB" smtClean="0"/>
              <a:t>‹#›</a:t>
            </a:fld>
            <a:endParaRPr lang="en-GB"/>
          </a:p>
        </p:txBody>
      </p:sp>
    </p:spTree>
    <p:extLst>
      <p:ext uri="{BB962C8B-B14F-4D97-AF65-F5344CB8AC3E}">
        <p14:creationId xmlns:p14="http://schemas.microsoft.com/office/powerpoint/2010/main" val="3208895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ver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picture containing person, indoor&#10;&#10;Description automatically generated">
            <a:extLst>
              <a:ext uri="{FF2B5EF4-FFF2-40B4-BE49-F238E27FC236}">
                <a16:creationId xmlns:a16="http://schemas.microsoft.com/office/drawing/2014/main" id="{A40A0296-A850-45DF-9DF7-F2DAB89D5FA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2295"/>
          <a:stretch/>
        </p:blipFill>
        <p:spPr>
          <a:xfrm>
            <a:off x="0" y="0"/>
            <a:ext cx="12192000" cy="6858000"/>
          </a:xfrm>
          <a:prstGeom prst="rect">
            <a:avLst/>
          </a:prstGeom>
        </p:spPr>
      </p:pic>
      <p:pic>
        <p:nvPicPr>
          <p:cNvPr id="6" name="Picture 5" descr="A picture containing drawing, plate&#10;&#10;Description automatically generated">
            <a:extLst>
              <a:ext uri="{FF2B5EF4-FFF2-40B4-BE49-F238E27FC236}">
                <a16:creationId xmlns:a16="http://schemas.microsoft.com/office/drawing/2014/main" id="{620ACFE5-352D-4BE1-A96C-F05EA53B13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4015" y="2725469"/>
            <a:ext cx="2843999" cy="853200"/>
          </a:xfrm>
          <a:prstGeom prst="rect">
            <a:avLst/>
          </a:prstGeom>
        </p:spPr>
      </p:pic>
      <p:sp>
        <p:nvSpPr>
          <p:cNvPr id="8" name="Content Placeholder 9">
            <a:extLst>
              <a:ext uri="{FF2B5EF4-FFF2-40B4-BE49-F238E27FC236}">
                <a16:creationId xmlns:a16="http://schemas.microsoft.com/office/drawing/2014/main" id="{3200BCDA-1D32-4F6D-8BEC-4EEFD569C903}"/>
              </a:ext>
            </a:extLst>
          </p:cNvPr>
          <p:cNvSpPr>
            <a:spLocks noGrp="1"/>
          </p:cNvSpPr>
          <p:nvPr>
            <p:ph sz="quarter" idx="11"/>
          </p:nvPr>
        </p:nvSpPr>
        <p:spPr>
          <a:xfrm>
            <a:off x="354015" y="4162954"/>
            <a:ext cx="6253233" cy="1914434"/>
          </a:xfrm>
        </p:spPr>
        <p:txBody>
          <a:bodyPr/>
          <a:lstStyle>
            <a:lvl1pPr>
              <a:defRPr sz="4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167265397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ontent - raspber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D04FFB7-2E90-43CF-A6DE-652C93E95103}"/>
              </a:ext>
            </a:extLst>
          </p:cNvPr>
          <p:cNvSpPr>
            <a:spLocks noGrp="1"/>
          </p:cNvSpPr>
          <p:nvPr>
            <p:ph type="title" hasCustomPrompt="1"/>
          </p:nvPr>
        </p:nvSpPr>
        <p:spPr>
          <a:xfrm>
            <a:off x="6827025" y="557276"/>
            <a:ext cx="5028092" cy="602987"/>
          </a:xfrm>
        </p:spPr>
        <p:txBody>
          <a:bodyPr anchor="b"/>
          <a:lstStyle>
            <a:lvl1pPr>
              <a:defRPr sz="4000">
                <a:solidFill>
                  <a:schemeClr val="tx1"/>
                </a:solidFill>
              </a:defRPr>
            </a:lvl1pPr>
          </a:lstStyle>
          <a:p>
            <a:r>
              <a:rPr lang="en-US"/>
              <a:t>Title text</a:t>
            </a:r>
            <a:endParaRPr lang="en-GB"/>
          </a:p>
        </p:txBody>
      </p:sp>
      <p:sp>
        <p:nvSpPr>
          <p:cNvPr id="8" name="Content Placeholder 3">
            <a:extLst>
              <a:ext uri="{FF2B5EF4-FFF2-40B4-BE49-F238E27FC236}">
                <a16:creationId xmlns:a16="http://schemas.microsoft.com/office/drawing/2014/main" id="{FA589B7F-1244-4143-9F3F-76456ACC0767}"/>
              </a:ext>
            </a:extLst>
          </p:cNvPr>
          <p:cNvSpPr>
            <a:spLocks noGrp="1"/>
          </p:cNvSpPr>
          <p:nvPr>
            <p:ph sz="quarter" idx="11"/>
          </p:nvPr>
        </p:nvSpPr>
        <p:spPr>
          <a:xfrm>
            <a:off x="6835046"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pic>
        <p:nvPicPr>
          <p:cNvPr id="9" name="Picture 8" descr="A picture containing drawing, plate&#10;&#10;Description automatically generated">
            <a:extLst>
              <a:ext uri="{FF2B5EF4-FFF2-40B4-BE49-F238E27FC236}">
                <a16:creationId xmlns:a16="http://schemas.microsoft.com/office/drawing/2014/main" id="{245B7B47-DDFD-4311-85CD-4C6DAB72AA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pic>
        <p:nvPicPr>
          <p:cNvPr id="3" name="Picture 2" descr="A close up of a calculator&#10;&#10;Description automatically generated with medium confidence">
            <a:extLst>
              <a:ext uri="{FF2B5EF4-FFF2-40B4-BE49-F238E27FC236}">
                <a16:creationId xmlns:a16="http://schemas.microsoft.com/office/drawing/2014/main" id="{6D2F0F34-9332-4319-82CA-3E6EB2C102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Tree>
    <p:extLst>
      <p:ext uri="{BB962C8B-B14F-4D97-AF65-F5344CB8AC3E}">
        <p14:creationId xmlns:p14="http://schemas.microsoft.com/office/powerpoint/2010/main" val="68472266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2_Content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F3910ED-EFD3-4F66-BAE0-E13C090F0583}"/>
              </a:ext>
            </a:extLst>
          </p:cNvPr>
          <p:cNvSpPr>
            <a:spLocks noGrp="1"/>
          </p:cNvSpPr>
          <p:nvPr>
            <p:ph type="title" hasCustomPrompt="1"/>
          </p:nvPr>
        </p:nvSpPr>
        <p:spPr>
          <a:xfrm>
            <a:off x="6827024" y="557276"/>
            <a:ext cx="5028092" cy="602987"/>
          </a:xfrm>
        </p:spPr>
        <p:txBody>
          <a:bodyPr anchor="b"/>
          <a:lstStyle>
            <a:lvl1pPr>
              <a:defRPr sz="4000">
                <a:solidFill>
                  <a:schemeClr val="tx1"/>
                </a:solidFill>
              </a:defRPr>
            </a:lvl1pPr>
          </a:lstStyle>
          <a:p>
            <a:r>
              <a:rPr lang="en-US"/>
              <a:t>Title text</a:t>
            </a:r>
            <a:endParaRPr lang="en-GB"/>
          </a:p>
        </p:txBody>
      </p:sp>
      <p:sp>
        <p:nvSpPr>
          <p:cNvPr id="9" name="Content Placeholder 3">
            <a:extLst>
              <a:ext uri="{FF2B5EF4-FFF2-40B4-BE49-F238E27FC236}">
                <a16:creationId xmlns:a16="http://schemas.microsoft.com/office/drawing/2014/main" id="{F4F24CDF-B072-4B99-B3FB-C19A1B85CBA0}"/>
              </a:ext>
            </a:extLst>
          </p:cNvPr>
          <p:cNvSpPr>
            <a:spLocks noGrp="1"/>
          </p:cNvSpPr>
          <p:nvPr>
            <p:ph sz="quarter" idx="11"/>
          </p:nvPr>
        </p:nvSpPr>
        <p:spPr>
          <a:xfrm>
            <a:off x="6835045"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pic>
        <p:nvPicPr>
          <p:cNvPr id="10" name="Picture 9" descr="A picture containing drawing, plate&#10;&#10;Description automatically generated">
            <a:extLst>
              <a:ext uri="{FF2B5EF4-FFF2-40B4-BE49-F238E27FC236}">
                <a16:creationId xmlns:a16="http://schemas.microsoft.com/office/drawing/2014/main" id="{240F99CC-DA0E-4CCB-B94B-E214A83BF6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pic>
        <p:nvPicPr>
          <p:cNvPr id="3" name="Picture 2" descr="A person showing a child something on a paper&#10;&#10;Description automatically generated with low confidence">
            <a:extLst>
              <a:ext uri="{FF2B5EF4-FFF2-40B4-BE49-F238E27FC236}">
                <a16:creationId xmlns:a16="http://schemas.microsoft.com/office/drawing/2014/main" id="{D7A15044-711E-4DC2-808F-4638813E2B5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Tree>
    <p:extLst>
      <p:ext uri="{BB962C8B-B14F-4D97-AF65-F5344CB8AC3E}">
        <p14:creationId xmlns:p14="http://schemas.microsoft.com/office/powerpoint/2010/main" val="410256794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content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E0082D3-70A3-4F7D-83E4-0BE44A86FCB5}"/>
              </a:ext>
            </a:extLst>
          </p:cNvPr>
          <p:cNvSpPr>
            <a:spLocks noGrp="1"/>
          </p:cNvSpPr>
          <p:nvPr>
            <p:ph type="title" hasCustomPrompt="1"/>
          </p:nvPr>
        </p:nvSpPr>
        <p:spPr>
          <a:xfrm>
            <a:off x="6827023" y="557276"/>
            <a:ext cx="5028092" cy="602987"/>
          </a:xfrm>
        </p:spPr>
        <p:txBody>
          <a:bodyPr anchor="b"/>
          <a:lstStyle>
            <a:lvl1pPr>
              <a:defRPr sz="4000">
                <a:solidFill>
                  <a:srgbClr val="003F72"/>
                </a:solidFill>
              </a:defRPr>
            </a:lvl1pPr>
          </a:lstStyle>
          <a:p>
            <a:r>
              <a:rPr lang="en-US"/>
              <a:t>Title text</a:t>
            </a:r>
            <a:endParaRPr lang="en-GB"/>
          </a:p>
        </p:txBody>
      </p:sp>
      <p:sp>
        <p:nvSpPr>
          <p:cNvPr id="9" name="Content Placeholder 3">
            <a:extLst>
              <a:ext uri="{FF2B5EF4-FFF2-40B4-BE49-F238E27FC236}">
                <a16:creationId xmlns:a16="http://schemas.microsoft.com/office/drawing/2014/main" id="{2348B866-0536-443C-8E13-A69D45040981}"/>
              </a:ext>
            </a:extLst>
          </p:cNvPr>
          <p:cNvSpPr>
            <a:spLocks noGrp="1"/>
          </p:cNvSpPr>
          <p:nvPr>
            <p:ph sz="quarter" idx="11"/>
          </p:nvPr>
        </p:nvSpPr>
        <p:spPr>
          <a:xfrm>
            <a:off x="6835044" y="1271526"/>
            <a:ext cx="5020070" cy="4572000"/>
          </a:xfrm>
        </p:spPr>
        <p:txBody>
          <a:bodyPr/>
          <a:lstStyle>
            <a:lvl1pPr>
              <a:defRPr sz="1800">
                <a:solidFill>
                  <a:srgbClr val="003F7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pic>
        <p:nvPicPr>
          <p:cNvPr id="12" name="Picture 11" descr="A picture containing plate, drawing&#10;&#10;Description automatically generated">
            <a:extLst>
              <a:ext uri="{FF2B5EF4-FFF2-40B4-BE49-F238E27FC236}">
                <a16:creationId xmlns:a16="http://schemas.microsoft.com/office/drawing/2014/main" id="{FF9F1CF5-0B23-4509-A9F8-F8F65D5FFF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31122" y="5678915"/>
            <a:ext cx="1572120" cy="786062"/>
          </a:xfrm>
          <a:prstGeom prst="rect">
            <a:avLst/>
          </a:prstGeom>
        </p:spPr>
      </p:pic>
      <p:pic>
        <p:nvPicPr>
          <p:cNvPr id="4" name="Picture 3" descr="A person working on a computer&#10;&#10;Description automatically generated with medium confidence">
            <a:extLst>
              <a:ext uri="{FF2B5EF4-FFF2-40B4-BE49-F238E27FC236}">
                <a16:creationId xmlns:a16="http://schemas.microsoft.com/office/drawing/2014/main" id="{BF1C764A-1402-4496-8F29-64FEA0217A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55" y="0"/>
            <a:ext cx="6087545" cy="6858000"/>
          </a:xfrm>
          <a:prstGeom prst="rect">
            <a:avLst/>
          </a:prstGeom>
        </p:spPr>
      </p:pic>
    </p:spTree>
    <p:extLst>
      <p:ext uri="{BB962C8B-B14F-4D97-AF65-F5344CB8AC3E}">
        <p14:creationId xmlns:p14="http://schemas.microsoft.com/office/powerpoint/2010/main" val="1352329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wo content -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69C903C-7AC8-4922-83B5-0DD40E0C317C}"/>
              </a:ext>
            </a:extLst>
          </p:cNvPr>
          <p:cNvSpPr>
            <a:spLocks noGrp="1"/>
          </p:cNvSpPr>
          <p:nvPr>
            <p:ph type="title" hasCustomPrompt="1"/>
          </p:nvPr>
        </p:nvSpPr>
        <p:spPr>
          <a:xfrm>
            <a:off x="6827023" y="557276"/>
            <a:ext cx="5028092" cy="602987"/>
          </a:xfrm>
        </p:spPr>
        <p:txBody>
          <a:bodyPr anchor="b"/>
          <a:lstStyle>
            <a:lvl1pPr>
              <a:defRPr sz="4000">
                <a:solidFill>
                  <a:schemeClr val="bg1"/>
                </a:solidFill>
              </a:defRPr>
            </a:lvl1pPr>
          </a:lstStyle>
          <a:p>
            <a:r>
              <a:rPr lang="en-US"/>
              <a:t>Title text</a:t>
            </a:r>
            <a:endParaRPr lang="en-GB"/>
          </a:p>
        </p:txBody>
      </p:sp>
      <p:sp>
        <p:nvSpPr>
          <p:cNvPr id="11" name="Content Placeholder 3">
            <a:extLst>
              <a:ext uri="{FF2B5EF4-FFF2-40B4-BE49-F238E27FC236}">
                <a16:creationId xmlns:a16="http://schemas.microsoft.com/office/drawing/2014/main" id="{B5C15BF6-EF01-4879-8E3C-2E74DE0CCC8C}"/>
              </a:ext>
            </a:extLst>
          </p:cNvPr>
          <p:cNvSpPr>
            <a:spLocks noGrp="1"/>
          </p:cNvSpPr>
          <p:nvPr>
            <p:ph sz="quarter" idx="11"/>
          </p:nvPr>
        </p:nvSpPr>
        <p:spPr>
          <a:xfrm>
            <a:off x="6835044" y="1271526"/>
            <a:ext cx="5020070" cy="4572000"/>
          </a:xfrm>
        </p:spPr>
        <p:txBody>
          <a:bodyPr/>
          <a:lstStyle>
            <a:lvl1pPr>
              <a:defRPr sz="18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pic>
        <p:nvPicPr>
          <p:cNvPr id="13" name="Picture 12" descr="A picture containing drawing, plate&#10;&#10;Description automatically generated">
            <a:extLst>
              <a:ext uri="{FF2B5EF4-FFF2-40B4-BE49-F238E27FC236}">
                <a16:creationId xmlns:a16="http://schemas.microsoft.com/office/drawing/2014/main" id="{CBDD5F54-F6AF-42D2-85D6-848FAD8706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pic>
        <p:nvPicPr>
          <p:cNvPr id="3" name="Picture 2" descr="A picture containing person, people&#10;&#10;Description automatically generated">
            <a:extLst>
              <a:ext uri="{FF2B5EF4-FFF2-40B4-BE49-F238E27FC236}">
                <a16:creationId xmlns:a16="http://schemas.microsoft.com/office/drawing/2014/main" id="{D9B2E835-409F-42C7-8606-1291F72E8F7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6079114" cy="6858000"/>
          </a:xfrm>
          <a:prstGeom prst="rect">
            <a:avLst/>
          </a:prstGeom>
        </p:spPr>
      </p:pic>
    </p:spTree>
    <p:extLst>
      <p:ext uri="{BB962C8B-B14F-4D97-AF65-F5344CB8AC3E}">
        <p14:creationId xmlns:p14="http://schemas.microsoft.com/office/powerpoint/2010/main" val="3728997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A85B04E-21D9-4AF0-90B0-6411072BAEFF}"/>
              </a:ext>
            </a:extLst>
          </p:cNvPr>
          <p:cNvSpPr>
            <a:spLocks noGrp="1"/>
          </p:cNvSpPr>
          <p:nvPr>
            <p:ph type="title" hasCustomPrompt="1"/>
          </p:nvPr>
        </p:nvSpPr>
        <p:spPr>
          <a:xfrm>
            <a:off x="345993" y="557276"/>
            <a:ext cx="5234817" cy="602987"/>
          </a:xfrm>
        </p:spPr>
        <p:txBody>
          <a:bodyPr anchor="b"/>
          <a:lstStyle>
            <a:lvl1pPr>
              <a:defRPr sz="4000">
                <a:solidFill>
                  <a:schemeClr val="tx1"/>
                </a:solidFill>
              </a:defRPr>
            </a:lvl1pPr>
          </a:lstStyle>
          <a:p>
            <a:r>
              <a:rPr lang="en-US"/>
              <a:t>Title text</a:t>
            </a:r>
            <a:endParaRPr lang="en-GB"/>
          </a:p>
        </p:txBody>
      </p:sp>
      <p:sp>
        <p:nvSpPr>
          <p:cNvPr id="6" name="Content Placeholder 3">
            <a:extLst>
              <a:ext uri="{FF2B5EF4-FFF2-40B4-BE49-F238E27FC236}">
                <a16:creationId xmlns:a16="http://schemas.microsoft.com/office/drawing/2014/main" id="{6CC1C6F7-2BEF-480E-BBC5-3E047D230653}"/>
              </a:ext>
            </a:extLst>
          </p:cNvPr>
          <p:cNvSpPr>
            <a:spLocks noGrp="1"/>
          </p:cNvSpPr>
          <p:nvPr>
            <p:ph sz="quarter" idx="11"/>
          </p:nvPr>
        </p:nvSpPr>
        <p:spPr>
          <a:xfrm>
            <a:off x="354014" y="1271526"/>
            <a:ext cx="10707687" cy="4572000"/>
          </a:xfrm>
        </p:spPr>
        <p:txBody>
          <a:bodyPr/>
          <a:lstStyle>
            <a:lvl1pPr>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pic>
        <p:nvPicPr>
          <p:cNvPr id="9" name="Picture 8" descr="A picture containing drawing, plate&#10;&#10;Description automatically generated">
            <a:extLst>
              <a:ext uri="{FF2B5EF4-FFF2-40B4-BE49-F238E27FC236}">
                <a16:creationId xmlns:a16="http://schemas.microsoft.com/office/drawing/2014/main" id="{2E41E7B5-411C-4DCE-83BC-FE83E79DD5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19258" y="555912"/>
            <a:ext cx="1528537" cy="458562"/>
          </a:xfrm>
          <a:prstGeom prst="rect">
            <a:avLst/>
          </a:prstGeom>
        </p:spPr>
      </p:pic>
    </p:spTree>
    <p:extLst>
      <p:ext uri="{BB962C8B-B14F-4D97-AF65-F5344CB8AC3E}">
        <p14:creationId xmlns:p14="http://schemas.microsoft.com/office/powerpoint/2010/main" val="41250926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 raspber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35AB-35E8-4298-989C-72359141062C}"/>
              </a:ext>
            </a:extLst>
          </p:cNvPr>
          <p:cNvSpPr>
            <a:spLocks noGrp="1"/>
          </p:cNvSpPr>
          <p:nvPr>
            <p:ph type="title" hasCustomPrompt="1"/>
          </p:nvPr>
        </p:nvSpPr>
        <p:spPr>
          <a:xfrm>
            <a:off x="284714" y="294125"/>
            <a:ext cx="5234817" cy="759423"/>
          </a:xfrm>
        </p:spPr>
        <p:txBody>
          <a:bodyPr anchor="b"/>
          <a:lstStyle>
            <a:lvl1pPr>
              <a:defRPr sz="4000">
                <a:solidFill>
                  <a:schemeClr val="tx1"/>
                </a:solidFill>
              </a:defRPr>
            </a:lvl1pPr>
          </a:lstStyle>
          <a:p>
            <a:r>
              <a:rPr lang="en-US"/>
              <a:t>Title text</a:t>
            </a:r>
            <a:endParaRPr lang="en-GB"/>
          </a:p>
        </p:txBody>
      </p:sp>
      <p:pic>
        <p:nvPicPr>
          <p:cNvPr id="7" name="Picture 6" descr="A picture containing drawing, plate&#10;&#10;Description automatically generated">
            <a:extLst>
              <a:ext uri="{FF2B5EF4-FFF2-40B4-BE49-F238E27FC236}">
                <a16:creationId xmlns:a16="http://schemas.microsoft.com/office/drawing/2014/main" id="{7A2C14EC-8AF7-4697-A4B4-1739571870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47498" y="305155"/>
            <a:ext cx="1372485" cy="411746"/>
          </a:xfrm>
          <a:prstGeom prst="rect">
            <a:avLst/>
          </a:prstGeom>
        </p:spPr>
      </p:pic>
      <p:sp>
        <p:nvSpPr>
          <p:cNvPr id="4" name="Content Placeholder 3">
            <a:extLst>
              <a:ext uri="{FF2B5EF4-FFF2-40B4-BE49-F238E27FC236}">
                <a16:creationId xmlns:a16="http://schemas.microsoft.com/office/drawing/2014/main" id="{E49E7A37-0BE4-4E30-85CF-398B5568DD12}"/>
              </a:ext>
            </a:extLst>
          </p:cNvPr>
          <p:cNvSpPr>
            <a:spLocks noGrp="1"/>
          </p:cNvSpPr>
          <p:nvPr>
            <p:ph sz="quarter" idx="10"/>
          </p:nvPr>
        </p:nvSpPr>
        <p:spPr>
          <a:xfrm>
            <a:off x="284163" y="1250950"/>
            <a:ext cx="10852150" cy="50720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551875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ontent -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1908BA82-18EA-41FE-A033-3783E8003643}"/>
              </a:ext>
            </a:extLst>
          </p:cNvPr>
          <p:cNvSpPr>
            <a:spLocks noGrp="1"/>
          </p:cNvSpPr>
          <p:nvPr>
            <p:ph type="title"/>
          </p:nvPr>
        </p:nvSpPr>
        <p:spPr>
          <a:xfrm>
            <a:off x="2397774" y="2850199"/>
            <a:ext cx="7396451" cy="578801"/>
          </a:xfrm>
        </p:spPr>
        <p:txBody>
          <a:bodyPr/>
          <a:lstStyle>
            <a:lvl1pPr>
              <a:defRPr>
                <a:solidFill>
                  <a:schemeClr val="bg1"/>
                </a:solidFill>
              </a:defRPr>
            </a:lvl1pPr>
          </a:lstStyle>
          <a:p>
            <a:r>
              <a:rPr lang="en-US"/>
              <a:t>Click to edit Master title style</a:t>
            </a:r>
            <a:endParaRPr lang="en-GB"/>
          </a:p>
        </p:txBody>
      </p:sp>
      <p:pic>
        <p:nvPicPr>
          <p:cNvPr id="9" name="Picture 8" descr="A picture containing drawing, plate&#10;&#10;Description automatically generated">
            <a:extLst>
              <a:ext uri="{FF2B5EF4-FFF2-40B4-BE49-F238E27FC236}">
                <a16:creationId xmlns:a16="http://schemas.microsoft.com/office/drawing/2014/main" id="{56619850-D998-4960-879E-56F1687824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579" y="5850185"/>
            <a:ext cx="1528537" cy="458562"/>
          </a:xfrm>
          <a:prstGeom prst="rect">
            <a:avLst/>
          </a:prstGeom>
        </p:spPr>
      </p:pic>
    </p:spTree>
    <p:extLst>
      <p:ext uri="{BB962C8B-B14F-4D97-AF65-F5344CB8AC3E}">
        <p14:creationId xmlns:p14="http://schemas.microsoft.com/office/powerpoint/2010/main" val="106623614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5A564-9EC0-3073-9F47-B3CB495306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27D4E1-4611-F8EA-C30E-70462B8FCC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76D631-6B16-45DA-03AA-8FCD0DCEBCE8}"/>
              </a:ext>
            </a:extLst>
          </p:cNvPr>
          <p:cNvSpPr>
            <a:spLocks noGrp="1"/>
          </p:cNvSpPr>
          <p:nvPr>
            <p:ph type="dt" sz="half" idx="10"/>
          </p:nvPr>
        </p:nvSpPr>
        <p:spPr/>
        <p:txBody>
          <a:bodyPr/>
          <a:lstStyle/>
          <a:p>
            <a:fld id="{5F6E30E0-6EF4-4418-9565-85AED0F46531}" type="datetimeFigureOut">
              <a:rPr lang="en-GB" smtClean="0"/>
              <a:t>01/10/2024</a:t>
            </a:fld>
            <a:endParaRPr lang="en-GB"/>
          </a:p>
        </p:txBody>
      </p:sp>
      <p:sp>
        <p:nvSpPr>
          <p:cNvPr id="5" name="Footer Placeholder 4">
            <a:extLst>
              <a:ext uri="{FF2B5EF4-FFF2-40B4-BE49-F238E27FC236}">
                <a16:creationId xmlns:a16="http://schemas.microsoft.com/office/drawing/2014/main" id="{0ECE4127-493F-1841-FD7A-3C6DC9549F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70B2E2-1E7A-48FD-FCA8-A4F5E1D88171}"/>
              </a:ext>
            </a:extLst>
          </p:cNvPr>
          <p:cNvSpPr>
            <a:spLocks noGrp="1"/>
          </p:cNvSpPr>
          <p:nvPr>
            <p:ph type="sldNum" sz="quarter" idx="12"/>
          </p:nvPr>
        </p:nvSpPr>
        <p:spPr/>
        <p:txBody>
          <a:bodyPr/>
          <a:lstStyle/>
          <a:p>
            <a:fld id="{932EC42F-B84F-448F-8AB0-D940668A5A9F}" type="slidenum">
              <a:rPr lang="en-GB" smtClean="0"/>
              <a:t>‹#›</a:t>
            </a:fld>
            <a:endParaRPr lang="en-GB"/>
          </a:p>
        </p:txBody>
      </p:sp>
    </p:spTree>
    <p:extLst>
      <p:ext uri="{BB962C8B-B14F-4D97-AF65-F5344CB8AC3E}">
        <p14:creationId xmlns:p14="http://schemas.microsoft.com/office/powerpoint/2010/main" val="1937861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ix columns - Whi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B82A08-B159-4576-9810-E7A52971DA44}"/>
              </a:ext>
            </a:extLst>
          </p:cNvPr>
          <p:cNvSpPr/>
          <p:nvPr userDrawn="1"/>
        </p:nvSpPr>
        <p:spPr>
          <a:xfrm>
            <a:off x="804863" y="1628775"/>
            <a:ext cx="1942356" cy="453707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C88F20E-C3C6-4900-94DF-5DEE36C5D81C}"/>
              </a:ext>
            </a:extLst>
          </p:cNvPr>
          <p:cNvSpPr/>
          <p:nvPr userDrawn="1"/>
        </p:nvSpPr>
        <p:spPr>
          <a:xfrm>
            <a:off x="2966624" y="1628775"/>
            <a:ext cx="1942356" cy="453707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71D4BB4-78C7-419A-8E46-12AA9FF393EB}"/>
              </a:ext>
            </a:extLst>
          </p:cNvPr>
          <p:cNvSpPr/>
          <p:nvPr userDrawn="1"/>
        </p:nvSpPr>
        <p:spPr>
          <a:xfrm>
            <a:off x="5128385" y="1628775"/>
            <a:ext cx="1942356" cy="453707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3129531C-A018-4933-B636-99D770FA7AF2}"/>
              </a:ext>
            </a:extLst>
          </p:cNvPr>
          <p:cNvSpPr/>
          <p:nvPr userDrawn="1"/>
        </p:nvSpPr>
        <p:spPr>
          <a:xfrm>
            <a:off x="7290146" y="1628775"/>
            <a:ext cx="1942356" cy="453707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6F59287-3CD8-4AC7-8C61-4F67FB2F61D4}"/>
              </a:ext>
            </a:extLst>
          </p:cNvPr>
          <p:cNvSpPr/>
          <p:nvPr userDrawn="1"/>
        </p:nvSpPr>
        <p:spPr>
          <a:xfrm>
            <a:off x="9451906" y="1628775"/>
            <a:ext cx="1942356" cy="453707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5" name="Text Placeholder 2">
            <a:extLst>
              <a:ext uri="{FF2B5EF4-FFF2-40B4-BE49-F238E27FC236}">
                <a16:creationId xmlns:a16="http://schemas.microsoft.com/office/drawing/2014/main" id="{F07605E1-4DD9-4DE0-AC3E-FB02BD73992B}"/>
              </a:ext>
            </a:extLst>
          </p:cNvPr>
          <p:cNvSpPr>
            <a:spLocks noGrp="1"/>
          </p:cNvSpPr>
          <p:nvPr>
            <p:ph type="body" sz="quarter" idx="50" hasCustomPrompt="1"/>
          </p:nvPr>
        </p:nvSpPr>
        <p:spPr>
          <a:xfrm>
            <a:off x="9640084" y="3155245"/>
            <a:ext cx="1566000" cy="485102"/>
          </a:xfrm>
          <a:prstGeom prst="rect">
            <a:avLst/>
          </a:prstGeom>
        </p:spPr>
        <p:txBody>
          <a:bodyPr anchor="ctr"/>
          <a:lstStyle>
            <a:lvl1pPr algn="ctr">
              <a:defRPr sz="1800">
                <a:solidFill>
                  <a:schemeClr val="bg1"/>
                </a:solidFill>
              </a:defRPr>
            </a:lvl1pPr>
          </a:lstStyle>
          <a:p>
            <a:pPr lvl="0"/>
            <a:r>
              <a:rPr lang="en-US"/>
              <a:t>Deadline is met</a:t>
            </a:r>
            <a:endParaRPr lang="en-GB"/>
          </a:p>
        </p:txBody>
      </p:sp>
      <p:sp>
        <p:nvSpPr>
          <p:cNvPr id="26" name="Text Placeholder 2">
            <a:extLst>
              <a:ext uri="{FF2B5EF4-FFF2-40B4-BE49-F238E27FC236}">
                <a16:creationId xmlns:a16="http://schemas.microsoft.com/office/drawing/2014/main" id="{DE0CC639-EEBB-49BB-97E8-9D644811ED75}"/>
              </a:ext>
            </a:extLst>
          </p:cNvPr>
          <p:cNvSpPr>
            <a:spLocks noGrp="1"/>
          </p:cNvSpPr>
          <p:nvPr>
            <p:ph type="body" sz="quarter" idx="51" hasCustomPrompt="1"/>
          </p:nvPr>
        </p:nvSpPr>
        <p:spPr>
          <a:xfrm>
            <a:off x="9640084" y="3709358"/>
            <a:ext cx="1566000" cy="2115112"/>
          </a:xfrm>
          <a:prstGeom prst="rect">
            <a:avLst/>
          </a:prstGeom>
        </p:spPr>
        <p:txBody>
          <a:bodyPr/>
          <a:lstStyle>
            <a:lvl1pPr algn="ctr">
              <a:defRPr lang="en-GB" sz="1800" b="0" kern="1200" dirty="0">
                <a:solidFill>
                  <a:schemeClr val="bg1"/>
                </a:solidFill>
                <a:latin typeface="+mn-lt"/>
                <a:ea typeface="+mn-ea"/>
                <a:cs typeface="+mn-cs"/>
              </a:defRPr>
            </a:lvl1pPr>
          </a:lstStyle>
          <a:p>
            <a:pPr lvl="0"/>
            <a:r>
              <a:rPr lang="en-US"/>
              <a:t>The payment reaches us before the deadline of 15th of the month</a:t>
            </a:r>
            <a:endParaRPr lang="en-GB"/>
          </a:p>
        </p:txBody>
      </p:sp>
      <p:sp>
        <p:nvSpPr>
          <p:cNvPr id="27" name="Text Placeholder 2">
            <a:extLst>
              <a:ext uri="{FF2B5EF4-FFF2-40B4-BE49-F238E27FC236}">
                <a16:creationId xmlns:a16="http://schemas.microsoft.com/office/drawing/2014/main" id="{296E9DB8-A89A-4F46-9469-0AC0FB57065A}"/>
              </a:ext>
            </a:extLst>
          </p:cNvPr>
          <p:cNvSpPr>
            <a:spLocks noGrp="1"/>
          </p:cNvSpPr>
          <p:nvPr>
            <p:ph type="body" sz="quarter" idx="52" hasCustomPrompt="1"/>
          </p:nvPr>
        </p:nvSpPr>
        <p:spPr>
          <a:xfrm>
            <a:off x="7478324" y="3155245"/>
            <a:ext cx="1566000" cy="485102"/>
          </a:xfrm>
          <a:prstGeom prst="rect">
            <a:avLst/>
          </a:prstGeom>
        </p:spPr>
        <p:txBody>
          <a:bodyPr anchor="ctr"/>
          <a:lstStyle>
            <a:lvl1pPr algn="ctr">
              <a:defRPr sz="1800">
                <a:solidFill>
                  <a:schemeClr val="bg1"/>
                </a:solidFill>
              </a:defRPr>
            </a:lvl1pPr>
          </a:lstStyle>
          <a:p>
            <a:pPr lvl="0"/>
            <a:r>
              <a:rPr lang="en-US"/>
              <a:t>Payment is made</a:t>
            </a:r>
            <a:endParaRPr lang="en-GB"/>
          </a:p>
        </p:txBody>
      </p:sp>
      <p:sp>
        <p:nvSpPr>
          <p:cNvPr id="28" name="Text Placeholder 2">
            <a:extLst>
              <a:ext uri="{FF2B5EF4-FFF2-40B4-BE49-F238E27FC236}">
                <a16:creationId xmlns:a16="http://schemas.microsoft.com/office/drawing/2014/main" id="{CB892CC2-50D8-42C7-BD25-F098A87920E9}"/>
              </a:ext>
            </a:extLst>
          </p:cNvPr>
          <p:cNvSpPr>
            <a:spLocks noGrp="1"/>
          </p:cNvSpPr>
          <p:nvPr>
            <p:ph type="body" sz="quarter" idx="53" hasCustomPrompt="1"/>
          </p:nvPr>
        </p:nvSpPr>
        <p:spPr>
          <a:xfrm>
            <a:off x="7478324" y="3709358"/>
            <a:ext cx="1566000" cy="2115112"/>
          </a:xfrm>
          <a:prstGeom prst="rect">
            <a:avLst/>
          </a:prstGeom>
        </p:spPr>
        <p:txBody>
          <a:bodyPr/>
          <a:lstStyle>
            <a:lvl1pPr algn="ctr">
              <a:defRPr sz="1800" b="0">
                <a:solidFill>
                  <a:schemeClr val="bg1"/>
                </a:solidFill>
              </a:defRPr>
            </a:lvl1pPr>
          </a:lstStyle>
          <a:p>
            <a:pPr lvl="0"/>
            <a:r>
              <a:rPr lang="en-US"/>
              <a:t>They then make their payment via BACS transfer</a:t>
            </a:r>
            <a:endParaRPr lang="en-GB"/>
          </a:p>
        </p:txBody>
      </p:sp>
      <p:sp>
        <p:nvSpPr>
          <p:cNvPr id="29" name="Text Placeholder 2">
            <a:extLst>
              <a:ext uri="{FF2B5EF4-FFF2-40B4-BE49-F238E27FC236}">
                <a16:creationId xmlns:a16="http://schemas.microsoft.com/office/drawing/2014/main" id="{FBE564D7-5335-41D7-988D-ABE4F6744DEC}"/>
              </a:ext>
            </a:extLst>
          </p:cNvPr>
          <p:cNvSpPr>
            <a:spLocks noGrp="1"/>
          </p:cNvSpPr>
          <p:nvPr>
            <p:ph type="body" sz="quarter" idx="54" hasCustomPrompt="1"/>
          </p:nvPr>
        </p:nvSpPr>
        <p:spPr>
          <a:xfrm>
            <a:off x="5316563" y="3155245"/>
            <a:ext cx="1566000" cy="485102"/>
          </a:xfrm>
          <a:prstGeom prst="rect">
            <a:avLst/>
          </a:prstGeom>
        </p:spPr>
        <p:txBody>
          <a:bodyPr anchor="ctr"/>
          <a:lstStyle>
            <a:lvl1pPr algn="ctr">
              <a:defRPr sz="1800">
                <a:solidFill>
                  <a:schemeClr val="bg1"/>
                </a:solidFill>
              </a:defRPr>
            </a:lvl1pPr>
          </a:lstStyle>
          <a:p>
            <a:pPr lvl="0"/>
            <a:r>
              <a:rPr lang="en-US"/>
              <a:t>Submission accepted</a:t>
            </a:r>
            <a:endParaRPr lang="en-GB"/>
          </a:p>
        </p:txBody>
      </p:sp>
      <p:sp>
        <p:nvSpPr>
          <p:cNvPr id="30" name="Text Placeholder 2">
            <a:extLst>
              <a:ext uri="{FF2B5EF4-FFF2-40B4-BE49-F238E27FC236}">
                <a16:creationId xmlns:a16="http://schemas.microsoft.com/office/drawing/2014/main" id="{4C86FF01-BF9A-4E58-9F7F-73A8D265D7A7}"/>
              </a:ext>
            </a:extLst>
          </p:cNvPr>
          <p:cNvSpPr>
            <a:spLocks noGrp="1"/>
          </p:cNvSpPr>
          <p:nvPr>
            <p:ph type="body" sz="quarter" idx="55" hasCustomPrompt="1"/>
          </p:nvPr>
        </p:nvSpPr>
        <p:spPr>
          <a:xfrm>
            <a:off x="5316563" y="3709358"/>
            <a:ext cx="1566000" cy="2115112"/>
          </a:xfrm>
          <a:prstGeom prst="rect">
            <a:avLst/>
          </a:prstGeom>
        </p:spPr>
        <p:txBody>
          <a:bodyPr/>
          <a:lstStyle>
            <a:lvl1pPr algn="ctr">
              <a:defRPr sz="1800" b="0">
                <a:solidFill>
                  <a:schemeClr val="bg1"/>
                </a:solidFill>
              </a:defRPr>
            </a:lvl1pPr>
          </a:lstStyle>
          <a:p>
            <a:pPr lvl="0"/>
            <a:r>
              <a:rPr lang="en-US"/>
              <a:t>The message in the Employer Portal states their submission has been accepted</a:t>
            </a:r>
            <a:endParaRPr lang="en-GB"/>
          </a:p>
        </p:txBody>
      </p:sp>
      <p:sp>
        <p:nvSpPr>
          <p:cNvPr id="31" name="Text Placeholder 2">
            <a:extLst>
              <a:ext uri="{FF2B5EF4-FFF2-40B4-BE49-F238E27FC236}">
                <a16:creationId xmlns:a16="http://schemas.microsoft.com/office/drawing/2014/main" id="{C5788D25-5688-48CF-833E-713DF3484CD1}"/>
              </a:ext>
            </a:extLst>
          </p:cNvPr>
          <p:cNvSpPr>
            <a:spLocks noGrp="1"/>
          </p:cNvSpPr>
          <p:nvPr>
            <p:ph type="body" sz="quarter" idx="56" hasCustomPrompt="1"/>
          </p:nvPr>
        </p:nvSpPr>
        <p:spPr>
          <a:xfrm>
            <a:off x="3154802" y="3155245"/>
            <a:ext cx="1566000" cy="485102"/>
          </a:xfrm>
          <a:prstGeom prst="rect">
            <a:avLst/>
          </a:prstGeom>
        </p:spPr>
        <p:txBody>
          <a:bodyPr anchor="ctr"/>
          <a:lstStyle>
            <a:lvl1pPr algn="ctr">
              <a:defRPr sz="1800">
                <a:solidFill>
                  <a:schemeClr val="bg1"/>
                </a:solidFill>
              </a:defRPr>
            </a:lvl1pPr>
          </a:lstStyle>
          <a:p>
            <a:pPr lvl="0"/>
            <a:r>
              <a:rPr lang="en-US"/>
              <a:t>Notification received</a:t>
            </a:r>
            <a:endParaRPr lang="en-GB"/>
          </a:p>
        </p:txBody>
      </p:sp>
      <p:sp>
        <p:nvSpPr>
          <p:cNvPr id="32" name="Text Placeholder 2">
            <a:extLst>
              <a:ext uri="{FF2B5EF4-FFF2-40B4-BE49-F238E27FC236}">
                <a16:creationId xmlns:a16="http://schemas.microsoft.com/office/drawing/2014/main" id="{D28372B9-1FEB-449C-BC6B-CA77EE947D9D}"/>
              </a:ext>
            </a:extLst>
          </p:cNvPr>
          <p:cNvSpPr>
            <a:spLocks noGrp="1"/>
          </p:cNvSpPr>
          <p:nvPr>
            <p:ph type="body" sz="quarter" idx="57" hasCustomPrompt="1"/>
          </p:nvPr>
        </p:nvSpPr>
        <p:spPr>
          <a:xfrm>
            <a:off x="3154802" y="3709358"/>
            <a:ext cx="1566000" cy="2115112"/>
          </a:xfrm>
          <a:prstGeom prst="rect">
            <a:avLst/>
          </a:prstGeom>
        </p:spPr>
        <p:txBody>
          <a:bodyPr/>
          <a:lstStyle>
            <a:lvl1pPr algn="ctr">
              <a:defRPr sz="1800" b="0">
                <a:solidFill>
                  <a:schemeClr val="bg1"/>
                </a:solidFill>
              </a:defRPr>
            </a:lvl1pPr>
          </a:lstStyle>
          <a:p>
            <a:pPr lvl="0"/>
            <a:r>
              <a:rPr lang="en-US"/>
              <a:t>They receive an email notifying them that there’s a message in their Employer Portal account</a:t>
            </a:r>
            <a:endParaRPr lang="en-GB"/>
          </a:p>
        </p:txBody>
      </p:sp>
      <p:sp>
        <p:nvSpPr>
          <p:cNvPr id="33" name="Text Placeholder 2">
            <a:extLst>
              <a:ext uri="{FF2B5EF4-FFF2-40B4-BE49-F238E27FC236}">
                <a16:creationId xmlns:a16="http://schemas.microsoft.com/office/drawing/2014/main" id="{4227E074-3B36-45CD-892F-D07707718021}"/>
              </a:ext>
            </a:extLst>
          </p:cNvPr>
          <p:cNvSpPr>
            <a:spLocks noGrp="1"/>
          </p:cNvSpPr>
          <p:nvPr>
            <p:ph type="body" sz="quarter" idx="58" hasCustomPrompt="1"/>
          </p:nvPr>
        </p:nvSpPr>
        <p:spPr>
          <a:xfrm>
            <a:off x="993041" y="3155245"/>
            <a:ext cx="1566000" cy="485102"/>
          </a:xfrm>
          <a:prstGeom prst="rect">
            <a:avLst/>
          </a:prstGeom>
        </p:spPr>
        <p:txBody>
          <a:bodyPr anchor="ctr"/>
          <a:lstStyle>
            <a:lvl1pPr algn="ctr">
              <a:defRPr sz="1800">
                <a:solidFill>
                  <a:schemeClr val="bg1"/>
                </a:solidFill>
              </a:defRPr>
            </a:lvl1pPr>
          </a:lstStyle>
          <a:p>
            <a:pPr lvl="0"/>
            <a:r>
              <a:rPr lang="en-US"/>
              <a:t>MCR file submitted</a:t>
            </a:r>
            <a:endParaRPr lang="en-GB"/>
          </a:p>
        </p:txBody>
      </p:sp>
      <p:sp>
        <p:nvSpPr>
          <p:cNvPr id="34" name="Text Placeholder 2">
            <a:extLst>
              <a:ext uri="{FF2B5EF4-FFF2-40B4-BE49-F238E27FC236}">
                <a16:creationId xmlns:a16="http://schemas.microsoft.com/office/drawing/2014/main" id="{65151035-BDEC-4344-BAB7-C4505743602E}"/>
              </a:ext>
            </a:extLst>
          </p:cNvPr>
          <p:cNvSpPr>
            <a:spLocks noGrp="1"/>
          </p:cNvSpPr>
          <p:nvPr>
            <p:ph type="body" sz="quarter" idx="59" hasCustomPrompt="1"/>
          </p:nvPr>
        </p:nvSpPr>
        <p:spPr>
          <a:xfrm>
            <a:off x="993041" y="3709358"/>
            <a:ext cx="1566000" cy="2115112"/>
          </a:xfrm>
          <a:prstGeom prst="rect">
            <a:avLst/>
          </a:prstGeom>
        </p:spPr>
        <p:txBody>
          <a:bodyPr/>
          <a:lstStyle>
            <a:lvl1pPr algn="ctr">
              <a:defRPr sz="1800" b="0">
                <a:solidFill>
                  <a:schemeClr val="bg1"/>
                </a:solidFill>
              </a:defRPr>
            </a:lvl1pPr>
          </a:lstStyle>
          <a:p>
            <a:pPr lvl="0"/>
            <a:r>
              <a:rPr lang="en-US"/>
              <a:t>Chipster submits their December MCR file on 10 January</a:t>
            </a:r>
            <a:endParaRPr lang="en-GB"/>
          </a:p>
        </p:txBody>
      </p:sp>
      <p:sp>
        <p:nvSpPr>
          <p:cNvPr id="35" name="Title 5">
            <a:extLst>
              <a:ext uri="{FF2B5EF4-FFF2-40B4-BE49-F238E27FC236}">
                <a16:creationId xmlns:a16="http://schemas.microsoft.com/office/drawing/2014/main" id="{8D3DD00F-5602-4635-8F23-30A0BA3326DC}"/>
              </a:ext>
            </a:extLst>
          </p:cNvPr>
          <p:cNvSpPr>
            <a:spLocks noGrp="1"/>
          </p:cNvSpPr>
          <p:nvPr>
            <p:ph type="title"/>
          </p:nvPr>
        </p:nvSpPr>
        <p:spPr>
          <a:xfrm>
            <a:off x="342051" y="552091"/>
            <a:ext cx="10580059" cy="506693"/>
          </a:xfrm>
        </p:spPr>
        <p:txBody>
          <a:bodyPr/>
          <a:lstStyle/>
          <a:p>
            <a:r>
              <a:rPr lang="en-US"/>
              <a:t>Click to edit Master title style</a:t>
            </a:r>
            <a:endParaRPr lang="en-GB"/>
          </a:p>
        </p:txBody>
      </p:sp>
      <p:sp>
        <p:nvSpPr>
          <p:cNvPr id="37" name="Text Placeholder 2">
            <a:extLst>
              <a:ext uri="{FF2B5EF4-FFF2-40B4-BE49-F238E27FC236}">
                <a16:creationId xmlns:a16="http://schemas.microsoft.com/office/drawing/2014/main" id="{AC7EDC1A-6151-4611-B7A7-BAA3BEB80292}"/>
              </a:ext>
            </a:extLst>
          </p:cNvPr>
          <p:cNvSpPr>
            <a:spLocks noGrp="1"/>
          </p:cNvSpPr>
          <p:nvPr>
            <p:ph type="body" idx="13" hasCustomPrompt="1"/>
          </p:nvPr>
        </p:nvSpPr>
        <p:spPr>
          <a:xfrm>
            <a:off x="342050" y="1092092"/>
            <a:ext cx="10580060" cy="360000"/>
          </a:xfrm>
          <a:prstGeom prst="rect">
            <a:avLst/>
          </a:prstGeom>
        </p:spPr>
        <p:txBody>
          <a:bodyPr anchor="t" anchorCtr="0"/>
          <a:lstStyle>
            <a:lvl1pPr marL="0" indent="0">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pic>
        <p:nvPicPr>
          <p:cNvPr id="38" name="Picture 37" descr="A picture containing plate, drawing&#10;&#10;Description automatically generated">
            <a:extLst>
              <a:ext uri="{FF2B5EF4-FFF2-40B4-BE49-F238E27FC236}">
                <a16:creationId xmlns:a16="http://schemas.microsoft.com/office/drawing/2014/main" id="{53E36879-D51D-4FBA-9D55-8C89E05E3C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9143" y="368959"/>
            <a:ext cx="1572120" cy="786062"/>
          </a:xfrm>
          <a:prstGeom prst="rect">
            <a:avLst/>
          </a:prstGeom>
        </p:spPr>
      </p:pic>
      <p:pic>
        <p:nvPicPr>
          <p:cNvPr id="3" name="Graphic 2">
            <a:extLst>
              <a:ext uri="{FF2B5EF4-FFF2-40B4-BE49-F238E27FC236}">
                <a16:creationId xmlns:a16="http://schemas.microsoft.com/office/drawing/2014/main" id="{CAA59D11-0869-A17A-8782-94FF7AD1771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1915" y="1735379"/>
            <a:ext cx="1130400" cy="1130400"/>
          </a:xfrm>
          <a:prstGeom prst="rect">
            <a:avLst/>
          </a:prstGeom>
        </p:spPr>
      </p:pic>
      <p:pic>
        <p:nvPicPr>
          <p:cNvPr id="6" name="Graphic 5">
            <a:extLst>
              <a:ext uri="{FF2B5EF4-FFF2-40B4-BE49-F238E27FC236}">
                <a16:creationId xmlns:a16="http://schemas.microsoft.com/office/drawing/2014/main" id="{8D093FCD-E14B-4CC0-FD25-FC53DCBFB3E5}"/>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59801" y="1718127"/>
            <a:ext cx="1131203" cy="1131203"/>
          </a:xfrm>
          <a:prstGeom prst="rect">
            <a:avLst/>
          </a:prstGeom>
        </p:spPr>
      </p:pic>
      <p:pic>
        <p:nvPicPr>
          <p:cNvPr id="8" name="Graphic 7">
            <a:extLst>
              <a:ext uri="{FF2B5EF4-FFF2-40B4-BE49-F238E27FC236}">
                <a16:creationId xmlns:a16="http://schemas.microsoft.com/office/drawing/2014/main" id="{CCBC43DB-30F9-1981-ACA4-121DDDA23A23}"/>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94763" y="1674997"/>
            <a:ext cx="1133925" cy="1133925"/>
          </a:xfrm>
          <a:prstGeom prst="rect">
            <a:avLst/>
          </a:prstGeom>
        </p:spPr>
      </p:pic>
      <p:pic>
        <p:nvPicPr>
          <p:cNvPr id="17" name="Graphic 16">
            <a:extLst>
              <a:ext uri="{FF2B5EF4-FFF2-40B4-BE49-F238E27FC236}">
                <a16:creationId xmlns:a16="http://schemas.microsoft.com/office/drawing/2014/main" id="{9893C42D-73F4-E2DD-321C-36E5DFF893D7}"/>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66302" y="1872853"/>
            <a:ext cx="1143000" cy="838200"/>
          </a:xfrm>
          <a:prstGeom prst="rect">
            <a:avLst/>
          </a:prstGeom>
        </p:spPr>
      </p:pic>
      <p:pic>
        <p:nvPicPr>
          <p:cNvPr id="21" name="Graphic 20">
            <a:extLst>
              <a:ext uri="{FF2B5EF4-FFF2-40B4-BE49-F238E27FC236}">
                <a16:creationId xmlns:a16="http://schemas.microsoft.com/office/drawing/2014/main" id="{B1F7449D-2F20-0B17-2F2F-8587AA5EFDFF}"/>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530006" y="1709501"/>
            <a:ext cx="1131988" cy="1131988"/>
          </a:xfrm>
          <a:prstGeom prst="rect">
            <a:avLst/>
          </a:prstGeom>
        </p:spPr>
      </p:pic>
    </p:spTree>
    <p:extLst>
      <p:ext uri="{BB962C8B-B14F-4D97-AF65-F5344CB8AC3E}">
        <p14:creationId xmlns:p14="http://schemas.microsoft.com/office/powerpoint/2010/main" val="4075914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ontent -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35AB-35E8-4298-989C-72359141062C}"/>
              </a:ext>
            </a:extLst>
          </p:cNvPr>
          <p:cNvSpPr>
            <a:spLocks noGrp="1"/>
          </p:cNvSpPr>
          <p:nvPr>
            <p:ph type="title" hasCustomPrompt="1"/>
          </p:nvPr>
        </p:nvSpPr>
        <p:spPr>
          <a:xfrm>
            <a:off x="345993" y="557276"/>
            <a:ext cx="5234817" cy="602987"/>
          </a:xfrm>
        </p:spPr>
        <p:txBody>
          <a:bodyPr anchor="b"/>
          <a:lstStyle>
            <a:lvl1pPr>
              <a:defRPr sz="4000">
                <a:solidFill>
                  <a:schemeClr val="tx1"/>
                </a:solidFill>
              </a:defRPr>
            </a:lvl1pPr>
          </a:lstStyle>
          <a:p>
            <a:r>
              <a:rPr lang="en-US"/>
              <a:t>Title text</a:t>
            </a:r>
            <a:endParaRPr lang="en-GB"/>
          </a:p>
        </p:txBody>
      </p:sp>
      <p:pic>
        <p:nvPicPr>
          <p:cNvPr id="5" name="Picture 4" descr="A picture containing drawing, plate&#10;&#10;Description automatically generated">
            <a:extLst>
              <a:ext uri="{FF2B5EF4-FFF2-40B4-BE49-F238E27FC236}">
                <a16:creationId xmlns:a16="http://schemas.microsoft.com/office/drawing/2014/main" id="{E0048C4A-6CC9-4F9E-A0C3-B29C20D415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19258" y="555912"/>
            <a:ext cx="1528537" cy="458562"/>
          </a:xfrm>
          <a:prstGeom prst="rect">
            <a:avLst/>
          </a:prstGeom>
        </p:spPr>
      </p:pic>
      <p:sp>
        <p:nvSpPr>
          <p:cNvPr id="4" name="Content Placeholder 3">
            <a:extLst>
              <a:ext uri="{FF2B5EF4-FFF2-40B4-BE49-F238E27FC236}">
                <a16:creationId xmlns:a16="http://schemas.microsoft.com/office/drawing/2014/main" id="{83DB5EE9-BE30-4FBD-8F07-EEB999F45E23}"/>
              </a:ext>
            </a:extLst>
          </p:cNvPr>
          <p:cNvSpPr>
            <a:spLocks noGrp="1"/>
          </p:cNvSpPr>
          <p:nvPr>
            <p:ph sz="quarter" idx="11"/>
          </p:nvPr>
        </p:nvSpPr>
        <p:spPr>
          <a:xfrm>
            <a:off x="354015" y="1271526"/>
            <a:ext cx="10782687" cy="5029198"/>
          </a:xfrm>
        </p:spPr>
        <p:txBody>
          <a:bodyPr/>
          <a:lstStyle>
            <a:lvl1pPr>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1898914920"/>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wo content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E1CA52F-815E-4C74-A0CF-9CEC14280F4C}"/>
              </a:ext>
            </a:extLst>
          </p:cNvPr>
          <p:cNvSpPr>
            <a:spLocks noGrp="1"/>
          </p:cNvSpPr>
          <p:nvPr>
            <p:ph sz="half" idx="1"/>
          </p:nvPr>
        </p:nvSpPr>
        <p:spPr>
          <a:xfrm>
            <a:off x="346078" y="1997493"/>
            <a:ext cx="7209754" cy="3919537"/>
          </a:xfrm>
          <a:prstGeom prst="rect">
            <a:avLst/>
          </a:prstGeom>
        </p:spPr>
        <p:txBody>
          <a:bodyPr/>
          <a:lstStyle>
            <a:lvl1pPr>
              <a:defRPr sz="1800"/>
            </a:lvl1pPr>
          </a:lstStyle>
          <a:p>
            <a:pPr lvl="0"/>
            <a:endParaRPr lang="en-GB"/>
          </a:p>
        </p:txBody>
      </p:sp>
      <p:sp>
        <p:nvSpPr>
          <p:cNvPr id="9" name="Content Placeholder 3">
            <a:extLst>
              <a:ext uri="{FF2B5EF4-FFF2-40B4-BE49-F238E27FC236}">
                <a16:creationId xmlns:a16="http://schemas.microsoft.com/office/drawing/2014/main" id="{4A4DA204-429B-4634-AED5-5FC2021A5E07}"/>
              </a:ext>
            </a:extLst>
          </p:cNvPr>
          <p:cNvSpPr>
            <a:spLocks noGrp="1"/>
          </p:cNvSpPr>
          <p:nvPr>
            <p:ph sz="half" idx="2"/>
          </p:nvPr>
        </p:nvSpPr>
        <p:spPr>
          <a:xfrm>
            <a:off x="7923212" y="1989472"/>
            <a:ext cx="3463925" cy="3919537"/>
          </a:xfrm>
          <a:prstGeom prst="rect">
            <a:avLst/>
          </a:prstGeom>
        </p:spPr>
        <p:txBody>
          <a:bodyPr/>
          <a:lstStyle>
            <a:lvl1pPr>
              <a:defRPr sz="1800"/>
            </a:lvl1pPr>
          </a:lstStyle>
          <a:p>
            <a:pPr lvl="0"/>
            <a:endParaRPr lang="en-GB"/>
          </a:p>
        </p:txBody>
      </p:sp>
      <p:sp>
        <p:nvSpPr>
          <p:cNvPr id="12" name="Title 10">
            <a:extLst>
              <a:ext uri="{FF2B5EF4-FFF2-40B4-BE49-F238E27FC236}">
                <a16:creationId xmlns:a16="http://schemas.microsoft.com/office/drawing/2014/main" id="{7F29EEB6-1895-4960-8840-94FA6617C9FE}"/>
              </a:ext>
            </a:extLst>
          </p:cNvPr>
          <p:cNvSpPr>
            <a:spLocks noGrp="1"/>
          </p:cNvSpPr>
          <p:nvPr>
            <p:ph type="title"/>
          </p:nvPr>
        </p:nvSpPr>
        <p:spPr>
          <a:xfrm>
            <a:off x="342051" y="551926"/>
            <a:ext cx="10580059" cy="595459"/>
          </a:xfrm>
        </p:spPr>
        <p:txBody>
          <a:bodyPr/>
          <a:lstStyle>
            <a:lvl1pPr>
              <a:defRPr>
                <a:solidFill>
                  <a:srgbClr val="003F72"/>
                </a:solidFill>
              </a:defRPr>
            </a:lvl1pPr>
          </a:lstStyle>
          <a:p>
            <a:r>
              <a:rPr lang="en-US"/>
              <a:t>Click to edit Master title style</a:t>
            </a:r>
            <a:endParaRPr lang="en-GB"/>
          </a:p>
        </p:txBody>
      </p:sp>
      <p:sp>
        <p:nvSpPr>
          <p:cNvPr id="13" name="Text Placeholder 2">
            <a:extLst>
              <a:ext uri="{FF2B5EF4-FFF2-40B4-BE49-F238E27FC236}">
                <a16:creationId xmlns:a16="http://schemas.microsoft.com/office/drawing/2014/main" id="{E800114C-4BD6-4AA5-840D-98747105BD71}"/>
              </a:ext>
            </a:extLst>
          </p:cNvPr>
          <p:cNvSpPr>
            <a:spLocks noGrp="1"/>
          </p:cNvSpPr>
          <p:nvPr>
            <p:ph type="body" idx="13" hasCustomPrompt="1"/>
          </p:nvPr>
        </p:nvSpPr>
        <p:spPr>
          <a:xfrm>
            <a:off x="342050" y="1165807"/>
            <a:ext cx="10579870" cy="595458"/>
          </a:xfrm>
          <a:prstGeom prst="rect">
            <a:avLst/>
          </a:prstGeom>
        </p:spPr>
        <p:txBody>
          <a:bodyPr anchor="t" anchorCtr="0"/>
          <a:lstStyle>
            <a:lvl1pPr marL="0" indent="0">
              <a:buNone/>
              <a:defRPr sz="2800" b="0">
                <a:solidFill>
                  <a:srgbClr val="003F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pic>
        <p:nvPicPr>
          <p:cNvPr id="14" name="Picture 13" descr="A picture containing plate, drawing&#10;&#10;Description automatically generated">
            <a:extLst>
              <a:ext uri="{FF2B5EF4-FFF2-40B4-BE49-F238E27FC236}">
                <a16:creationId xmlns:a16="http://schemas.microsoft.com/office/drawing/2014/main" id="{250935E3-4D34-4574-86FF-3325CFD6FE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31122" y="360943"/>
            <a:ext cx="1572120" cy="786062"/>
          </a:xfrm>
          <a:prstGeom prst="rect">
            <a:avLst/>
          </a:prstGeom>
        </p:spPr>
      </p:pic>
    </p:spTree>
    <p:extLst>
      <p:ext uri="{BB962C8B-B14F-4D97-AF65-F5344CB8AC3E}">
        <p14:creationId xmlns:p14="http://schemas.microsoft.com/office/powerpoint/2010/main" val="3121474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Content - raspber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0296EE51-9CA0-45F6-854B-931E65C93821}"/>
              </a:ext>
            </a:extLst>
          </p:cNvPr>
          <p:cNvSpPr>
            <a:spLocks noGrp="1"/>
          </p:cNvSpPr>
          <p:nvPr>
            <p:ph type="title"/>
          </p:nvPr>
        </p:nvSpPr>
        <p:spPr>
          <a:xfrm>
            <a:off x="2397774" y="2850199"/>
            <a:ext cx="7396451" cy="578801"/>
          </a:xfrm>
        </p:spPr>
        <p:txBody>
          <a:bodyPr/>
          <a:lstStyle>
            <a:lvl1pPr>
              <a:defRPr>
                <a:solidFill>
                  <a:schemeClr val="tx1"/>
                </a:solidFill>
              </a:defRPr>
            </a:lvl1pPr>
          </a:lstStyle>
          <a:p>
            <a:r>
              <a:rPr lang="en-US"/>
              <a:t>Click to edit Master title style</a:t>
            </a:r>
            <a:endParaRPr lang="en-GB"/>
          </a:p>
        </p:txBody>
      </p:sp>
      <p:pic>
        <p:nvPicPr>
          <p:cNvPr id="9" name="Picture 8" descr="A picture containing drawing, plate&#10;&#10;Description automatically generated">
            <a:extLst>
              <a:ext uri="{FF2B5EF4-FFF2-40B4-BE49-F238E27FC236}">
                <a16:creationId xmlns:a16="http://schemas.microsoft.com/office/drawing/2014/main" id="{2409D566-0551-484E-BF8D-DF02BE799E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579" y="5850185"/>
            <a:ext cx="1528537" cy="458562"/>
          </a:xfrm>
          <a:prstGeom prst="rect">
            <a:avLst/>
          </a:prstGeom>
        </p:spPr>
      </p:pic>
    </p:spTree>
    <p:extLst>
      <p:ext uri="{BB962C8B-B14F-4D97-AF65-F5344CB8AC3E}">
        <p14:creationId xmlns:p14="http://schemas.microsoft.com/office/powerpoint/2010/main" val="418880299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70E29-5AE3-A538-53FE-3A362F19F4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23FF6F5-FF86-2B83-353D-EEC4A40A6F1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3A235A-0A2F-B53E-FBEC-CEEBDF8314C4}"/>
              </a:ext>
            </a:extLst>
          </p:cNvPr>
          <p:cNvSpPr>
            <a:spLocks noGrp="1"/>
          </p:cNvSpPr>
          <p:nvPr>
            <p:ph type="dt" sz="half" idx="10"/>
          </p:nvPr>
        </p:nvSpPr>
        <p:spPr/>
        <p:txBody>
          <a:bodyPr/>
          <a:lstStyle/>
          <a:p>
            <a:fld id="{5F6E30E0-6EF4-4418-9565-85AED0F46531}" type="datetimeFigureOut">
              <a:rPr lang="en-GB" smtClean="0"/>
              <a:t>01/10/2024</a:t>
            </a:fld>
            <a:endParaRPr lang="en-GB"/>
          </a:p>
        </p:txBody>
      </p:sp>
      <p:sp>
        <p:nvSpPr>
          <p:cNvPr id="5" name="Footer Placeholder 4">
            <a:extLst>
              <a:ext uri="{FF2B5EF4-FFF2-40B4-BE49-F238E27FC236}">
                <a16:creationId xmlns:a16="http://schemas.microsoft.com/office/drawing/2014/main" id="{CF0E7DC9-CC75-DFCA-B4F1-8D59F19549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03616-3C46-EBD0-6F24-FD63BFC00C88}"/>
              </a:ext>
            </a:extLst>
          </p:cNvPr>
          <p:cNvSpPr>
            <a:spLocks noGrp="1"/>
          </p:cNvSpPr>
          <p:nvPr>
            <p:ph type="sldNum" sz="quarter" idx="12"/>
          </p:nvPr>
        </p:nvSpPr>
        <p:spPr/>
        <p:txBody>
          <a:bodyPr/>
          <a:lstStyle/>
          <a:p>
            <a:fld id="{932EC42F-B84F-448F-8AB0-D940668A5A9F}" type="slidenum">
              <a:rPr lang="en-GB" smtClean="0"/>
              <a:t>‹#›</a:t>
            </a:fld>
            <a:endParaRPr lang="en-GB"/>
          </a:p>
        </p:txBody>
      </p:sp>
    </p:spTree>
    <p:extLst>
      <p:ext uri="{BB962C8B-B14F-4D97-AF65-F5344CB8AC3E}">
        <p14:creationId xmlns:p14="http://schemas.microsoft.com/office/powerpoint/2010/main" val="4106081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D69CF-23EC-E0DD-3CF2-C0084EE97F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0BE381-AB4D-D1B4-4D0C-31D86CC0BA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357FFAE-E4C2-5A9D-324B-DA8E312A00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0F97ED5-0D4E-97F9-490B-C53A737991B1}"/>
              </a:ext>
            </a:extLst>
          </p:cNvPr>
          <p:cNvSpPr>
            <a:spLocks noGrp="1"/>
          </p:cNvSpPr>
          <p:nvPr>
            <p:ph type="dt" sz="half" idx="10"/>
          </p:nvPr>
        </p:nvSpPr>
        <p:spPr/>
        <p:txBody>
          <a:bodyPr/>
          <a:lstStyle/>
          <a:p>
            <a:fld id="{5F6E30E0-6EF4-4418-9565-85AED0F46531}" type="datetimeFigureOut">
              <a:rPr lang="en-GB" smtClean="0"/>
              <a:t>01/10/2024</a:t>
            </a:fld>
            <a:endParaRPr lang="en-GB"/>
          </a:p>
        </p:txBody>
      </p:sp>
      <p:sp>
        <p:nvSpPr>
          <p:cNvPr id="6" name="Footer Placeholder 5">
            <a:extLst>
              <a:ext uri="{FF2B5EF4-FFF2-40B4-BE49-F238E27FC236}">
                <a16:creationId xmlns:a16="http://schemas.microsoft.com/office/drawing/2014/main" id="{4DF59247-A9F3-4EB6-8C78-FB56CD2D11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D4E23C-E9AE-920A-C0FB-83D6BEFE8A3A}"/>
              </a:ext>
            </a:extLst>
          </p:cNvPr>
          <p:cNvSpPr>
            <a:spLocks noGrp="1"/>
          </p:cNvSpPr>
          <p:nvPr>
            <p:ph type="sldNum" sz="quarter" idx="12"/>
          </p:nvPr>
        </p:nvSpPr>
        <p:spPr/>
        <p:txBody>
          <a:bodyPr/>
          <a:lstStyle/>
          <a:p>
            <a:fld id="{932EC42F-B84F-448F-8AB0-D940668A5A9F}" type="slidenum">
              <a:rPr lang="en-GB" smtClean="0"/>
              <a:t>‹#›</a:t>
            </a:fld>
            <a:endParaRPr lang="en-GB"/>
          </a:p>
        </p:txBody>
      </p:sp>
    </p:spTree>
    <p:extLst>
      <p:ext uri="{BB962C8B-B14F-4D97-AF65-F5344CB8AC3E}">
        <p14:creationId xmlns:p14="http://schemas.microsoft.com/office/powerpoint/2010/main" val="865215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8CD3B-4C82-DC3C-1538-323F7CEFF59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4CC51D-506B-C6C0-40FC-AA129FB7D0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EE9512-62D6-DC78-870E-C4FBA79E24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304A04-81E8-7EC9-5CCF-C4C637126C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12C048-F52E-7E6B-1208-5124BF21DF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389F146-C417-1FC4-3F46-0561F1ADCBF8}"/>
              </a:ext>
            </a:extLst>
          </p:cNvPr>
          <p:cNvSpPr>
            <a:spLocks noGrp="1"/>
          </p:cNvSpPr>
          <p:nvPr>
            <p:ph type="dt" sz="half" idx="10"/>
          </p:nvPr>
        </p:nvSpPr>
        <p:spPr/>
        <p:txBody>
          <a:bodyPr/>
          <a:lstStyle/>
          <a:p>
            <a:fld id="{5F6E30E0-6EF4-4418-9565-85AED0F46531}" type="datetimeFigureOut">
              <a:rPr lang="en-GB" smtClean="0"/>
              <a:t>01/10/2024</a:t>
            </a:fld>
            <a:endParaRPr lang="en-GB"/>
          </a:p>
        </p:txBody>
      </p:sp>
      <p:sp>
        <p:nvSpPr>
          <p:cNvPr id="8" name="Footer Placeholder 7">
            <a:extLst>
              <a:ext uri="{FF2B5EF4-FFF2-40B4-BE49-F238E27FC236}">
                <a16:creationId xmlns:a16="http://schemas.microsoft.com/office/drawing/2014/main" id="{2E979D64-9974-E6F5-2DA8-6FD4D62B17F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3DBA841-DEC9-EFC3-52FF-82E38D111D55}"/>
              </a:ext>
            </a:extLst>
          </p:cNvPr>
          <p:cNvSpPr>
            <a:spLocks noGrp="1"/>
          </p:cNvSpPr>
          <p:nvPr>
            <p:ph type="sldNum" sz="quarter" idx="12"/>
          </p:nvPr>
        </p:nvSpPr>
        <p:spPr/>
        <p:txBody>
          <a:bodyPr/>
          <a:lstStyle/>
          <a:p>
            <a:fld id="{932EC42F-B84F-448F-8AB0-D940668A5A9F}" type="slidenum">
              <a:rPr lang="en-GB" smtClean="0"/>
              <a:t>‹#›</a:t>
            </a:fld>
            <a:endParaRPr lang="en-GB"/>
          </a:p>
        </p:txBody>
      </p:sp>
    </p:spTree>
    <p:extLst>
      <p:ext uri="{BB962C8B-B14F-4D97-AF65-F5344CB8AC3E}">
        <p14:creationId xmlns:p14="http://schemas.microsoft.com/office/powerpoint/2010/main" val="2905949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9D88E-CE50-3606-974C-94B2ABF36DB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1CEA05E-7785-ACBF-5A9C-0951B1A80D4B}"/>
              </a:ext>
            </a:extLst>
          </p:cNvPr>
          <p:cNvSpPr>
            <a:spLocks noGrp="1"/>
          </p:cNvSpPr>
          <p:nvPr>
            <p:ph type="dt" sz="half" idx="10"/>
          </p:nvPr>
        </p:nvSpPr>
        <p:spPr/>
        <p:txBody>
          <a:bodyPr/>
          <a:lstStyle/>
          <a:p>
            <a:fld id="{5F6E30E0-6EF4-4418-9565-85AED0F46531}" type="datetimeFigureOut">
              <a:rPr lang="en-GB" smtClean="0"/>
              <a:t>01/10/2024</a:t>
            </a:fld>
            <a:endParaRPr lang="en-GB"/>
          </a:p>
        </p:txBody>
      </p:sp>
      <p:sp>
        <p:nvSpPr>
          <p:cNvPr id="4" name="Footer Placeholder 3">
            <a:extLst>
              <a:ext uri="{FF2B5EF4-FFF2-40B4-BE49-F238E27FC236}">
                <a16:creationId xmlns:a16="http://schemas.microsoft.com/office/drawing/2014/main" id="{036E52EB-B44F-EEE8-3AEB-3A521D18F5C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46DB22A-FC9E-7CD0-43A4-8D67807FAFA3}"/>
              </a:ext>
            </a:extLst>
          </p:cNvPr>
          <p:cNvSpPr>
            <a:spLocks noGrp="1"/>
          </p:cNvSpPr>
          <p:nvPr>
            <p:ph type="sldNum" sz="quarter" idx="12"/>
          </p:nvPr>
        </p:nvSpPr>
        <p:spPr/>
        <p:txBody>
          <a:bodyPr/>
          <a:lstStyle/>
          <a:p>
            <a:fld id="{932EC42F-B84F-448F-8AB0-D940668A5A9F}" type="slidenum">
              <a:rPr lang="en-GB" smtClean="0"/>
              <a:t>‹#›</a:t>
            </a:fld>
            <a:endParaRPr lang="en-GB"/>
          </a:p>
        </p:txBody>
      </p:sp>
    </p:spTree>
    <p:extLst>
      <p:ext uri="{BB962C8B-B14F-4D97-AF65-F5344CB8AC3E}">
        <p14:creationId xmlns:p14="http://schemas.microsoft.com/office/powerpoint/2010/main" val="2400555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C7B5BB-E1AE-E984-0485-E96E0354171A}"/>
              </a:ext>
            </a:extLst>
          </p:cNvPr>
          <p:cNvSpPr>
            <a:spLocks noGrp="1"/>
          </p:cNvSpPr>
          <p:nvPr>
            <p:ph type="dt" sz="half" idx="10"/>
          </p:nvPr>
        </p:nvSpPr>
        <p:spPr/>
        <p:txBody>
          <a:bodyPr/>
          <a:lstStyle/>
          <a:p>
            <a:fld id="{5F6E30E0-6EF4-4418-9565-85AED0F46531}" type="datetimeFigureOut">
              <a:rPr lang="en-GB" smtClean="0"/>
              <a:t>01/10/2024</a:t>
            </a:fld>
            <a:endParaRPr lang="en-GB"/>
          </a:p>
        </p:txBody>
      </p:sp>
      <p:sp>
        <p:nvSpPr>
          <p:cNvPr id="3" name="Footer Placeholder 2">
            <a:extLst>
              <a:ext uri="{FF2B5EF4-FFF2-40B4-BE49-F238E27FC236}">
                <a16:creationId xmlns:a16="http://schemas.microsoft.com/office/drawing/2014/main" id="{1BC3C336-571F-A812-ACA0-66536345240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1FF0DAB-6D85-DA5F-FFF8-C61B0239C7D2}"/>
              </a:ext>
            </a:extLst>
          </p:cNvPr>
          <p:cNvSpPr>
            <a:spLocks noGrp="1"/>
          </p:cNvSpPr>
          <p:nvPr>
            <p:ph type="sldNum" sz="quarter" idx="12"/>
          </p:nvPr>
        </p:nvSpPr>
        <p:spPr/>
        <p:txBody>
          <a:bodyPr/>
          <a:lstStyle/>
          <a:p>
            <a:fld id="{932EC42F-B84F-448F-8AB0-D940668A5A9F}" type="slidenum">
              <a:rPr lang="en-GB" smtClean="0"/>
              <a:t>‹#›</a:t>
            </a:fld>
            <a:endParaRPr lang="en-GB"/>
          </a:p>
        </p:txBody>
      </p:sp>
    </p:spTree>
    <p:extLst>
      <p:ext uri="{BB962C8B-B14F-4D97-AF65-F5344CB8AC3E}">
        <p14:creationId xmlns:p14="http://schemas.microsoft.com/office/powerpoint/2010/main" val="1383187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9817A-F201-737F-5568-D2002B8EDF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1BF89E-1706-3831-3305-C15DE63509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5FC3B49-ADA6-AF53-8B10-CAF3A18E72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4A0CA2-83CC-A936-0CE3-5DC029AED696}"/>
              </a:ext>
            </a:extLst>
          </p:cNvPr>
          <p:cNvSpPr>
            <a:spLocks noGrp="1"/>
          </p:cNvSpPr>
          <p:nvPr>
            <p:ph type="dt" sz="half" idx="10"/>
          </p:nvPr>
        </p:nvSpPr>
        <p:spPr/>
        <p:txBody>
          <a:bodyPr/>
          <a:lstStyle/>
          <a:p>
            <a:fld id="{5F6E30E0-6EF4-4418-9565-85AED0F46531}" type="datetimeFigureOut">
              <a:rPr lang="en-GB" smtClean="0"/>
              <a:t>01/10/2024</a:t>
            </a:fld>
            <a:endParaRPr lang="en-GB"/>
          </a:p>
        </p:txBody>
      </p:sp>
      <p:sp>
        <p:nvSpPr>
          <p:cNvPr id="6" name="Footer Placeholder 5">
            <a:extLst>
              <a:ext uri="{FF2B5EF4-FFF2-40B4-BE49-F238E27FC236}">
                <a16:creationId xmlns:a16="http://schemas.microsoft.com/office/drawing/2014/main" id="{95FCD949-B0A9-10E3-FCA1-7B16A33829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291440-C147-BD82-9297-1EED7EC969DF}"/>
              </a:ext>
            </a:extLst>
          </p:cNvPr>
          <p:cNvSpPr>
            <a:spLocks noGrp="1"/>
          </p:cNvSpPr>
          <p:nvPr>
            <p:ph type="sldNum" sz="quarter" idx="12"/>
          </p:nvPr>
        </p:nvSpPr>
        <p:spPr/>
        <p:txBody>
          <a:bodyPr/>
          <a:lstStyle/>
          <a:p>
            <a:fld id="{932EC42F-B84F-448F-8AB0-D940668A5A9F}" type="slidenum">
              <a:rPr lang="en-GB" smtClean="0"/>
              <a:t>‹#›</a:t>
            </a:fld>
            <a:endParaRPr lang="en-GB"/>
          </a:p>
        </p:txBody>
      </p:sp>
    </p:spTree>
    <p:extLst>
      <p:ext uri="{BB962C8B-B14F-4D97-AF65-F5344CB8AC3E}">
        <p14:creationId xmlns:p14="http://schemas.microsoft.com/office/powerpoint/2010/main" val="3340772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27B22-0C53-726E-7F83-D44B548A2A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E6E83A0-E282-5505-B9A4-EBEFB1CCA6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9FE0213-5931-7439-0DDC-41EA077B0E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DF1CF1-24C5-F4CC-A028-02FF024DD94D}"/>
              </a:ext>
            </a:extLst>
          </p:cNvPr>
          <p:cNvSpPr>
            <a:spLocks noGrp="1"/>
          </p:cNvSpPr>
          <p:nvPr>
            <p:ph type="dt" sz="half" idx="10"/>
          </p:nvPr>
        </p:nvSpPr>
        <p:spPr/>
        <p:txBody>
          <a:bodyPr/>
          <a:lstStyle/>
          <a:p>
            <a:fld id="{5F6E30E0-6EF4-4418-9565-85AED0F46531}" type="datetimeFigureOut">
              <a:rPr lang="en-GB" smtClean="0"/>
              <a:t>01/10/2024</a:t>
            </a:fld>
            <a:endParaRPr lang="en-GB"/>
          </a:p>
        </p:txBody>
      </p:sp>
      <p:sp>
        <p:nvSpPr>
          <p:cNvPr id="6" name="Footer Placeholder 5">
            <a:extLst>
              <a:ext uri="{FF2B5EF4-FFF2-40B4-BE49-F238E27FC236}">
                <a16:creationId xmlns:a16="http://schemas.microsoft.com/office/drawing/2014/main" id="{A4DABA7D-DE86-831F-2A40-AFEB787CD4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B1095A-ACB6-0D2E-73AE-F01E550F44A5}"/>
              </a:ext>
            </a:extLst>
          </p:cNvPr>
          <p:cNvSpPr>
            <a:spLocks noGrp="1"/>
          </p:cNvSpPr>
          <p:nvPr>
            <p:ph type="sldNum" sz="quarter" idx="12"/>
          </p:nvPr>
        </p:nvSpPr>
        <p:spPr/>
        <p:txBody>
          <a:bodyPr/>
          <a:lstStyle/>
          <a:p>
            <a:fld id="{932EC42F-B84F-448F-8AB0-D940668A5A9F}" type="slidenum">
              <a:rPr lang="en-GB" smtClean="0"/>
              <a:t>‹#›</a:t>
            </a:fld>
            <a:endParaRPr lang="en-GB"/>
          </a:p>
        </p:txBody>
      </p:sp>
    </p:spTree>
    <p:extLst>
      <p:ext uri="{BB962C8B-B14F-4D97-AF65-F5344CB8AC3E}">
        <p14:creationId xmlns:p14="http://schemas.microsoft.com/office/powerpoint/2010/main" val="2525623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D9623D-AEE8-AF8E-C176-0889C41FD2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3DE756-410F-DDEC-333B-3A6B6A71F9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FB68B0-B0A3-A220-3A44-149828F168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F6E30E0-6EF4-4418-9565-85AED0F46531}" type="datetimeFigureOut">
              <a:rPr lang="en-GB" smtClean="0"/>
              <a:t>01/10/2024</a:t>
            </a:fld>
            <a:endParaRPr lang="en-GB"/>
          </a:p>
        </p:txBody>
      </p:sp>
      <p:sp>
        <p:nvSpPr>
          <p:cNvPr id="5" name="Footer Placeholder 4">
            <a:extLst>
              <a:ext uri="{FF2B5EF4-FFF2-40B4-BE49-F238E27FC236}">
                <a16:creationId xmlns:a16="http://schemas.microsoft.com/office/drawing/2014/main" id="{238E502D-8E76-928F-3928-5FF82A3B46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EDB8DE6-DC89-155C-1242-D2240E94E2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2EC42F-B84F-448F-8AB0-D940668A5A9F}" type="slidenum">
              <a:rPr lang="en-GB" smtClean="0"/>
              <a:t>‹#›</a:t>
            </a:fld>
            <a:endParaRPr lang="en-GB"/>
          </a:p>
        </p:txBody>
      </p:sp>
    </p:spTree>
    <p:extLst>
      <p:ext uri="{BB962C8B-B14F-4D97-AF65-F5344CB8AC3E}">
        <p14:creationId xmlns:p14="http://schemas.microsoft.com/office/powerpoint/2010/main" val="3793671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4" r:id="rId14"/>
    <p:sldLayoutId id="2147483665" r:id="rId15"/>
    <p:sldLayoutId id="2147483666" r:id="rId16"/>
    <p:sldLayoutId id="2147483667" r:id="rId17"/>
    <p:sldLayoutId id="2147483669" r:id="rId18"/>
    <p:sldLayoutId id="2147483671" r:id="rId19"/>
    <p:sldLayoutId id="2147483672" r:id="rId20"/>
    <p:sldLayoutId id="2147483673" r:id="rId21"/>
    <p:sldLayoutId id="2147483674" r:id="rId22"/>
    <p:sldLayoutId id="2147483675"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hyperlink" Target="https://www.teacherspensions.co.uk/-/media/documents/employer/documents/mcr/backdated-pay-awards-quick-guide.ashx?rev=dfd799aca4124cdaa7a62abc68e2240a&amp;hash=D141971B7441462953E40ECA259F3A15"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hyperlink" Target="https://www.twitter.com/TPScheme" TargetMode="External"/><Relationship Id="rId3" Type="http://schemas.openxmlformats.org/officeDocument/2006/relationships/hyperlink" Target="http://www.teacherspensions.co.uk/" TargetMode="External"/><Relationship Id="rId7" Type="http://schemas.openxmlformats.org/officeDocument/2006/relationships/hyperlink" Target="https://www.facebook.com/teachers.pensions" TargetMode="External"/><Relationship Id="rId12" Type="http://schemas.openxmlformats.org/officeDocument/2006/relationships/image" Target="../media/image32.png"/><Relationship Id="rId2" Type="http://schemas.openxmlformats.org/officeDocument/2006/relationships/notesSlide" Target="../notesSlides/notesSlide18.xml"/><Relationship Id="rId16" Type="http://schemas.openxmlformats.org/officeDocument/2006/relationships/image" Target="../media/image34.png"/><Relationship Id="rId1" Type="http://schemas.openxmlformats.org/officeDocument/2006/relationships/slideLayout" Target="../slideLayouts/slideLayout22.xml"/><Relationship Id="rId6" Type="http://schemas.openxmlformats.org/officeDocument/2006/relationships/hyperlink" Target="https://www.teacherspensions.co.uk/employers/videos.aspx" TargetMode="External"/><Relationship Id="rId11" Type="http://schemas.openxmlformats.org/officeDocument/2006/relationships/hyperlink" Target="https://www.linkedin.com/company/teachers'%E2%80%8B-pensions/" TargetMode="External"/><Relationship Id="rId5" Type="http://schemas.openxmlformats.org/officeDocument/2006/relationships/hyperlink" Target="https://www.teacherspensions.co.uk/employers/resources.aspx" TargetMode="External"/><Relationship Id="rId15" Type="http://schemas.openxmlformats.org/officeDocument/2006/relationships/hyperlink" Target="https://www.youtube.com/teacherspensions?sub_confirmation=1" TargetMode="External"/><Relationship Id="rId10" Type="http://schemas.openxmlformats.org/officeDocument/2006/relationships/image" Target="../media/image31.png"/><Relationship Id="rId4" Type="http://schemas.openxmlformats.org/officeDocument/2006/relationships/hyperlink" Target="https://www.teacherspensions.co.uk/public/contact-us/employer-contact-us.aspx" TargetMode="External"/><Relationship Id="rId9" Type="http://schemas.openxmlformats.org/officeDocument/2006/relationships/hyperlink" Target="https://instagram.com/teachers_pensions?igshid=OGQ5ZDc2ODk2ZA==" TargetMode="External"/><Relationship Id="rId1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07012F-5440-1302-BC0A-F56AB545644B}"/>
              </a:ext>
            </a:extLst>
          </p:cNvPr>
          <p:cNvSpPr>
            <a:spLocks noGrp="1"/>
          </p:cNvSpPr>
          <p:nvPr>
            <p:ph sz="quarter" idx="11"/>
          </p:nvPr>
        </p:nvSpPr>
        <p:spPr>
          <a:xfrm>
            <a:off x="354014" y="4162954"/>
            <a:ext cx="8252775" cy="1914434"/>
          </a:xfrm>
        </p:spPr>
        <p:txBody>
          <a:bodyPr/>
          <a:lstStyle/>
          <a:p>
            <a:pPr marL="0" indent="0">
              <a:buNone/>
            </a:pPr>
            <a:r>
              <a:rPr lang="en-GB" b="1" dirty="0">
                <a:latin typeface="Trebuchet MS" panose="020B0603020202020204" pitchFamily="34" charset="0"/>
              </a:rPr>
              <a:t>Teachers’ Pensions Action Forum October 2024</a:t>
            </a:r>
          </a:p>
          <a:p>
            <a:endParaRPr lang="en-GB" dirty="0"/>
          </a:p>
        </p:txBody>
      </p:sp>
      <p:sp>
        <p:nvSpPr>
          <p:cNvPr id="4" name="TextBox 3">
            <a:extLst>
              <a:ext uri="{FF2B5EF4-FFF2-40B4-BE49-F238E27FC236}">
                <a16:creationId xmlns:a16="http://schemas.microsoft.com/office/drawing/2014/main" id="{D98EF6A8-F39A-F3F6-0C88-C92F4F64A203}"/>
              </a:ext>
            </a:extLst>
          </p:cNvPr>
          <p:cNvSpPr txBox="1"/>
          <p:nvPr/>
        </p:nvSpPr>
        <p:spPr>
          <a:xfrm>
            <a:off x="354015" y="5377327"/>
            <a:ext cx="9171822" cy="1323439"/>
          </a:xfrm>
          <a:prstGeom prst="rect">
            <a:avLst/>
          </a:prstGeom>
          <a:noFill/>
        </p:spPr>
        <p:txBody>
          <a:bodyPr wrap="square">
            <a:spAutoFit/>
          </a:bodyPr>
          <a:lstStyle/>
          <a:p>
            <a:r>
              <a:rPr lang="en-GB" sz="4000" b="1" dirty="0">
                <a:latin typeface="Trebuchet MS" panose="020B0603020202020204" pitchFamily="34" charset="0"/>
              </a:rPr>
              <a:t>Monthly Contributions Reconciliation &amp; Monthly Data Collection</a:t>
            </a:r>
          </a:p>
        </p:txBody>
      </p:sp>
    </p:spTree>
    <p:extLst>
      <p:ext uri="{BB962C8B-B14F-4D97-AF65-F5344CB8AC3E}">
        <p14:creationId xmlns:p14="http://schemas.microsoft.com/office/powerpoint/2010/main" val="1280662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394A2AB-C46C-49B6-0AC7-00A49E8B16FD}"/>
              </a:ext>
            </a:extLst>
          </p:cNvPr>
          <p:cNvPicPr>
            <a:picLocks noChangeAspect="1"/>
          </p:cNvPicPr>
          <p:nvPr/>
        </p:nvPicPr>
        <p:blipFill>
          <a:blip r:embed="rId3"/>
          <a:stretch>
            <a:fillRect/>
          </a:stretch>
        </p:blipFill>
        <p:spPr>
          <a:xfrm>
            <a:off x="427450" y="1287946"/>
            <a:ext cx="8145012" cy="1590897"/>
          </a:xfrm>
          <a:prstGeom prst="rect">
            <a:avLst/>
          </a:prstGeom>
        </p:spPr>
      </p:pic>
      <p:pic>
        <p:nvPicPr>
          <p:cNvPr id="11" name="Picture 10">
            <a:extLst>
              <a:ext uri="{FF2B5EF4-FFF2-40B4-BE49-F238E27FC236}">
                <a16:creationId xmlns:a16="http://schemas.microsoft.com/office/drawing/2014/main" id="{40218331-CFB6-8997-C946-E90FE9C4EF50}"/>
              </a:ext>
            </a:extLst>
          </p:cNvPr>
          <p:cNvPicPr>
            <a:picLocks noChangeAspect="1"/>
          </p:cNvPicPr>
          <p:nvPr/>
        </p:nvPicPr>
        <p:blipFill>
          <a:blip r:embed="rId4"/>
          <a:stretch>
            <a:fillRect/>
          </a:stretch>
        </p:blipFill>
        <p:spPr>
          <a:xfrm>
            <a:off x="427450" y="3429000"/>
            <a:ext cx="9250066" cy="1629002"/>
          </a:xfrm>
          <a:prstGeom prst="rect">
            <a:avLst/>
          </a:prstGeom>
        </p:spPr>
      </p:pic>
      <p:sp>
        <p:nvSpPr>
          <p:cNvPr id="3" name="Title 1">
            <a:extLst>
              <a:ext uri="{FF2B5EF4-FFF2-40B4-BE49-F238E27FC236}">
                <a16:creationId xmlns:a16="http://schemas.microsoft.com/office/drawing/2014/main" id="{0DAC7886-BAF0-EE33-D3D3-E2AD7E766FF5}"/>
              </a:ext>
            </a:extLst>
          </p:cNvPr>
          <p:cNvSpPr txBox="1">
            <a:spLocks/>
          </p:cNvSpPr>
          <p:nvPr/>
        </p:nvSpPr>
        <p:spPr>
          <a:xfrm>
            <a:off x="427450" y="582030"/>
            <a:ext cx="9718547" cy="60298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a:solidFill>
                  <a:srgbClr val="003F72"/>
                </a:solidFill>
                <a:latin typeface="+mj-lt"/>
                <a:ea typeface="+mj-ea"/>
                <a:cs typeface="+mj-cs"/>
              </a:defRPr>
            </a:lvl1pPr>
          </a:lstStyle>
          <a:p>
            <a:r>
              <a:rPr lang="en-GB" b="1" dirty="0">
                <a:solidFill>
                  <a:schemeClr val="tx1"/>
                </a:solidFill>
                <a:latin typeface="Trebuchet MS (Body)"/>
              </a:rPr>
              <a:t>Backdated Pay Awards MDC</a:t>
            </a:r>
          </a:p>
        </p:txBody>
      </p:sp>
    </p:spTree>
    <p:extLst>
      <p:ext uri="{BB962C8B-B14F-4D97-AF65-F5344CB8AC3E}">
        <p14:creationId xmlns:p14="http://schemas.microsoft.com/office/powerpoint/2010/main" val="1582150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494A9D-FB25-4A30-BF5F-CA4801B522DC}"/>
              </a:ext>
            </a:extLst>
          </p:cNvPr>
          <p:cNvSpPr txBox="1"/>
          <p:nvPr/>
        </p:nvSpPr>
        <p:spPr>
          <a:xfrm>
            <a:off x="379818" y="1280160"/>
            <a:ext cx="11432364" cy="5816977"/>
          </a:xfrm>
          <a:prstGeom prst="rect">
            <a:avLst/>
          </a:prstGeom>
          <a:noFill/>
        </p:spPr>
        <p:txBody>
          <a:bodyPr wrap="square" lIns="0" tIns="0" rIns="0" bIns="0" rtlCol="0">
            <a:spAutoFit/>
          </a:bodyPr>
          <a:lstStyle/>
          <a:p>
            <a:r>
              <a:rPr lang="en-GB" b="1" dirty="0">
                <a:latin typeface="Trebuchet MS" panose="020B0603020202020204" pitchFamily="34" charset="0"/>
              </a:rPr>
              <a:t>This is where there’s no change to the member’s employment circumstances, no extra responsibilities or hours, just an uplift in pay such as the annual awards.</a:t>
            </a:r>
          </a:p>
          <a:p>
            <a:pPr marL="342900" indent="-342900" algn="l">
              <a:buFont typeface="Arial" panose="020B0604020202020204" pitchFamily="34" charset="0"/>
              <a:buChar char="•"/>
            </a:pPr>
            <a:endParaRPr lang="en-GB" b="1" dirty="0">
              <a:latin typeface="Trebuchet MS" panose="020B0603020202020204" pitchFamily="34" charset="0"/>
            </a:endParaRPr>
          </a:p>
          <a:p>
            <a:pPr marL="342900" indent="-342900" algn="l">
              <a:buFont typeface="Arial" panose="020B0604020202020204" pitchFamily="34" charset="0"/>
              <a:buChar char="•"/>
            </a:pPr>
            <a:r>
              <a:rPr lang="en-GB" b="1" dirty="0">
                <a:latin typeface="Trebuchet MS" panose="020B0603020202020204" pitchFamily="34" charset="0"/>
              </a:rPr>
              <a:t>For each month the pay award affects, we require an updated line (U) in the MCR submission. </a:t>
            </a:r>
          </a:p>
          <a:p>
            <a:pPr marL="342900" indent="-342900" algn="l">
              <a:buFont typeface="Arial" panose="020B0604020202020204" pitchFamily="34" charset="0"/>
              <a:buChar char="•"/>
            </a:pPr>
            <a:endParaRPr lang="en-GB" b="1" dirty="0">
              <a:latin typeface="Trebuchet MS" panose="020B0603020202020204" pitchFamily="34" charset="0"/>
            </a:endParaRPr>
          </a:p>
          <a:p>
            <a:pPr marL="342900" indent="-342900" algn="l">
              <a:buFont typeface="Arial" panose="020B0604020202020204" pitchFamily="34" charset="0"/>
              <a:buChar char="•"/>
            </a:pPr>
            <a:r>
              <a:rPr lang="en-GB" b="1" dirty="0">
                <a:latin typeface="Trebuchet MS" panose="020B0603020202020204" pitchFamily="34" charset="0"/>
              </a:rPr>
              <a:t>BK indicator needs to be used in the calculation method for contribution tier on the U lines for the awards </a:t>
            </a:r>
          </a:p>
          <a:p>
            <a:pPr marL="342900" indent="-342900" algn="l">
              <a:buFont typeface="Arial" panose="020B0604020202020204" pitchFamily="34" charset="0"/>
              <a:buChar char="•"/>
            </a:pPr>
            <a:endParaRPr lang="en-GB" b="1" dirty="0">
              <a:latin typeface="Trebuchet MS" panose="020B0603020202020204" pitchFamily="34" charset="0"/>
            </a:endParaRPr>
          </a:p>
          <a:p>
            <a:pPr marL="342900" indent="-342900" algn="l">
              <a:buFont typeface="Arial" panose="020B0604020202020204" pitchFamily="34" charset="0"/>
              <a:buChar char="•"/>
            </a:pPr>
            <a:r>
              <a:rPr lang="en-GB" b="1" dirty="0">
                <a:latin typeface="Trebuchet MS" panose="020B0603020202020204" pitchFamily="34" charset="0"/>
              </a:rPr>
              <a:t>Tier and banding are determined by the current month’s actual pensionable pay (excluding any BK awards for previous months OR overtime)</a:t>
            </a:r>
          </a:p>
          <a:p>
            <a:pPr marL="342900" indent="-342900" algn="l">
              <a:buFont typeface="Arial" panose="020B0604020202020204" pitchFamily="34" charset="0"/>
              <a:buChar char="•"/>
            </a:pPr>
            <a:endParaRPr lang="en-GB" b="1" dirty="0">
              <a:latin typeface="Trebuchet MS" panose="020B0603020202020204" pitchFamily="34" charset="0"/>
            </a:endParaRPr>
          </a:p>
          <a:p>
            <a:pPr marL="342900" indent="-342900" algn="l">
              <a:buFont typeface="Arial" panose="020B0604020202020204" pitchFamily="34" charset="0"/>
              <a:buChar char="•"/>
            </a:pPr>
            <a:r>
              <a:rPr lang="en-GB" b="1" dirty="0">
                <a:latin typeface="Trebuchet MS" panose="020B0603020202020204" pitchFamily="34" charset="0"/>
              </a:rPr>
              <a:t>When paying arrears of pensionable pay in a pay period due to a backdated pay award, the arrears must be ignored when working out the contribution percentage (i.e. tier) using the ‘When Paid’ method and BK indicator in the contribution calculation method field </a:t>
            </a:r>
          </a:p>
          <a:p>
            <a:pPr marL="342900" indent="-342900" algn="l">
              <a:buFont typeface="Arial" panose="020B0604020202020204" pitchFamily="34" charset="0"/>
              <a:buChar char="•"/>
            </a:pPr>
            <a:endParaRPr lang="en-GB" b="1" dirty="0">
              <a:latin typeface="Trebuchet MS" panose="020B0603020202020204" pitchFamily="34" charset="0"/>
            </a:endParaRPr>
          </a:p>
          <a:p>
            <a:pPr marL="342900" indent="-342900" algn="l">
              <a:buFont typeface="Arial" panose="020B0604020202020204" pitchFamily="34" charset="0"/>
              <a:buChar char="•"/>
            </a:pPr>
            <a:r>
              <a:rPr lang="en-GB" b="1" dirty="0">
                <a:latin typeface="Trebuchet MS" panose="020B0603020202020204" pitchFamily="34" charset="0"/>
              </a:rPr>
              <a:t>Contributions are calculated on the ‘normal’ earnings for the month and that tier is applied to their total pensionable pay for all lines within the backdated pay ward</a:t>
            </a:r>
          </a:p>
          <a:p>
            <a:pPr marL="342900" indent="-342900" algn="l">
              <a:buFont typeface="Arial" panose="020B0604020202020204" pitchFamily="34" charset="0"/>
              <a:buChar char="•"/>
            </a:pPr>
            <a:endParaRPr lang="en-GB" b="1" dirty="0">
              <a:solidFill>
                <a:schemeClr val="bg1"/>
              </a:solidFill>
              <a:latin typeface="Trebuchet MS" panose="020B0603020202020204" pitchFamily="34" charset="0"/>
            </a:endParaRPr>
          </a:p>
          <a:p>
            <a:r>
              <a:rPr lang="en-GB" b="1" dirty="0">
                <a:solidFill>
                  <a:schemeClr val="bg2">
                    <a:lumMod val="50000"/>
                    <a:lumOff val="50000"/>
                  </a:schemeClr>
                </a:solidFill>
                <a:latin typeface="Trebuchet MS" panose="020B0603020202020204" pitchFamily="34" charset="0"/>
                <a:hlinkClick r:id="rId3">
                  <a:extLst>
                    <a:ext uri="{A12FA001-AC4F-418D-AE19-62706E023703}">
                      <ahyp:hlinkClr xmlns:ahyp="http://schemas.microsoft.com/office/drawing/2018/hyperlinkcolor" val="tx"/>
                    </a:ext>
                  </a:extLst>
                </a:hlinkClick>
              </a:rPr>
              <a:t>Backdated pay awards guide </a:t>
            </a:r>
            <a:endParaRPr lang="en-GB" dirty="0">
              <a:solidFill>
                <a:schemeClr val="bg2">
                  <a:lumMod val="50000"/>
                  <a:lumOff val="50000"/>
                </a:schemeClr>
              </a:solidFill>
              <a:latin typeface="Trebuchet MS" panose="020B0603020202020204" pitchFamily="34" charset="0"/>
            </a:endParaRPr>
          </a:p>
          <a:p>
            <a:pPr marL="342900" indent="-342900" algn="l">
              <a:buFont typeface="Arial" panose="020B0604020202020204" pitchFamily="34" charset="0"/>
              <a:buChar char="•"/>
            </a:pPr>
            <a:endParaRPr lang="en-GB" b="1" dirty="0">
              <a:solidFill>
                <a:schemeClr val="bg1"/>
              </a:solidFill>
              <a:latin typeface="Trebuchet MS" panose="020B0603020202020204" pitchFamily="34" charset="0"/>
            </a:endParaRPr>
          </a:p>
          <a:p>
            <a:pPr algn="l"/>
            <a:endParaRPr lang="en-GB" dirty="0">
              <a:solidFill>
                <a:schemeClr val="tx2"/>
              </a:solidFill>
              <a:latin typeface="Trebuchet MS" panose="020B0603020202020204" pitchFamily="34" charset="0"/>
            </a:endParaRPr>
          </a:p>
        </p:txBody>
      </p:sp>
      <p:sp>
        <p:nvSpPr>
          <p:cNvPr id="3" name="Title 1">
            <a:extLst>
              <a:ext uri="{FF2B5EF4-FFF2-40B4-BE49-F238E27FC236}">
                <a16:creationId xmlns:a16="http://schemas.microsoft.com/office/drawing/2014/main" id="{A052BFE1-B3FF-AD8D-454D-B5350186429D}"/>
              </a:ext>
            </a:extLst>
          </p:cNvPr>
          <p:cNvSpPr txBox="1">
            <a:spLocks/>
          </p:cNvSpPr>
          <p:nvPr/>
        </p:nvSpPr>
        <p:spPr>
          <a:xfrm>
            <a:off x="284714" y="594045"/>
            <a:ext cx="9718547" cy="60298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a:solidFill>
                  <a:srgbClr val="003F72"/>
                </a:solidFill>
                <a:latin typeface="+mj-lt"/>
                <a:ea typeface="+mj-ea"/>
                <a:cs typeface="+mj-cs"/>
              </a:defRPr>
            </a:lvl1pPr>
          </a:lstStyle>
          <a:p>
            <a:r>
              <a:rPr lang="en-GB" b="1" dirty="0">
                <a:solidFill>
                  <a:schemeClr val="tx1"/>
                </a:solidFill>
                <a:latin typeface="Trebuchet MS (Body)"/>
              </a:rPr>
              <a:t>Backdated Pay Awards MCR</a:t>
            </a:r>
          </a:p>
        </p:txBody>
      </p:sp>
    </p:spTree>
    <p:extLst>
      <p:ext uri="{BB962C8B-B14F-4D97-AF65-F5344CB8AC3E}">
        <p14:creationId xmlns:p14="http://schemas.microsoft.com/office/powerpoint/2010/main" val="3792556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29E0586F-4059-DB24-0584-0E636DD9642A}"/>
              </a:ext>
            </a:extLst>
          </p:cNvPr>
          <p:cNvSpPr txBox="1">
            <a:spLocks/>
          </p:cNvSpPr>
          <p:nvPr/>
        </p:nvSpPr>
        <p:spPr>
          <a:xfrm>
            <a:off x="344089" y="1272040"/>
            <a:ext cx="10579870" cy="595458"/>
          </a:xfrm>
          <a:prstGeom prst="rect">
            <a:avLst/>
          </a:prstGeom>
        </p:spPr>
        <p:txBody>
          <a:bodyPr/>
          <a:lstStyle>
            <a:lvl1pPr marL="0" indent="0" algn="l" defTabSz="914400" rtl="0" eaLnBrk="1" latinLnBrk="0" hangingPunct="1">
              <a:lnSpc>
                <a:spcPct val="100000"/>
              </a:lnSpc>
              <a:spcBef>
                <a:spcPts val="1800"/>
              </a:spcBef>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2400" kern="1200">
                <a:solidFill>
                  <a:schemeClr val="tx2"/>
                </a:solidFill>
                <a:latin typeface="+mn-lt"/>
                <a:ea typeface="+mn-ea"/>
                <a:cs typeface="+mn-cs"/>
              </a:defRPr>
            </a:lvl2pPr>
            <a:lvl3pPr marL="0" indent="0" algn="l" defTabSz="914400" rtl="0" eaLnBrk="1" latinLnBrk="0" hangingPunct="1">
              <a:lnSpc>
                <a:spcPct val="100000"/>
              </a:lnSpc>
              <a:spcBef>
                <a:spcPts val="600"/>
              </a:spcBef>
              <a:buClr>
                <a:schemeClr val="tx2"/>
              </a:buClr>
              <a:buFont typeface="Arial" panose="020B0604020202020204" pitchFamily="34" charset="0"/>
              <a:buNone/>
              <a:defRPr sz="1800" kern="1200">
                <a:solidFill>
                  <a:schemeClr val="tx2"/>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2"/>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400" kern="1200">
                <a:solidFill>
                  <a:schemeClr val="tx2"/>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a:lstStyle>
          <a:p>
            <a:r>
              <a:rPr lang="en-GB" sz="2000" dirty="0">
                <a:solidFill>
                  <a:schemeClr val="tx1"/>
                </a:solidFill>
                <a:latin typeface="Trebuchet MS" panose="020B0603020202020204" pitchFamily="34" charset="0"/>
              </a:rPr>
              <a:t>‘When Paid’ deduction for a member who is owed a back-dated pay increase</a:t>
            </a:r>
          </a:p>
        </p:txBody>
      </p:sp>
      <p:pic>
        <p:nvPicPr>
          <p:cNvPr id="8" name="Picture 7">
            <a:extLst>
              <a:ext uri="{FF2B5EF4-FFF2-40B4-BE49-F238E27FC236}">
                <a16:creationId xmlns:a16="http://schemas.microsoft.com/office/drawing/2014/main" id="{1838920F-3F4C-A91B-4633-586F1AFDB917}"/>
              </a:ext>
            </a:extLst>
          </p:cNvPr>
          <p:cNvPicPr>
            <a:picLocks noChangeAspect="1"/>
          </p:cNvPicPr>
          <p:nvPr/>
        </p:nvPicPr>
        <p:blipFill rotWithShape="1">
          <a:blip r:embed="rId3"/>
          <a:srcRect r="5536"/>
          <a:stretch/>
        </p:blipFill>
        <p:spPr>
          <a:xfrm>
            <a:off x="577871" y="1835753"/>
            <a:ext cx="11036258" cy="1887360"/>
          </a:xfrm>
          <a:prstGeom prst="rect">
            <a:avLst/>
          </a:prstGeom>
        </p:spPr>
      </p:pic>
      <p:pic>
        <p:nvPicPr>
          <p:cNvPr id="9" name="Picture 8">
            <a:extLst>
              <a:ext uri="{FF2B5EF4-FFF2-40B4-BE49-F238E27FC236}">
                <a16:creationId xmlns:a16="http://schemas.microsoft.com/office/drawing/2014/main" id="{7A4E424A-1C88-11E3-0681-44993E5D2630}"/>
              </a:ext>
            </a:extLst>
          </p:cNvPr>
          <p:cNvPicPr>
            <a:picLocks noChangeAspect="1"/>
          </p:cNvPicPr>
          <p:nvPr/>
        </p:nvPicPr>
        <p:blipFill>
          <a:blip r:embed="rId4"/>
          <a:stretch>
            <a:fillRect/>
          </a:stretch>
        </p:blipFill>
        <p:spPr>
          <a:xfrm>
            <a:off x="577871" y="4346072"/>
            <a:ext cx="10333380" cy="1887359"/>
          </a:xfrm>
          <a:prstGeom prst="rect">
            <a:avLst/>
          </a:prstGeom>
        </p:spPr>
      </p:pic>
      <p:sp>
        <p:nvSpPr>
          <p:cNvPr id="4" name="Title 1">
            <a:extLst>
              <a:ext uri="{FF2B5EF4-FFF2-40B4-BE49-F238E27FC236}">
                <a16:creationId xmlns:a16="http://schemas.microsoft.com/office/drawing/2014/main" id="{EC167FA0-587E-7C3F-259A-22C867C1DA3E}"/>
              </a:ext>
            </a:extLst>
          </p:cNvPr>
          <p:cNvSpPr txBox="1">
            <a:spLocks/>
          </p:cNvSpPr>
          <p:nvPr/>
        </p:nvSpPr>
        <p:spPr>
          <a:xfrm>
            <a:off x="344089" y="641552"/>
            <a:ext cx="9718547" cy="60298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a:solidFill>
                  <a:srgbClr val="003F72"/>
                </a:solidFill>
                <a:latin typeface="+mj-lt"/>
                <a:ea typeface="+mj-ea"/>
                <a:cs typeface="+mj-cs"/>
              </a:defRPr>
            </a:lvl1pPr>
          </a:lstStyle>
          <a:p>
            <a:r>
              <a:rPr lang="en-GB" b="1" dirty="0">
                <a:solidFill>
                  <a:schemeClr val="tx1"/>
                </a:solidFill>
                <a:latin typeface="Trebuchet MS (Body)"/>
              </a:rPr>
              <a:t>Backdated Pay Awards MCR</a:t>
            </a:r>
          </a:p>
        </p:txBody>
      </p:sp>
    </p:spTree>
    <p:extLst>
      <p:ext uri="{BB962C8B-B14F-4D97-AF65-F5344CB8AC3E}">
        <p14:creationId xmlns:p14="http://schemas.microsoft.com/office/powerpoint/2010/main" val="4094104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
            <a:extLst>
              <a:ext uri="{FF2B5EF4-FFF2-40B4-BE49-F238E27FC236}">
                <a16:creationId xmlns:a16="http://schemas.microsoft.com/office/drawing/2014/main" id="{086FCAB4-77CE-9D7B-6641-C86322C65617}"/>
              </a:ext>
            </a:extLst>
          </p:cNvPr>
          <p:cNvSpPr>
            <a:spLocks noGrp="1"/>
          </p:cNvSpPr>
          <p:nvPr>
            <p:ph type="body" sz="quarter" idx="50" hasCustomPrompt="1"/>
          </p:nvPr>
        </p:nvSpPr>
        <p:spPr>
          <a:xfrm>
            <a:off x="9640084" y="2935322"/>
            <a:ext cx="1566000" cy="485102"/>
          </a:xfrm>
          <a:prstGeom prst="rect">
            <a:avLst/>
          </a:prstGeom>
        </p:spPr>
        <p:txBody>
          <a:bodyPr anchor="ctr">
            <a:normAutofit fontScale="92500" lnSpcReduction="20000"/>
          </a:bodyPr>
          <a:lstStyle>
            <a:lvl1pPr algn="ctr">
              <a:defRPr sz="1800">
                <a:solidFill>
                  <a:schemeClr val="bg1"/>
                </a:solidFill>
              </a:defRPr>
            </a:lvl1pPr>
          </a:lstStyle>
          <a:p>
            <a:pPr lvl="0"/>
            <a:r>
              <a:rPr lang="en-US" b="1" dirty="0">
                <a:solidFill>
                  <a:srgbClr val="003F72"/>
                </a:solidFill>
                <a:latin typeface="Trebuchet MS" panose="020B0603020202020204" pitchFamily="34" charset="0"/>
              </a:rPr>
              <a:t>Deadline is met</a:t>
            </a:r>
            <a:endParaRPr lang="en-GB" b="1" dirty="0">
              <a:solidFill>
                <a:srgbClr val="003F72"/>
              </a:solidFill>
              <a:latin typeface="Trebuchet MS" panose="020B0603020202020204" pitchFamily="34" charset="0"/>
            </a:endParaRPr>
          </a:p>
        </p:txBody>
      </p:sp>
      <p:sp>
        <p:nvSpPr>
          <p:cNvPr id="25" name="Text Placeholder 2">
            <a:extLst>
              <a:ext uri="{FF2B5EF4-FFF2-40B4-BE49-F238E27FC236}">
                <a16:creationId xmlns:a16="http://schemas.microsoft.com/office/drawing/2014/main" id="{F38B64B1-1C37-8E5E-95A3-11539FE8DDEA}"/>
              </a:ext>
            </a:extLst>
          </p:cNvPr>
          <p:cNvSpPr>
            <a:spLocks noGrp="1"/>
          </p:cNvSpPr>
          <p:nvPr>
            <p:ph type="body" sz="quarter" idx="51" hasCustomPrompt="1"/>
          </p:nvPr>
        </p:nvSpPr>
        <p:spPr>
          <a:xfrm>
            <a:off x="9640084" y="3709358"/>
            <a:ext cx="1566000" cy="2115112"/>
          </a:xfrm>
          <a:prstGeom prst="rect">
            <a:avLst/>
          </a:prstGeom>
        </p:spPr>
        <p:txBody>
          <a:bodyPr/>
          <a:lstStyle>
            <a:lvl1pPr algn="ctr">
              <a:defRPr lang="en-GB" sz="1800" b="0" kern="1200" dirty="0">
                <a:solidFill>
                  <a:schemeClr val="bg1"/>
                </a:solidFill>
                <a:latin typeface="+mn-lt"/>
                <a:ea typeface="+mn-ea"/>
                <a:cs typeface="+mn-cs"/>
              </a:defRPr>
            </a:lvl1pPr>
          </a:lstStyle>
          <a:p>
            <a:pPr lvl="0"/>
            <a:r>
              <a:rPr lang="en-US" b="1" dirty="0">
                <a:solidFill>
                  <a:srgbClr val="003F72"/>
                </a:solidFill>
                <a:latin typeface="Trebuchet MS" panose="020B0603020202020204" pitchFamily="34" charset="0"/>
              </a:rPr>
              <a:t>The payment reaches us before the 7th of the month</a:t>
            </a:r>
            <a:endParaRPr lang="en-GB" b="1" dirty="0">
              <a:solidFill>
                <a:srgbClr val="003F72"/>
              </a:solidFill>
              <a:latin typeface="Trebuchet MS" panose="020B0603020202020204" pitchFamily="34" charset="0"/>
            </a:endParaRPr>
          </a:p>
        </p:txBody>
      </p:sp>
      <p:sp>
        <p:nvSpPr>
          <p:cNvPr id="26" name="Text Placeholder 2">
            <a:extLst>
              <a:ext uri="{FF2B5EF4-FFF2-40B4-BE49-F238E27FC236}">
                <a16:creationId xmlns:a16="http://schemas.microsoft.com/office/drawing/2014/main" id="{A0424EB1-E05D-E51D-C3F2-0AE45411EF3F}"/>
              </a:ext>
            </a:extLst>
          </p:cNvPr>
          <p:cNvSpPr>
            <a:spLocks noGrp="1"/>
          </p:cNvSpPr>
          <p:nvPr>
            <p:ph type="body" sz="quarter" idx="52" hasCustomPrompt="1"/>
          </p:nvPr>
        </p:nvSpPr>
        <p:spPr>
          <a:xfrm>
            <a:off x="7478324" y="2935324"/>
            <a:ext cx="1566000" cy="485102"/>
          </a:xfrm>
          <a:prstGeom prst="rect">
            <a:avLst/>
          </a:prstGeom>
        </p:spPr>
        <p:txBody>
          <a:bodyPr anchor="ctr">
            <a:normAutofit fontScale="92500" lnSpcReduction="20000"/>
          </a:bodyPr>
          <a:lstStyle>
            <a:lvl1pPr algn="ctr">
              <a:defRPr sz="1800">
                <a:solidFill>
                  <a:schemeClr val="bg1"/>
                </a:solidFill>
              </a:defRPr>
            </a:lvl1pPr>
          </a:lstStyle>
          <a:p>
            <a:pPr lvl="0"/>
            <a:r>
              <a:rPr lang="en-US" b="1" dirty="0">
                <a:solidFill>
                  <a:srgbClr val="003F72"/>
                </a:solidFill>
                <a:latin typeface="Trebuchet MS" panose="020B0603020202020204" pitchFamily="34" charset="0"/>
              </a:rPr>
              <a:t>Payment is made</a:t>
            </a:r>
            <a:endParaRPr lang="en-GB" b="1" dirty="0">
              <a:solidFill>
                <a:srgbClr val="003F72"/>
              </a:solidFill>
              <a:latin typeface="Trebuchet MS" panose="020B0603020202020204" pitchFamily="34" charset="0"/>
            </a:endParaRPr>
          </a:p>
        </p:txBody>
      </p:sp>
      <p:sp>
        <p:nvSpPr>
          <p:cNvPr id="27" name="Text Placeholder 2">
            <a:extLst>
              <a:ext uri="{FF2B5EF4-FFF2-40B4-BE49-F238E27FC236}">
                <a16:creationId xmlns:a16="http://schemas.microsoft.com/office/drawing/2014/main" id="{84D4B9A4-A150-FE7A-6373-B33971916894}"/>
              </a:ext>
            </a:extLst>
          </p:cNvPr>
          <p:cNvSpPr>
            <a:spLocks noGrp="1"/>
          </p:cNvSpPr>
          <p:nvPr>
            <p:ph type="body" sz="quarter" idx="53" hasCustomPrompt="1"/>
          </p:nvPr>
        </p:nvSpPr>
        <p:spPr>
          <a:xfrm>
            <a:off x="7478324" y="3709358"/>
            <a:ext cx="1566000" cy="2115112"/>
          </a:xfrm>
          <a:prstGeom prst="rect">
            <a:avLst/>
          </a:prstGeom>
        </p:spPr>
        <p:txBody>
          <a:bodyPr>
            <a:noAutofit/>
          </a:bodyPr>
          <a:lstStyle>
            <a:lvl1pPr algn="ctr">
              <a:defRPr sz="1800" b="0">
                <a:solidFill>
                  <a:schemeClr val="bg1"/>
                </a:solidFill>
              </a:defRPr>
            </a:lvl1pPr>
          </a:lstStyle>
          <a:p>
            <a:pPr lvl="0"/>
            <a:r>
              <a:rPr lang="en-US" sz="1700" b="1" dirty="0">
                <a:solidFill>
                  <a:srgbClr val="003F72"/>
                </a:solidFill>
                <a:latin typeface="Trebuchet MS" panose="020B0603020202020204" pitchFamily="34" charset="0"/>
              </a:rPr>
              <a:t>A payment that matches the breakdown slip is made via BACS transfer</a:t>
            </a:r>
            <a:endParaRPr lang="en-GB" sz="1700" b="1" dirty="0">
              <a:solidFill>
                <a:srgbClr val="003F72"/>
              </a:solidFill>
              <a:latin typeface="Trebuchet MS" panose="020B0603020202020204" pitchFamily="34" charset="0"/>
            </a:endParaRPr>
          </a:p>
        </p:txBody>
      </p:sp>
      <p:sp>
        <p:nvSpPr>
          <p:cNvPr id="28" name="Text Placeholder 2">
            <a:extLst>
              <a:ext uri="{FF2B5EF4-FFF2-40B4-BE49-F238E27FC236}">
                <a16:creationId xmlns:a16="http://schemas.microsoft.com/office/drawing/2014/main" id="{24C53459-D928-7337-16BF-C3F50858F176}"/>
              </a:ext>
            </a:extLst>
          </p:cNvPr>
          <p:cNvSpPr>
            <a:spLocks noGrp="1"/>
          </p:cNvSpPr>
          <p:nvPr>
            <p:ph type="body" sz="quarter" idx="54" hasCustomPrompt="1"/>
          </p:nvPr>
        </p:nvSpPr>
        <p:spPr>
          <a:xfrm>
            <a:off x="5316563" y="2935327"/>
            <a:ext cx="1566000" cy="485102"/>
          </a:xfrm>
          <a:prstGeom prst="rect">
            <a:avLst/>
          </a:prstGeom>
        </p:spPr>
        <p:txBody>
          <a:bodyPr anchor="ctr">
            <a:normAutofit fontScale="92500" lnSpcReduction="20000"/>
          </a:bodyPr>
          <a:lstStyle>
            <a:lvl1pPr algn="ctr">
              <a:defRPr sz="1800">
                <a:solidFill>
                  <a:schemeClr val="bg1"/>
                </a:solidFill>
              </a:defRPr>
            </a:lvl1pPr>
          </a:lstStyle>
          <a:p>
            <a:pPr lvl="0"/>
            <a:r>
              <a:rPr lang="en-US" b="1" dirty="0">
                <a:solidFill>
                  <a:srgbClr val="003F72"/>
                </a:solidFill>
                <a:latin typeface="Trebuchet MS" panose="020B0603020202020204" pitchFamily="34" charset="0"/>
              </a:rPr>
              <a:t>Submission accepted</a:t>
            </a:r>
            <a:endParaRPr lang="en-GB" b="1" dirty="0">
              <a:solidFill>
                <a:srgbClr val="003F72"/>
              </a:solidFill>
              <a:latin typeface="Trebuchet MS" panose="020B0603020202020204" pitchFamily="34" charset="0"/>
            </a:endParaRPr>
          </a:p>
        </p:txBody>
      </p:sp>
      <p:sp>
        <p:nvSpPr>
          <p:cNvPr id="31" name="Text Placeholder 2">
            <a:extLst>
              <a:ext uri="{FF2B5EF4-FFF2-40B4-BE49-F238E27FC236}">
                <a16:creationId xmlns:a16="http://schemas.microsoft.com/office/drawing/2014/main" id="{A77FF5BD-41C7-3C73-5270-81E24E73E545}"/>
              </a:ext>
            </a:extLst>
          </p:cNvPr>
          <p:cNvSpPr>
            <a:spLocks noGrp="1"/>
          </p:cNvSpPr>
          <p:nvPr>
            <p:ph type="body" sz="quarter" idx="57" hasCustomPrompt="1"/>
          </p:nvPr>
        </p:nvSpPr>
        <p:spPr>
          <a:xfrm>
            <a:off x="3154802" y="2935320"/>
            <a:ext cx="1566000" cy="1669932"/>
          </a:xfrm>
          <a:prstGeom prst="rect">
            <a:avLst/>
          </a:prstGeom>
        </p:spPr>
        <p:txBody>
          <a:bodyPr>
            <a:normAutofit/>
          </a:bodyPr>
          <a:lstStyle>
            <a:lvl1pPr algn="ctr">
              <a:defRPr sz="1800" b="0">
                <a:solidFill>
                  <a:schemeClr val="bg1"/>
                </a:solidFill>
              </a:defRPr>
            </a:lvl1pPr>
          </a:lstStyle>
          <a:p>
            <a:pPr lvl="0"/>
            <a:r>
              <a:rPr lang="en-US" sz="1700" b="1" dirty="0">
                <a:solidFill>
                  <a:srgbClr val="003F72"/>
                </a:solidFill>
                <a:latin typeface="Trebuchet MS" panose="020B0603020202020204" pitchFamily="34" charset="0"/>
              </a:rPr>
              <a:t>Email confirms submission has been accepted</a:t>
            </a:r>
            <a:endParaRPr lang="en-GB" sz="1700" b="1" dirty="0">
              <a:solidFill>
                <a:srgbClr val="003F72"/>
              </a:solidFill>
              <a:latin typeface="Trebuchet MS" panose="020B0603020202020204" pitchFamily="34" charset="0"/>
            </a:endParaRPr>
          </a:p>
        </p:txBody>
      </p:sp>
      <p:sp>
        <p:nvSpPr>
          <p:cNvPr id="32" name="Text Placeholder 2">
            <a:extLst>
              <a:ext uri="{FF2B5EF4-FFF2-40B4-BE49-F238E27FC236}">
                <a16:creationId xmlns:a16="http://schemas.microsoft.com/office/drawing/2014/main" id="{B928FF5F-0725-3574-508E-DED1B6667F48}"/>
              </a:ext>
            </a:extLst>
          </p:cNvPr>
          <p:cNvSpPr>
            <a:spLocks noGrp="1"/>
          </p:cNvSpPr>
          <p:nvPr>
            <p:ph type="body" sz="quarter" idx="58" hasCustomPrompt="1"/>
          </p:nvPr>
        </p:nvSpPr>
        <p:spPr>
          <a:xfrm>
            <a:off x="993041" y="2935319"/>
            <a:ext cx="1566000" cy="1104665"/>
          </a:xfrm>
          <a:prstGeom prst="rect">
            <a:avLst/>
          </a:prstGeom>
        </p:spPr>
        <p:txBody>
          <a:bodyPr anchor="ctr">
            <a:normAutofit fontScale="92500" lnSpcReduction="10000"/>
          </a:bodyPr>
          <a:lstStyle>
            <a:lvl1pPr algn="ctr">
              <a:defRPr sz="1800">
                <a:solidFill>
                  <a:schemeClr val="bg1"/>
                </a:solidFill>
              </a:defRPr>
            </a:lvl1pPr>
          </a:lstStyle>
          <a:p>
            <a:pPr lvl="0"/>
            <a:r>
              <a:rPr lang="en-US" b="1" dirty="0">
                <a:solidFill>
                  <a:srgbClr val="003F72"/>
                </a:solidFill>
                <a:latin typeface="Trebuchet MS" panose="020B0603020202020204" pitchFamily="34" charset="0"/>
              </a:rPr>
              <a:t>MDC file submitted</a:t>
            </a:r>
          </a:p>
          <a:p>
            <a:pPr lvl="0"/>
            <a:r>
              <a:rPr lang="en-US" b="1" dirty="0">
                <a:solidFill>
                  <a:srgbClr val="003F72"/>
                </a:solidFill>
                <a:latin typeface="Trebuchet MS" panose="020B0603020202020204" pitchFamily="34" charset="0"/>
              </a:rPr>
              <a:t>Breakdown slip sent</a:t>
            </a:r>
            <a:endParaRPr lang="en-GB" b="1" dirty="0">
              <a:solidFill>
                <a:srgbClr val="003F72"/>
              </a:solidFill>
              <a:latin typeface="Trebuchet MS" panose="020B0603020202020204" pitchFamily="34" charset="0"/>
            </a:endParaRPr>
          </a:p>
        </p:txBody>
      </p:sp>
      <p:sp>
        <p:nvSpPr>
          <p:cNvPr id="33" name="Text Placeholder 2">
            <a:extLst>
              <a:ext uri="{FF2B5EF4-FFF2-40B4-BE49-F238E27FC236}">
                <a16:creationId xmlns:a16="http://schemas.microsoft.com/office/drawing/2014/main" id="{8B8F4472-5F27-198B-F3F5-A5E99BF8EAE5}"/>
              </a:ext>
            </a:extLst>
          </p:cNvPr>
          <p:cNvSpPr>
            <a:spLocks noGrp="1"/>
          </p:cNvSpPr>
          <p:nvPr>
            <p:ph type="body" sz="quarter" idx="59" hasCustomPrompt="1"/>
          </p:nvPr>
        </p:nvSpPr>
        <p:spPr>
          <a:xfrm>
            <a:off x="993041" y="4272743"/>
            <a:ext cx="1566000" cy="1468601"/>
          </a:xfrm>
          <a:prstGeom prst="rect">
            <a:avLst/>
          </a:prstGeom>
        </p:spPr>
        <p:txBody>
          <a:bodyPr>
            <a:normAutofit fontScale="92500" lnSpcReduction="20000"/>
          </a:bodyPr>
          <a:lstStyle>
            <a:lvl1pPr algn="ctr">
              <a:defRPr sz="1800" b="0">
                <a:solidFill>
                  <a:schemeClr val="bg1"/>
                </a:solidFill>
              </a:defRPr>
            </a:lvl1pPr>
          </a:lstStyle>
          <a:p>
            <a:pPr lvl="0"/>
            <a:r>
              <a:rPr lang="en-US" b="1" dirty="0">
                <a:solidFill>
                  <a:srgbClr val="003F72"/>
                </a:solidFill>
                <a:latin typeface="Trebuchet MS" panose="020B0603020202020204" pitchFamily="34" charset="0"/>
              </a:rPr>
              <a:t>Employer or Payroll Provider submits September files on 5th October</a:t>
            </a:r>
            <a:endParaRPr lang="en-GB" b="1" dirty="0">
              <a:solidFill>
                <a:srgbClr val="003F72"/>
              </a:solidFill>
              <a:latin typeface="Trebuchet MS" panose="020B0603020202020204" pitchFamily="34" charset="0"/>
            </a:endParaRPr>
          </a:p>
        </p:txBody>
      </p:sp>
      <p:sp>
        <p:nvSpPr>
          <p:cNvPr id="2" name="Title 1">
            <a:extLst>
              <a:ext uri="{FF2B5EF4-FFF2-40B4-BE49-F238E27FC236}">
                <a16:creationId xmlns:a16="http://schemas.microsoft.com/office/drawing/2014/main" id="{AC6EC92F-E91E-C9CA-17A4-CFB1742E6767}"/>
              </a:ext>
            </a:extLst>
          </p:cNvPr>
          <p:cNvSpPr txBox="1">
            <a:spLocks/>
          </p:cNvSpPr>
          <p:nvPr/>
        </p:nvSpPr>
        <p:spPr>
          <a:xfrm>
            <a:off x="342051" y="618351"/>
            <a:ext cx="9718547" cy="60298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a:solidFill>
                  <a:srgbClr val="003F72"/>
                </a:solidFill>
                <a:latin typeface="+mj-lt"/>
                <a:ea typeface="+mj-ea"/>
                <a:cs typeface="+mj-cs"/>
              </a:defRPr>
            </a:lvl1pPr>
          </a:lstStyle>
          <a:p>
            <a:r>
              <a:rPr lang="en-GB" b="1" dirty="0">
                <a:latin typeface="Trebuchet MS (Body)"/>
              </a:rPr>
              <a:t>Correct submission example MDC</a:t>
            </a:r>
          </a:p>
        </p:txBody>
      </p:sp>
    </p:spTree>
    <p:extLst>
      <p:ext uri="{BB962C8B-B14F-4D97-AF65-F5344CB8AC3E}">
        <p14:creationId xmlns:p14="http://schemas.microsoft.com/office/powerpoint/2010/main" val="587889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
            <a:extLst>
              <a:ext uri="{FF2B5EF4-FFF2-40B4-BE49-F238E27FC236}">
                <a16:creationId xmlns:a16="http://schemas.microsoft.com/office/drawing/2014/main" id="{086FCAB4-77CE-9D7B-6641-C86322C65617}"/>
              </a:ext>
            </a:extLst>
          </p:cNvPr>
          <p:cNvSpPr>
            <a:spLocks noGrp="1"/>
          </p:cNvSpPr>
          <p:nvPr>
            <p:ph type="body" sz="quarter" idx="50" hasCustomPrompt="1"/>
          </p:nvPr>
        </p:nvSpPr>
        <p:spPr>
          <a:xfrm>
            <a:off x="9640084" y="2935322"/>
            <a:ext cx="1566000" cy="485102"/>
          </a:xfrm>
          <a:prstGeom prst="rect">
            <a:avLst/>
          </a:prstGeom>
        </p:spPr>
        <p:txBody>
          <a:bodyPr anchor="ctr">
            <a:noAutofit/>
          </a:bodyPr>
          <a:lstStyle>
            <a:lvl1pPr algn="ctr">
              <a:defRPr sz="1800">
                <a:solidFill>
                  <a:schemeClr val="bg1"/>
                </a:solidFill>
              </a:defRPr>
            </a:lvl1pPr>
          </a:lstStyle>
          <a:p>
            <a:pPr lvl="0"/>
            <a:r>
              <a:rPr lang="en-US" b="1" dirty="0">
                <a:solidFill>
                  <a:srgbClr val="003F72"/>
                </a:solidFill>
              </a:rPr>
              <a:t>Deadline is met</a:t>
            </a:r>
            <a:endParaRPr lang="en-GB" b="1" dirty="0">
              <a:solidFill>
                <a:srgbClr val="003F72"/>
              </a:solidFill>
            </a:endParaRPr>
          </a:p>
        </p:txBody>
      </p:sp>
      <p:sp>
        <p:nvSpPr>
          <p:cNvPr id="25" name="Text Placeholder 2">
            <a:extLst>
              <a:ext uri="{FF2B5EF4-FFF2-40B4-BE49-F238E27FC236}">
                <a16:creationId xmlns:a16="http://schemas.microsoft.com/office/drawing/2014/main" id="{F38B64B1-1C37-8E5E-95A3-11539FE8DDEA}"/>
              </a:ext>
            </a:extLst>
          </p:cNvPr>
          <p:cNvSpPr>
            <a:spLocks noGrp="1"/>
          </p:cNvSpPr>
          <p:nvPr>
            <p:ph type="body" sz="quarter" idx="51" hasCustomPrompt="1"/>
          </p:nvPr>
        </p:nvSpPr>
        <p:spPr>
          <a:xfrm>
            <a:off x="9640084" y="3709358"/>
            <a:ext cx="1566000" cy="2115112"/>
          </a:xfrm>
          <a:prstGeom prst="rect">
            <a:avLst/>
          </a:prstGeom>
        </p:spPr>
        <p:txBody>
          <a:bodyPr/>
          <a:lstStyle>
            <a:lvl1pPr algn="ctr">
              <a:defRPr lang="en-GB" sz="1800" b="0" kern="1200" dirty="0">
                <a:solidFill>
                  <a:schemeClr val="bg1"/>
                </a:solidFill>
                <a:latin typeface="+mn-lt"/>
                <a:ea typeface="+mn-ea"/>
                <a:cs typeface="+mn-cs"/>
              </a:defRPr>
            </a:lvl1pPr>
          </a:lstStyle>
          <a:p>
            <a:pPr lvl="0"/>
            <a:r>
              <a:rPr lang="en-US" b="1" dirty="0">
                <a:solidFill>
                  <a:srgbClr val="003F72"/>
                </a:solidFill>
                <a:latin typeface="Trebuchet MS" panose="020B0603020202020204" pitchFamily="34" charset="0"/>
              </a:rPr>
              <a:t>The payment reaches us before the 15th of the month</a:t>
            </a:r>
            <a:endParaRPr lang="en-GB" b="1" dirty="0">
              <a:solidFill>
                <a:srgbClr val="003F72"/>
              </a:solidFill>
              <a:latin typeface="Trebuchet MS" panose="020B0603020202020204" pitchFamily="34" charset="0"/>
            </a:endParaRPr>
          </a:p>
        </p:txBody>
      </p:sp>
      <p:sp>
        <p:nvSpPr>
          <p:cNvPr id="26" name="Text Placeholder 2">
            <a:extLst>
              <a:ext uri="{FF2B5EF4-FFF2-40B4-BE49-F238E27FC236}">
                <a16:creationId xmlns:a16="http://schemas.microsoft.com/office/drawing/2014/main" id="{A0424EB1-E05D-E51D-C3F2-0AE45411EF3F}"/>
              </a:ext>
            </a:extLst>
          </p:cNvPr>
          <p:cNvSpPr>
            <a:spLocks noGrp="1"/>
          </p:cNvSpPr>
          <p:nvPr>
            <p:ph type="body" sz="quarter" idx="52" hasCustomPrompt="1"/>
          </p:nvPr>
        </p:nvSpPr>
        <p:spPr>
          <a:xfrm>
            <a:off x="7478324" y="2935324"/>
            <a:ext cx="1566000" cy="485102"/>
          </a:xfrm>
          <a:prstGeom prst="rect">
            <a:avLst/>
          </a:prstGeom>
        </p:spPr>
        <p:txBody>
          <a:bodyPr anchor="ctr">
            <a:noAutofit/>
          </a:bodyPr>
          <a:lstStyle>
            <a:lvl1pPr algn="ctr">
              <a:defRPr sz="1800">
                <a:solidFill>
                  <a:schemeClr val="bg1"/>
                </a:solidFill>
              </a:defRPr>
            </a:lvl1pPr>
          </a:lstStyle>
          <a:p>
            <a:pPr lvl="0"/>
            <a:r>
              <a:rPr lang="en-US" b="1" dirty="0">
                <a:solidFill>
                  <a:srgbClr val="003F72"/>
                </a:solidFill>
                <a:latin typeface="Trebuchet MS" panose="020B0603020202020204" pitchFamily="34" charset="0"/>
              </a:rPr>
              <a:t>Payment is made</a:t>
            </a:r>
            <a:endParaRPr lang="en-GB" b="1" dirty="0">
              <a:solidFill>
                <a:srgbClr val="003F72"/>
              </a:solidFill>
              <a:latin typeface="Trebuchet MS" panose="020B0603020202020204" pitchFamily="34" charset="0"/>
            </a:endParaRPr>
          </a:p>
        </p:txBody>
      </p:sp>
      <p:sp>
        <p:nvSpPr>
          <p:cNvPr id="27" name="Text Placeholder 2">
            <a:extLst>
              <a:ext uri="{FF2B5EF4-FFF2-40B4-BE49-F238E27FC236}">
                <a16:creationId xmlns:a16="http://schemas.microsoft.com/office/drawing/2014/main" id="{84D4B9A4-A150-FE7A-6373-B33971916894}"/>
              </a:ext>
            </a:extLst>
          </p:cNvPr>
          <p:cNvSpPr>
            <a:spLocks noGrp="1"/>
          </p:cNvSpPr>
          <p:nvPr>
            <p:ph type="body" sz="quarter" idx="53" hasCustomPrompt="1"/>
          </p:nvPr>
        </p:nvSpPr>
        <p:spPr>
          <a:xfrm>
            <a:off x="7478324" y="3709358"/>
            <a:ext cx="1566000" cy="2115112"/>
          </a:xfrm>
          <a:prstGeom prst="rect">
            <a:avLst/>
          </a:prstGeom>
        </p:spPr>
        <p:txBody>
          <a:bodyPr/>
          <a:lstStyle>
            <a:lvl1pPr algn="ctr">
              <a:defRPr sz="1800" b="0">
                <a:solidFill>
                  <a:schemeClr val="bg1"/>
                </a:solidFill>
              </a:defRPr>
            </a:lvl1pPr>
          </a:lstStyle>
          <a:p>
            <a:pPr lvl="0"/>
            <a:r>
              <a:rPr lang="en-US" b="1" dirty="0">
                <a:solidFill>
                  <a:srgbClr val="003F72"/>
                </a:solidFill>
                <a:latin typeface="Trebuchet MS" panose="020B0603020202020204" pitchFamily="34" charset="0"/>
              </a:rPr>
              <a:t>A payment that matches the MCR file is made via BACS transfer</a:t>
            </a:r>
            <a:endParaRPr lang="en-GB" b="1" dirty="0">
              <a:solidFill>
                <a:srgbClr val="003F72"/>
              </a:solidFill>
              <a:latin typeface="Trebuchet MS" panose="020B0603020202020204" pitchFamily="34" charset="0"/>
            </a:endParaRPr>
          </a:p>
        </p:txBody>
      </p:sp>
      <p:sp>
        <p:nvSpPr>
          <p:cNvPr id="28" name="Text Placeholder 2">
            <a:extLst>
              <a:ext uri="{FF2B5EF4-FFF2-40B4-BE49-F238E27FC236}">
                <a16:creationId xmlns:a16="http://schemas.microsoft.com/office/drawing/2014/main" id="{24C53459-D928-7337-16BF-C3F50858F176}"/>
              </a:ext>
            </a:extLst>
          </p:cNvPr>
          <p:cNvSpPr>
            <a:spLocks noGrp="1"/>
          </p:cNvSpPr>
          <p:nvPr>
            <p:ph type="body" sz="quarter" idx="54" hasCustomPrompt="1"/>
          </p:nvPr>
        </p:nvSpPr>
        <p:spPr>
          <a:xfrm>
            <a:off x="5316562" y="2935327"/>
            <a:ext cx="1714081" cy="485102"/>
          </a:xfrm>
          <a:prstGeom prst="rect">
            <a:avLst/>
          </a:prstGeom>
        </p:spPr>
        <p:txBody>
          <a:bodyPr anchor="ctr">
            <a:noAutofit/>
          </a:bodyPr>
          <a:lstStyle>
            <a:lvl1pPr algn="ctr">
              <a:defRPr sz="1800">
                <a:solidFill>
                  <a:schemeClr val="bg1"/>
                </a:solidFill>
              </a:defRPr>
            </a:lvl1pPr>
          </a:lstStyle>
          <a:p>
            <a:pPr lvl="0"/>
            <a:r>
              <a:rPr lang="en-US" b="1" dirty="0">
                <a:solidFill>
                  <a:srgbClr val="003F72"/>
                </a:solidFill>
                <a:latin typeface="Trebuchet MS" panose="020B0603020202020204" pitchFamily="34" charset="0"/>
              </a:rPr>
              <a:t>Submission accepted</a:t>
            </a:r>
            <a:endParaRPr lang="en-GB" b="1" dirty="0">
              <a:solidFill>
                <a:srgbClr val="003F72"/>
              </a:solidFill>
              <a:latin typeface="Trebuchet MS" panose="020B0603020202020204" pitchFamily="34" charset="0"/>
            </a:endParaRPr>
          </a:p>
        </p:txBody>
      </p:sp>
      <p:sp>
        <p:nvSpPr>
          <p:cNvPr id="29" name="Text Placeholder 2">
            <a:extLst>
              <a:ext uri="{FF2B5EF4-FFF2-40B4-BE49-F238E27FC236}">
                <a16:creationId xmlns:a16="http://schemas.microsoft.com/office/drawing/2014/main" id="{067ECF4C-BFA1-9365-FC54-8AF52D3DE7DF}"/>
              </a:ext>
            </a:extLst>
          </p:cNvPr>
          <p:cNvSpPr>
            <a:spLocks noGrp="1"/>
          </p:cNvSpPr>
          <p:nvPr>
            <p:ph type="body" sz="quarter" idx="55" hasCustomPrompt="1"/>
          </p:nvPr>
        </p:nvSpPr>
        <p:spPr>
          <a:xfrm>
            <a:off x="5285289" y="3709358"/>
            <a:ext cx="1714081" cy="2115112"/>
          </a:xfrm>
          <a:prstGeom prst="rect">
            <a:avLst/>
          </a:prstGeom>
        </p:spPr>
        <p:txBody>
          <a:bodyPr/>
          <a:lstStyle>
            <a:lvl1pPr algn="ctr">
              <a:defRPr sz="1800" b="0">
                <a:solidFill>
                  <a:schemeClr val="bg1"/>
                </a:solidFill>
              </a:defRPr>
            </a:lvl1pPr>
          </a:lstStyle>
          <a:p>
            <a:pPr lvl="0"/>
            <a:r>
              <a:rPr lang="en-US" b="1" dirty="0">
                <a:solidFill>
                  <a:srgbClr val="003F72"/>
                </a:solidFill>
                <a:latin typeface="Trebuchet MS" panose="020B0603020202020204" pitchFamily="34" charset="0"/>
              </a:rPr>
              <a:t>Message confirms submission has been accepted</a:t>
            </a:r>
            <a:endParaRPr lang="en-GB" b="1" dirty="0">
              <a:solidFill>
                <a:srgbClr val="003F72"/>
              </a:solidFill>
              <a:latin typeface="Trebuchet MS" panose="020B0603020202020204" pitchFamily="34" charset="0"/>
            </a:endParaRPr>
          </a:p>
        </p:txBody>
      </p:sp>
      <p:sp>
        <p:nvSpPr>
          <p:cNvPr id="30" name="Text Placeholder 2">
            <a:extLst>
              <a:ext uri="{FF2B5EF4-FFF2-40B4-BE49-F238E27FC236}">
                <a16:creationId xmlns:a16="http://schemas.microsoft.com/office/drawing/2014/main" id="{5E911FEB-68CE-134E-C7A6-AFADA0C48C28}"/>
              </a:ext>
            </a:extLst>
          </p:cNvPr>
          <p:cNvSpPr>
            <a:spLocks noGrp="1"/>
          </p:cNvSpPr>
          <p:nvPr>
            <p:ph type="body" sz="quarter" idx="56" hasCustomPrompt="1"/>
          </p:nvPr>
        </p:nvSpPr>
        <p:spPr>
          <a:xfrm>
            <a:off x="3089168" y="2935319"/>
            <a:ext cx="1714081" cy="602986"/>
          </a:xfrm>
          <a:prstGeom prst="rect">
            <a:avLst/>
          </a:prstGeom>
        </p:spPr>
        <p:txBody>
          <a:bodyPr anchor="ctr">
            <a:normAutofit/>
          </a:bodyPr>
          <a:lstStyle>
            <a:lvl1pPr algn="ctr">
              <a:defRPr sz="1800">
                <a:solidFill>
                  <a:schemeClr val="bg1"/>
                </a:solidFill>
              </a:defRPr>
            </a:lvl1pPr>
          </a:lstStyle>
          <a:p>
            <a:pPr lvl="0"/>
            <a:r>
              <a:rPr lang="en-US" b="1" dirty="0">
                <a:solidFill>
                  <a:srgbClr val="003F72"/>
                </a:solidFill>
                <a:latin typeface="Trebuchet MS" panose="020B0603020202020204" pitchFamily="34" charset="0"/>
              </a:rPr>
              <a:t>Notification received</a:t>
            </a:r>
            <a:endParaRPr lang="en-GB" b="1" dirty="0">
              <a:solidFill>
                <a:srgbClr val="003F72"/>
              </a:solidFill>
              <a:latin typeface="Trebuchet MS" panose="020B0603020202020204" pitchFamily="34" charset="0"/>
            </a:endParaRPr>
          </a:p>
        </p:txBody>
      </p:sp>
      <p:sp>
        <p:nvSpPr>
          <p:cNvPr id="31" name="Text Placeholder 2">
            <a:extLst>
              <a:ext uri="{FF2B5EF4-FFF2-40B4-BE49-F238E27FC236}">
                <a16:creationId xmlns:a16="http://schemas.microsoft.com/office/drawing/2014/main" id="{A77FF5BD-41C7-3C73-5270-81E24E73E545}"/>
              </a:ext>
            </a:extLst>
          </p:cNvPr>
          <p:cNvSpPr>
            <a:spLocks noGrp="1"/>
          </p:cNvSpPr>
          <p:nvPr>
            <p:ph type="body" sz="quarter" idx="57" hasCustomPrompt="1"/>
          </p:nvPr>
        </p:nvSpPr>
        <p:spPr>
          <a:xfrm>
            <a:off x="3163208" y="3709358"/>
            <a:ext cx="1566000" cy="2115112"/>
          </a:xfrm>
          <a:prstGeom prst="rect">
            <a:avLst/>
          </a:prstGeom>
        </p:spPr>
        <p:txBody>
          <a:bodyPr/>
          <a:lstStyle>
            <a:lvl1pPr algn="ctr">
              <a:defRPr sz="1800" b="0">
                <a:solidFill>
                  <a:schemeClr val="bg1"/>
                </a:solidFill>
              </a:defRPr>
            </a:lvl1pPr>
          </a:lstStyle>
          <a:p>
            <a:pPr lvl="0"/>
            <a:r>
              <a:rPr lang="en-US" b="1" dirty="0">
                <a:solidFill>
                  <a:srgbClr val="003F72"/>
                </a:solidFill>
                <a:latin typeface="Trebuchet MS" panose="020B0603020202020204" pitchFamily="34" charset="0"/>
              </a:rPr>
              <a:t>Email advises of message in Employer Portal account</a:t>
            </a:r>
            <a:endParaRPr lang="en-GB" b="1" dirty="0">
              <a:solidFill>
                <a:srgbClr val="003F72"/>
              </a:solidFill>
              <a:latin typeface="Trebuchet MS" panose="020B0603020202020204" pitchFamily="34" charset="0"/>
            </a:endParaRPr>
          </a:p>
        </p:txBody>
      </p:sp>
      <p:sp>
        <p:nvSpPr>
          <p:cNvPr id="32" name="Text Placeholder 2">
            <a:extLst>
              <a:ext uri="{FF2B5EF4-FFF2-40B4-BE49-F238E27FC236}">
                <a16:creationId xmlns:a16="http://schemas.microsoft.com/office/drawing/2014/main" id="{B928FF5F-0725-3574-508E-DED1B6667F48}"/>
              </a:ext>
            </a:extLst>
          </p:cNvPr>
          <p:cNvSpPr>
            <a:spLocks noGrp="1"/>
          </p:cNvSpPr>
          <p:nvPr>
            <p:ph type="body" sz="quarter" idx="58" hasCustomPrompt="1"/>
          </p:nvPr>
        </p:nvSpPr>
        <p:spPr>
          <a:xfrm>
            <a:off x="993042" y="2684479"/>
            <a:ext cx="1566000" cy="1104665"/>
          </a:xfrm>
          <a:prstGeom prst="rect">
            <a:avLst/>
          </a:prstGeom>
        </p:spPr>
        <p:txBody>
          <a:bodyPr anchor="ctr">
            <a:normAutofit/>
          </a:bodyPr>
          <a:lstStyle>
            <a:lvl1pPr algn="ctr">
              <a:defRPr sz="1800">
                <a:solidFill>
                  <a:schemeClr val="bg1"/>
                </a:solidFill>
              </a:defRPr>
            </a:lvl1pPr>
          </a:lstStyle>
          <a:p>
            <a:pPr lvl="0"/>
            <a:r>
              <a:rPr lang="en-US" b="1" dirty="0">
                <a:solidFill>
                  <a:srgbClr val="003F72"/>
                </a:solidFill>
                <a:latin typeface="Trebuchet MS" panose="020B0603020202020204" pitchFamily="34" charset="0"/>
              </a:rPr>
              <a:t>MCR file submitted</a:t>
            </a:r>
            <a:endParaRPr lang="en-GB" b="1" dirty="0">
              <a:solidFill>
                <a:srgbClr val="003F72"/>
              </a:solidFill>
              <a:latin typeface="Trebuchet MS" panose="020B0603020202020204" pitchFamily="34" charset="0"/>
            </a:endParaRPr>
          </a:p>
        </p:txBody>
      </p:sp>
      <p:sp>
        <p:nvSpPr>
          <p:cNvPr id="33" name="Text Placeholder 2">
            <a:extLst>
              <a:ext uri="{FF2B5EF4-FFF2-40B4-BE49-F238E27FC236}">
                <a16:creationId xmlns:a16="http://schemas.microsoft.com/office/drawing/2014/main" id="{8B8F4472-5F27-198B-F3F5-A5E99BF8EAE5}"/>
              </a:ext>
            </a:extLst>
          </p:cNvPr>
          <p:cNvSpPr>
            <a:spLocks noGrp="1"/>
          </p:cNvSpPr>
          <p:nvPr>
            <p:ph type="body" sz="quarter" idx="59" hasCustomPrompt="1"/>
          </p:nvPr>
        </p:nvSpPr>
        <p:spPr>
          <a:xfrm>
            <a:off x="1017188" y="3709358"/>
            <a:ext cx="1589939" cy="1917487"/>
          </a:xfrm>
          <a:prstGeom prst="rect">
            <a:avLst/>
          </a:prstGeom>
        </p:spPr>
        <p:txBody>
          <a:bodyPr>
            <a:noAutofit/>
          </a:bodyPr>
          <a:lstStyle>
            <a:lvl1pPr algn="ctr">
              <a:defRPr sz="1800" b="0">
                <a:solidFill>
                  <a:schemeClr val="bg1"/>
                </a:solidFill>
              </a:defRPr>
            </a:lvl1pPr>
          </a:lstStyle>
          <a:p>
            <a:pPr lvl="0"/>
            <a:r>
              <a:rPr lang="en-US" b="1" dirty="0">
                <a:solidFill>
                  <a:srgbClr val="003F72"/>
                </a:solidFill>
                <a:latin typeface="Trebuchet MS" panose="020B0603020202020204" pitchFamily="34" charset="0"/>
              </a:rPr>
              <a:t>Employer or Payroll Provider submits September file on 10 October</a:t>
            </a:r>
            <a:endParaRPr lang="en-GB" b="1" dirty="0">
              <a:solidFill>
                <a:srgbClr val="003F72"/>
              </a:solidFill>
              <a:latin typeface="Trebuchet MS" panose="020B0603020202020204" pitchFamily="34" charset="0"/>
            </a:endParaRPr>
          </a:p>
        </p:txBody>
      </p:sp>
      <p:sp>
        <p:nvSpPr>
          <p:cNvPr id="6" name="Title 1">
            <a:extLst>
              <a:ext uri="{FF2B5EF4-FFF2-40B4-BE49-F238E27FC236}">
                <a16:creationId xmlns:a16="http://schemas.microsoft.com/office/drawing/2014/main" id="{E7DF4D2A-2215-F5F1-CABB-4E538977EABA}"/>
              </a:ext>
            </a:extLst>
          </p:cNvPr>
          <p:cNvSpPr txBox="1">
            <a:spLocks/>
          </p:cNvSpPr>
          <p:nvPr/>
        </p:nvSpPr>
        <p:spPr>
          <a:xfrm>
            <a:off x="342051" y="618351"/>
            <a:ext cx="9718547" cy="60298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a:solidFill>
                  <a:srgbClr val="003F72"/>
                </a:solidFill>
                <a:latin typeface="+mj-lt"/>
                <a:ea typeface="+mj-ea"/>
                <a:cs typeface="+mj-cs"/>
              </a:defRPr>
            </a:lvl1pPr>
          </a:lstStyle>
          <a:p>
            <a:r>
              <a:rPr lang="en-GB" b="1" dirty="0">
                <a:latin typeface="Trebuchet MS (Body)"/>
              </a:rPr>
              <a:t>Correct submission example MCR</a:t>
            </a:r>
          </a:p>
        </p:txBody>
      </p:sp>
    </p:spTree>
    <p:extLst>
      <p:ext uri="{BB962C8B-B14F-4D97-AF65-F5344CB8AC3E}">
        <p14:creationId xmlns:p14="http://schemas.microsoft.com/office/powerpoint/2010/main" val="525032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5F31321-0D60-447B-F348-FB00268EF7FD}"/>
              </a:ext>
            </a:extLst>
          </p:cNvPr>
          <p:cNvSpPr txBox="1"/>
          <p:nvPr/>
        </p:nvSpPr>
        <p:spPr>
          <a:xfrm>
            <a:off x="371475" y="1314079"/>
            <a:ext cx="10412171" cy="3934347"/>
          </a:xfrm>
          <a:prstGeom prst="rect">
            <a:avLst/>
          </a:prstGeom>
          <a:noFill/>
        </p:spPr>
        <p:txBody>
          <a:bodyPr wrap="square">
            <a:spAutoFit/>
          </a:bodyPr>
          <a:lstStyle/>
          <a:p>
            <a:pPr marL="342900" indent="-342900">
              <a:lnSpc>
                <a:spcPct val="150000"/>
              </a:lnSpc>
              <a:spcAft>
                <a:spcPts val="800"/>
              </a:spcAft>
              <a:buFont typeface="Arial" panose="020B0604020202020204" pitchFamily="34" charset="0"/>
              <a:buChar char="•"/>
            </a:pPr>
            <a:r>
              <a:rPr lang="en-GB" sz="2000" b="1" kern="100" dirty="0">
                <a:effectLst/>
                <a:latin typeface="Trebuchet MS" panose="020B0603020202020204" pitchFamily="34" charset="0"/>
                <a:ea typeface="Aptos" panose="020B0004020202020204" pitchFamily="34" charset="0"/>
                <a:cs typeface="Times New Roman" panose="02020603050405020304" pitchFamily="18" charset="0"/>
              </a:rPr>
              <a:t>From the end of this financial year, we want to make sure we take the time to assess the current process. With this in mind, we want to give you the heads up that from 1 April 2025, we will pause on-boarding</a:t>
            </a:r>
          </a:p>
          <a:p>
            <a:pPr marL="342900" indent="-342900">
              <a:lnSpc>
                <a:spcPct val="150000"/>
              </a:lnSpc>
              <a:spcAft>
                <a:spcPts val="800"/>
              </a:spcAft>
              <a:buFont typeface="Arial" panose="020B0604020202020204" pitchFamily="34" charset="0"/>
              <a:buChar char="•"/>
            </a:pPr>
            <a:r>
              <a:rPr lang="en-GB" sz="2000" b="1" kern="100" dirty="0">
                <a:latin typeface="Trebuchet MS" panose="020B0603020202020204" pitchFamily="34" charset="0"/>
                <a:ea typeface="Aptos" panose="020B0004020202020204" pitchFamily="34" charset="0"/>
                <a:cs typeface="Times New Roman" panose="02020603050405020304" pitchFamily="18" charset="0"/>
              </a:rPr>
              <a:t>If you would like to on-board your establishment before  that time, please send an on-boarding form with the date you would like to go live </a:t>
            </a:r>
          </a:p>
          <a:p>
            <a:pPr marL="342900" indent="-342900">
              <a:lnSpc>
                <a:spcPct val="150000"/>
              </a:lnSpc>
              <a:spcAft>
                <a:spcPts val="800"/>
              </a:spcAft>
              <a:buFont typeface="Arial" panose="020B0604020202020204" pitchFamily="34" charset="0"/>
              <a:buChar char="•"/>
            </a:pPr>
            <a:r>
              <a:rPr lang="en-GB" sz="2000" b="1" kern="100" dirty="0">
                <a:effectLst/>
                <a:latin typeface="Trebuchet MS" panose="020B0603020202020204" pitchFamily="34" charset="0"/>
                <a:ea typeface="Aptos" panose="020B0004020202020204" pitchFamily="34" charset="0"/>
                <a:cs typeface="Times New Roman" panose="02020603050405020304" pitchFamily="18" charset="0"/>
              </a:rPr>
              <a:t>Monthly Contributions Reconciliation (MCR) gives both you and us greater assurance that the information submitted is accurate and helps to reduce the risk of variances between service and contributions.</a:t>
            </a:r>
          </a:p>
        </p:txBody>
      </p:sp>
      <p:sp>
        <p:nvSpPr>
          <p:cNvPr id="3" name="Title 1">
            <a:extLst>
              <a:ext uri="{FF2B5EF4-FFF2-40B4-BE49-F238E27FC236}">
                <a16:creationId xmlns:a16="http://schemas.microsoft.com/office/drawing/2014/main" id="{8217A257-CE31-8515-EF36-CAAE6DC14D7B}"/>
              </a:ext>
            </a:extLst>
          </p:cNvPr>
          <p:cNvSpPr txBox="1">
            <a:spLocks/>
          </p:cNvSpPr>
          <p:nvPr/>
        </p:nvSpPr>
        <p:spPr>
          <a:xfrm>
            <a:off x="371475" y="568588"/>
            <a:ext cx="9718547" cy="60298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a:solidFill>
                  <a:srgbClr val="003F72"/>
                </a:solidFill>
                <a:latin typeface="+mj-lt"/>
                <a:ea typeface="+mj-ea"/>
                <a:cs typeface="+mj-cs"/>
              </a:defRPr>
            </a:lvl1pPr>
          </a:lstStyle>
          <a:p>
            <a:r>
              <a:rPr lang="en-GB" b="1" dirty="0">
                <a:solidFill>
                  <a:schemeClr val="tx1"/>
                </a:solidFill>
                <a:latin typeface="Trebuchet MS (Body)"/>
              </a:rPr>
              <a:t>MCR on-boarding</a:t>
            </a:r>
          </a:p>
        </p:txBody>
      </p:sp>
    </p:spTree>
    <p:extLst>
      <p:ext uri="{BB962C8B-B14F-4D97-AF65-F5344CB8AC3E}">
        <p14:creationId xmlns:p14="http://schemas.microsoft.com/office/powerpoint/2010/main" val="3289314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D3332-0147-BBB4-0D08-5D31B0B6750E}"/>
              </a:ext>
            </a:extLst>
          </p:cNvPr>
          <p:cNvSpPr>
            <a:spLocks noGrp="1"/>
          </p:cNvSpPr>
          <p:nvPr>
            <p:ph type="title"/>
          </p:nvPr>
        </p:nvSpPr>
        <p:spPr>
          <a:xfrm>
            <a:off x="345993" y="581026"/>
            <a:ext cx="8725271" cy="602987"/>
          </a:xfrm>
        </p:spPr>
        <p:txBody>
          <a:bodyPr>
            <a:noAutofit/>
          </a:bodyPr>
          <a:lstStyle/>
          <a:p>
            <a:r>
              <a:rPr lang="en-GB" b="1" dirty="0">
                <a:latin typeface="Trebuchet MS" panose="020B0603020202020204" pitchFamily="34" charset="0"/>
              </a:rPr>
              <a:t>Pre-onboarding MCR Checklist</a:t>
            </a:r>
            <a:endParaRPr lang="en-GB" b="1" dirty="0"/>
          </a:p>
        </p:txBody>
      </p:sp>
      <p:sp>
        <p:nvSpPr>
          <p:cNvPr id="3" name="Content Placeholder 2">
            <a:extLst>
              <a:ext uri="{FF2B5EF4-FFF2-40B4-BE49-F238E27FC236}">
                <a16:creationId xmlns:a16="http://schemas.microsoft.com/office/drawing/2014/main" id="{04353FB2-B4B3-DFD5-24C6-9EC83A667962}"/>
              </a:ext>
            </a:extLst>
          </p:cNvPr>
          <p:cNvSpPr>
            <a:spLocks noGrp="1"/>
          </p:cNvSpPr>
          <p:nvPr>
            <p:ph sz="quarter" idx="11"/>
          </p:nvPr>
        </p:nvSpPr>
        <p:spPr>
          <a:xfrm>
            <a:off x="345993" y="1485282"/>
            <a:ext cx="10774649" cy="5029198"/>
          </a:xfrm>
        </p:spPr>
        <p:txBody>
          <a:bodyPr/>
          <a:lstStyle/>
          <a:p>
            <a:pPr marL="342900" indent="-342900">
              <a:spcBef>
                <a:spcPts val="1200"/>
              </a:spcBef>
              <a:buFont typeface="Arial" panose="020B0604020202020204" pitchFamily="34" charset="0"/>
              <a:buChar char="•"/>
            </a:pPr>
            <a:r>
              <a:rPr lang="en-GB" sz="2000" b="1" dirty="0">
                <a:latin typeface="Trebuchet MS" panose="020B0603020202020204" pitchFamily="34" charset="0"/>
              </a:rPr>
              <a:t>Ensure your software or payroll provider is ready</a:t>
            </a:r>
          </a:p>
          <a:p>
            <a:pPr marL="342900" indent="-342900">
              <a:spcBef>
                <a:spcPts val="1200"/>
              </a:spcBef>
              <a:buFont typeface="Arial" panose="020B0604020202020204" pitchFamily="34" charset="0"/>
              <a:buChar char="•"/>
            </a:pPr>
            <a:r>
              <a:rPr lang="en-GB" sz="2000" b="1" kern="1200" dirty="0">
                <a:latin typeface="Trebuchet MS" panose="020B0603020202020204" pitchFamily="34" charset="0"/>
                <a:ea typeface="+mn-ea"/>
                <a:cs typeface="+mn-cs"/>
              </a:rPr>
              <a:t>Make sure your delegation details are up to date</a:t>
            </a:r>
          </a:p>
          <a:p>
            <a:pPr marL="342900" indent="-342900">
              <a:spcBef>
                <a:spcPts val="1200"/>
              </a:spcBef>
              <a:buFont typeface="Arial" panose="020B0604020202020204" pitchFamily="34" charset="0"/>
              <a:buChar char="•"/>
            </a:pPr>
            <a:r>
              <a:rPr lang="en-GB" sz="2000" b="1" kern="1200" dirty="0">
                <a:latin typeface="Trebuchet MS" panose="020B0603020202020204" pitchFamily="34" charset="0"/>
                <a:ea typeface="+mn-ea"/>
                <a:cs typeface="+mn-cs"/>
              </a:rPr>
              <a:t>Check your contact details &amp; data centre access is correct</a:t>
            </a:r>
          </a:p>
          <a:p>
            <a:pPr marL="342900" indent="-342900">
              <a:spcBef>
                <a:spcPts val="1200"/>
              </a:spcBef>
              <a:buFont typeface="Arial" panose="020B0604020202020204" pitchFamily="34" charset="0"/>
              <a:buChar char="•"/>
            </a:pPr>
            <a:r>
              <a:rPr lang="en-GB" sz="2000" b="1" kern="1200" dirty="0">
                <a:latin typeface="Trebuchet MS" panose="020B0603020202020204" pitchFamily="34" charset="0"/>
                <a:ea typeface="+mn-ea"/>
                <a:cs typeface="+mn-cs"/>
              </a:rPr>
              <a:t>Read our MCR guide</a:t>
            </a:r>
          </a:p>
          <a:p>
            <a:pPr marL="342900" indent="-342900">
              <a:spcBef>
                <a:spcPts val="1200"/>
              </a:spcBef>
              <a:buFont typeface="Arial" panose="020B0604020202020204" pitchFamily="34" charset="0"/>
              <a:buChar char="•"/>
            </a:pPr>
            <a:r>
              <a:rPr lang="en-GB" sz="2000" b="1" kern="1200" dirty="0">
                <a:latin typeface="Trebuchet MS" panose="020B0603020202020204" pitchFamily="34" charset="0"/>
                <a:ea typeface="+mn-ea"/>
                <a:cs typeface="+mn-cs"/>
              </a:rPr>
              <a:t>Read our on-boarding </a:t>
            </a:r>
            <a:r>
              <a:rPr lang="en-GB" b="1" dirty="0">
                <a:latin typeface="Trebuchet MS" panose="020B0603020202020204" pitchFamily="34" charset="0"/>
              </a:rPr>
              <a:t>g</a:t>
            </a:r>
            <a:r>
              <a:rPr lang="en-GB" sz="2000" b="1" kern="1200" dirty="0">
                <a:latin typeface="Trebuchet MS" panose="020B0603020202020204" pitchFamily="34" charset="0"/>
                <a:ea typeface="+mn-ea"/>
                <a:cs typeface="+mn-cs"/>
              </a:rPr>
              <a:t>uide &amp; complete the form</a:t>
            </a:r>
          </a:p>
          <a:p>
            <a:pPr marL="342900" indent="-342900">
              <a:spcBef>
                <a:spcPts val="1200"/>
              </a:spcBef>
              <a:buFont typeface="Arial" panose="020B0604020202020204" pitchFamily="34" charset="0"/>
              <a:buChar char="•"/>
            </a:pPr>
            <a:r>
              <a:rPr lang="en-GB" sz="2000" b="1" kern="1200" dirty="0">
                <a:latin typeface="Trebuchet MS" panose="020B0603020202020204" pitchFamily="34" charset="0"/>
                <a:ea typeface="+mn-ea"/>
                <a:cs typeface="+mn-cs"/>
              </a:rPr>
              <a:t>Complete the MCR training</a:t>
            </a:r>
          </a:p>
          <a:p>
            <a:pPr marL="342900" indent="-342900">
              <a:spcBef>
                <a:spcPts val="1200"/>
              </a:spcBef>
              <a:buFont typeface="Arial" panose="020B0604020202020204" pitchFamily="34" charset="0"/>
              <a:buChar char="•"/>
            </a:pPr>
            <a:r>
              <a:rPr lang="en-GB" sz="2000" b="1" kern="1200" dirty="0">
                <a:latin typeface="Trebuchet MS" panose="020B0603020202020204" pitchFamily="34" charset="0"/>
                <a:ea typeface="+mn-ea"/>
                <a:cs typeface="+mn-cs"/>
              </a:rPr>
              <a:t>Complete the data cleanse exercise</a:t>
            </a:r>
          </a:p>
          <a:p>
            <a:pPr marL="342900" indent="-342900">
              <a:spcBef>
                <a:spcPts val="1200"/>
              </a:spcBef>
              <a:buFont typeface="Arial" panose="020B0604020202020204" pitchFamily="34" charset="0"/>
              <a:buChar char="•"/>
            </a:pPr>
            <a:r>
              <a:rPr lang="en-GB" sz="2000" b="1" kern="1200" dirty="0">
                <a:latin typeface="Trebuchet MS" panose="020B0603020202020204" pitchFamily="34" charset="0"/>
                <a:ea typeface="+mn-ea"/>
                <a:cs typeface="+mn-cs"/>
              </a:rPr>
              <a:t>Test your MCR submission.</a:t>
            </a:r>
          </a:p>
          <a:p>
            <a:pPr marL="342900" indent="-342900">
              <a:spcBef>
                <a:spcPts val="1200"/>
              </a:spcBef>
              <a:buFont typeface="Arial" panose="020B0604020202020204" pitchFamily="34" charset="0"/>
              <a:buChar char="•"/>
            </a:pPr>
            <a:endParaRPr lang="en-GB" sz="2000" b="1" kern="1200" dirty="0">
              <a:latin typeface="Trebuchet MS" panose="020B0603020202020204" pitchFamily="34" charset="0"/>
              <a:ea typeface="+mn-ea"/>
              <a:cs typeface="+mn-cs"/>
            </a:endParaRPr>
          </a:p>
          <a:p>
            <a:pPr marL="342900" indent="-342900">
              <a:spcBef>
                <a:spcPts val="1200"/>
              </a:spcBef>
              <a:buFont typeface="Arial" panose="020B0604020202020204" pitchFamily="34" charset="0"/>
              <a:buChar char="•"/>
            </a:pPr>
            <a:endParaRPr lang="en-GB" sz="2000" b="1" dirty="0">
              <a:latin typeface="Trebuchet MS" panose="020B0603020202020204" pitchFamily="34" charset="0"/>
            </a:endParaRP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1444094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21FDC760-7E9A-BD1F-668B-93AEED600051}"/>
              </a:ext>
            </a:extLst>
          </p:cNvPr>
          <p:cNvSpPr>
            <a:spLocks noGrp="1"/>
          </p:cNvSpPr>
          <p:nvPr>
            <p:ph type="title"/>
          </p:nvPr>
        </p:nvSpPr>
        <p:spPr>
          <a:xfrm>
            <a:off x="805970" y="239083"/>
            <a:ext cx="10580059" cy="755904"/>
          </a:xfrm>
        </p:spPr>
        <p:txBody>
          <a:bodyPr/>
          <a:lstStyle/>
          <a:p>
            <a:r>
              <a:rPr lang="en-GB" sz="3200" b="1" dirty="0">
                <a:solidFill>
                  <a:schemeClr val="tx1"/>
                </a:solidFill>
              </a:rPr>
              <a:t> </a:t>
            </a:r>
          </a:p>
        </p:txBody>
      </p:sp>
      <p:sp>
        <p:nvSpPr>
          <p:cNvPr id="6" name="TextBox 5">
            <a:extLst>
              <a:ext uri="{FF2B5EF4-FFF2-40B4-BE49-F238E27FC236}">
                <a16:creationId xmlns:a16="http://schemas.microsoft.com/office/drawing/2014/main" id="{D5F31321-0D60-447B-F348-FB00268EF7FD}"/>
              </a:ext>
            </a:extLst>
          </p:cNvPr>
          <p:cNvSpPr txBox="1"/>
          <p:nvPr/>
        </p:nvSpPr>
        <p:spPr>
          <a:xfrm>
            <a:off x="4619191" y="2739908"/>
            <a:ext cx="2953615" cy="926920"/>
          </a:xfrm>
          <a:prstGeom prst="rect">
            <a:avLst/>
          </a:prstGeom>
          <a:noFill/>
        </p:spPr>
        <p:txBody>
          <a:bodyPr wrap="square">
            <a:spAutoFit/>
          </a:bodyPr>
          <a:lstStyle/>
          <a:p>
            <a:pPr>
              <a:lnSpc>
                <a:spcPct val="150000"/>
              </a:lnSpc>
              <a:spcAft>
                <a:spcPts val="800"/>
              </a:spcAft>
            </a:pPr>
            <a:r>
              <a:rPr lang="en-GB" sz="4000" b="1" kern="100" dirty="0">
                <a:effectLst/>
                <a:latin typeface="Aptos" panose="020B0004020202020204" pitchFamily="34" charset="0"/>
                <a:ea typeface="Aptos" panose="020B0004020202020204" pitchFamily="34" charset="0"/>
                <a:cs typeface="Times New Roman" panose="02020603050405020304" pitchFamily="18" charset="0"/>
              </a:rPr>
              <a:t>Questions</a:t>
            </a:r>
            <a:r>
              <a:rPr lang="en-GB" sz="4000" b="1" kern="100" dirty="0">
                <a:latin typeface="Aptos" panose="020B0004020202020204" pitchFamily="34" charset="0"/>
                <a:ea typeface="Aptos" panose="020B0004020202020204" pitchFamily="34" charset="0"/>
                <a:cs typeface="Times New Roman" panose="02020603050405020304" pitchFamily="18" charset="0"/>
              </a:rPr>
              <a:t>?</a:t>
            </a:r>
            <a:r>
              <a:rPr lang="en-GB" sz="4000" b="1" kern="100" dirty="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3217165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4A697-0201-F8A7-1860-4C0E65640163}"/>
              </a:ext>
            </a:extLst>
          </p:cNvPr>
          <p:cNvSpPr>
            <a:spLocks noGrp="1"/>
          </p:cNvSpPr>
          <p:nvPr>
            <p:ph type="title"/>
          </p:nvPr>
        </p:nvSpPr>
        <p:spPr>
          <a:xfrm>
            <a:off x="634747" y="689628"/>
            <a:ext cx="5234817" cy="602987"/>
          </a:xfrm>
        </p:spPr>
        <p:txBody>
          <a:bodyPr>
            <a:normAutofit fontScale="90000"/>
          </a:bodyPr>
          <a:lstStyle/>
          <a:p>
            <a:r>
              <a:rPr lang="en-GB" b="1" dirty="0">
                <a:latin typeface="Trebuchet MS" panose="020B0603020202020204" pitchFamily="34" charset="0"/>
              </a:rPr>
              <a:t>Contact us</a:t>
            </a:r>
          </a:p>
        </p:txBody>
      </p:sp>
      <p:sp>
        <p:nvSpPr>
          <p:cNvPr id="3" name="Content Placeholder 2">
            <a:extLst>
              <a:ext uri="{FF2B5EF4-FFF2-40B4-BE49-F238E27FC236}">
                <a16:creationId xmlns:a16="http://schemas.microsoft.com/office/drawing/2014/main" id="{CED68218-6E7F-9E0B-441A-05F5EAF64BB9}"/>
              </a:ext>
            </a:extLst>
          </p:cNvPr>
          <p:cNvSpPr txBox="1">
            <a:spLocks/>
          </p:cNvSpPr>
          <p:nvPr/>
        </p:nvSpPr>
        <p:spPr>
          <a:xfrm>
            <a:off x="642768" y="1596372"/>
            <a:ext cx="5226796" cy="4572000"/>
          </a:xfrm>
          <a:prstGeom prst="rect">
            <a:avLst/>
          </a:prstGeom>
        </p:spPr>
        <p:txBody>
          <a:bodyPr/>
          <a:lstStyle>
            <a:lvl1pPr marL="0" indent="0" algn="l" defTabSz="914400" rtl="0" eaLnBrk="1" latinLnBrk="0" hangingPunct="1">
              <a:lnSpc>
                <a:spcPct val="100000"/>
              </a:lnSpc>
              <a:spcBef>
                <a:spcPts val="1800"/>
              </a:spcBef>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2400" kern="1200">
                <a:solidFill>
                  <a:schemeClr val="tx2"/>
                </a:solidFill>
                <a:latin typeface="+mn-lt"/>
                <a:ea typeface="+mn-ea"/>
                <a:cs typeface="+mn-cs"/>
              </a:defRPr>
            </a:lvl2pPr>
            <a:lvl3pPr marL="0" indent="0" algn="l" defTabSz="914400" rtl="0" eaLnBrk="1" latinLnBrk="0" hangingPunct="1">
              <a:lnSpc>
                <a:spcPct val="100000"/>
              </a:lnSpc>
              <a:spcBef>
                <a:spcPts val="600"/>
              </a:spcBef>
              <a:buClr>
                <a:schemeClr val="tx2"/>
              </a:buClr>
              <a:buFont typeface="Arial" panose="020B0604020202020204" pitchFamily="34" charset="0"/>
              <a:buNone/>
              <a:defRPr sz="1800" kern="1200">
                <a:solidFill>
                  <a:schemeClr val="tx2"/>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2"/>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400" kern="1200">
                <a:solidFill>
                  <a:schemeClr val="tx2"/>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a:lstStyle>
          <a:p>
            <a:pPr marL="342900" indent="-342900">
              <a:buFont typeface="Arial" panose="020B0604020202020204" pitchFamily="34" charset="0"/>
              <a:buChar char="•"/>
            </a:pPr>
            <a:r>
              <a:rPr lang="en-GB" sz="2000" dirty="0">
                <a:solidFill>
                  <a:srgbClr val="003F72"/>
                </a:solidFill>
                <a:latin typeface="Trebuchet MS" panose="020B0603020202020204" pitchFamily="34" charset="0"/>
              </a:rPr>
              <a:t>Visit us at: </a:t>
            </a:r>
            <a:r>
              <a:rPr lang="en-GB" sz="2000" dirty="0">
                <a:solidFill>
                  <a:schemeClr val="accent6"/>
                </a:solidFill>
                <a:latin typeface="Trebuchet MS" panose="020B0603020202020204" pitchFamily="34" charset="0"/>
                <a:hlinkClick r:id="rId3">
                  <a:extLst>
                    <a:ext uri="{A12FA001-AC4F-418D-AE19-62706E023703}">
                      <ahyp:hlinkClr xmlns:ahyp="http://schemas.microsoft.com/office/drawing/2018/hyperlinkcolor" val="tx"/>
                    </a:ext>
                  </a:extLst>
                </a:hlinkClick>
              </a:rPr>
              <a:t>www.teacherspensions.co.uk</a:t>
            </a:r>
            <a:endParaRPr lang="en-GB" sz="2000" dirty="0">
              <a:solidFill>
                <a:schemeClr val="accent6"/>
              </a:solidFill>
              <a:latin typeface="Trebuchet MS" panose="020B0603020202020204" pitchFamily="34" charset="0"/>
            </a:endParaRPr>
          </a:p>
          <a:p>
            <a:pPr marL="342900" indent="-342900">
              <a:buFont typeface="Arial" panose="020B0604020202020204" pitchFamily="34" charset="0"/>
              <a:buChar char="•"/>
            </a:pPr>
            <a:r>
              <a:rPr lang="en-GB" sz="2000" dirty="0">
                <a:solidFill>
                  <a:srgbClr val="003F72"/>
                </a:solidFill>
                <a:latin typeface="Trebuchet MS" panose="020B0603020202020204" pitchFamily="34" charset="0"/>
              </a:rPr>
              <a:t>Employer helpline: 0345 300 3756 </a:t>
            </a:r>
            <a:br>
              <a:rPr lang="en-GB" sz="2000" dirty="0">
                <a:solidFill>
                  <a:srgbClr val="003F72"/>
                </a:solidFill>
                <a:latin typeface="Trebuchet MS" panose="020B0603020202020204" pitchFamily="34" charset="0"/>
              </a:rPr>
            </a:br>
            <a:r>
              <a:rPr lang="en-GB" sz="2000" dirty="0">
                <a:solidFill>
                  <a:srgbClr val="003F72"/>
                </a:solidFill>
                <a:latin typeface="Trebuchet MS" panose="020B0603020202020204" pitchFamily="34" charset="0"/>
              </a:rPr>
              <a:t>Monday – Friday 8.30am – 6pm</a:t>
            </a:r>
          </a:p>
          <a:p>
            <a:pPr marL="342900" indent="-342900">
              <a:buClr>
                <a:schemeClr val="tx1"/>
              </a:buClr>
              <a:buFont typeface="Arial" panose="020B0604020202020204" pitchFamily="34" charset="0"/>
              <a:buChar char="•"/>
            </a:pPr>
            <a:r>
              <a:rPr lang="en-GB" sz="2000" dirty="0">
                <a:solidFill>
                  <a:schemeClr val="accent6"/>
                </a:solidFill>
                <a:latin typeface="Trebuchet MS" panose="020B0603020202020204" pitchFamily="34" charset="0"/>
                <a:hlinkClick r:id="rId4">
                  <a:extLst>
                    <a:ext uri="{A12FA001-AC4F-418D-AE19-62706E023703}">
                      <ahyp:hlinkClr xmlns:ahyp="http://schemas.microsoft.com/office/drawing/2018/hyperlinkcolor" val="tx"/>
                    </a:ext>
                  </a:extLst>
                </a:hlinkClick>
              </a:rPr>
              <a:t>Useful Email Addresses</a:t>
            </a:r>
            <a:endParaRPr lang="en-GB" sz="2000" dirty="0">
              <a:solidFill>
                <a:schemeClr val="accent6"/>
              </a:solidFill>
              <a:latin typeface="Trebuchet MS" panose="020B0603020202020204" pitchFamily="34" charset="0"/>
            </a:endParaRPr>
          </a:p>
          <a:p>
            <a:pPr marL="342900" indent="-342900">
              <a:buClr>
                <a:schemeClr val="tx1"/>
              </a:buClr>
              <a:buFont typeface="Arial" panose="020B0604020202020204" pitchFamily="34" charset="0"/>
              <a:buChar char="•"/>
            </a:pPr>
            <a:r>
              <a:rPr lang="en-GB" sz="2000" dirty="0">
                <a:solidFill>
                  <a:schemeClr val="accent6"/>
                </a:solidFill>
                <a:latin typeface="Trebuchet MS" panose="020B0603020202020204" pitchFamily="34" charset="0"/>
                <a:hlinkClick r:id="rId5">
                  <a:extLst>
                    <a:ext uri="{A12FA001-AC4F-418D-AE19-62706E023703}">
                      <ahyp:hlinkClr xmlns:ahyp="http://schemas.microsoft.com/office/drawing/2018/hyperlinkcolor" val="tx"/>
                    </a:ext>
                  </a:extLst>
                </a:hlinkClick>
              </a:rPr>
              <a:t>Useful Resources</a:t>
            </a:r>
            <a:endParaRPr lang="en-GB" sz="2000" dirty="0">
              <a:solidFill>
                <a:schemeClr val="accent6"/>
              </a:solidFill>
              <a:latin typeface="Trebuchet MS" panose="020B0603020202020204" pitchFamily="34" charset="0"/>
            </a:endParaRPr>
          </a:p>
          <a:p>
            <a:pPr marL="342900" indent="-342900">
              <a:buClr>
                <a:schemeClr val="tx1"/>
              </a:buClr>
              <a:buFont typeface="Arial" panose="020B0604020202020204" pitchFamily="34" charset="0"/>
              <a:buChar char="•"/>
            </a:pPr>
            <a:r>
              <a:rPr lang="en-GB" sz="2000" dirty="0">
                <a:solidFill>
                  <a:schemeClr val="accent6"/>
                </a:solidFill>
                <a:latin typeface="Trebuchet MS" panose="020B0603020202020204" pitchFamily="34" charset="0"/>
                <a:hlinkClick r:id="rId6">
                  <a:extLst>
                    <a:ext uri="{A12FA001-AC4F-418D-AE19-62706E023703}">
                      <ahyp:hlinkClr xmlns:ahyp="http://schemas.microsoft.com/office/drawing/2018/hyperlinkcolor" val="tx"/>
                    </a:ext>
                  </a:extLst>
                </a:hlinkClick>
              </a:rPr>
              <a:t>Useful Videos</a:t>
            </a:r>
            <a:endParaRPr lang="en-GB" sz="2000" dirty="0">
              <a:solidFill>
                <a:schemeClr val="accent6"/>
              </a:solidFill>
              <a:latin typeface="Trebuchet MS" panose="020B0603020202020204" pitchFamily="34" charset="0"/>
            </a:endParaRPr>
          </a:p>
          <a:p>
            <a:endParaRPr lang="en-GB" dirty="0">
              <a:latin typeface="Trebuchet MS" panose="020B0603020202020204" pitchFamily="34" charset="0"/>
            </a:endParaRPr>
          </a:p>
        </p:txBody>
      </p:sp>
      <p:pic>
        <p:nvPicPr>
          <p:cNvPr id="4" name="Picture 3" descr="A blue circle with a white letter f in it&#10;&#10;Description automatically generated">
            <a:hlinkClick r:id="rId7"/>
            <a:extLst>
              <a:ext uri="{FF2B5EF4-FFF2-40B4-BE49-F238E27FC236}">
                <a16:creationId xmlns:a16="http://schemas.microsoft.com/office/drawing/2014/main" id="{98A54B41-9B16-D055-F2E0-916A08EFB8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22478" y="2394080"/>
            <a:ext cx="430356" cy="430356"/>
          </a:xfrm>
          <a:prstGeom prst="rect">
            <a:avLst/>
          </a:prstGeom>
        </p:spPr>
      </p:pic>
      <p:pic>
        <p:nvPicPr>
          <p:cNvPr id="5" name="Picture 4" descr="A logo of a camera&#10;&#10;Description automatically generated">
            <a:hlinkClick r:id="rId9"/>
            <a:extLst>
              <a:ext uri="{FF2B5EF4-FFF2-40B4-BE49-F238E27FC236}">
                <a16:creationId xmlns:a16="http://schemas.microsoft.com/office/drawing/2014/main" id="{87C0B342-EF9B-2DD5-4C60-D78144488FB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22478" y="3068768"/>
            <a:ext cx="430356" cy="430356"/>
          </a:xfrm>
          <a:prstGeom prst="rect">
            <a:avLst/>
          </a:prstGeom>
        </p:spPr>
      </p:pic>
      <p:pic>
        <p:nvPicPr>
          <p:cNvPr id="6" name="Picture 5" descr="A blue circle with white letters on it&#10;&#10;Description automatically generated">
            <a:hlinkClick r:id="rId11"/>
            <a:extLst>
              <a:ext uri="{FF2B5EF4-FFF2-40B4-BE49-F238E27FC236}">
                <a16:creationId xmlns:a16="http://schemas.microsoft.com/office/drawing/2014/main" id="{33E229BF-DF59-2ECD-0775-5E8422B55C1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32656" y="3755495"/>
            <a:ext cx="425489" cy="430356"/>
          </a:xfrm>
          <a:prstGeom prst="rect">
            <a:avLst/>
          </a:prstGeom>
        </p:spPr>
      </p:pic>
      <p:pic>
        <p:nvPicPr>
          <p:cNvPr id="7" name="Picture 6" descr="A white x on a black background&#10;&#10;Description automatically generated">
            <a:hlinkClick r:id="rId13"/>
            <a:extLst>
              <a:ext uri="{FF2B5EF4-FFF2-40B4-BE49-F238E27FC236}">
                <a16:creationId xmlns:a16="http://schemas.microsoft.com/office/drawing/2014/main" id="{E18A5209-54FA-6AB7-5100-DF921D079A7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22478" y="1695336"/>
            <a:ext cx="430356" cy="430356"/>
          </a:xfrm>
          <a:prstGeom prst="rect">
            <a:avLst/>
          </a:prstGeom>
        </p:spPr>
      </p:pic>
      <p:pic>
        <p:nvPicPr>
          <p:cNvPr id="8" name="Picture 7" descr="A red circle with a white play button&#10;&#10;Description automatically generated">
            <a:hlinkClick r:id="rId15"/>
            <a:extLst>
              <a:ext uri="{FF2B5EF4-FFF2-40B4-BE49-F238E27FC236}">
                <a16:creationId xmlns:a16="http://schemas.microsoft.com/office/drawing/2014/main" id="{5069DFEC-3432-D03A-F4C8-EF513E9A9C2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232656" y="4442200"/>
            <a:ext cx="430356" cy="430356"/>
          </a:xfrm>
          <a:prstGeom prst="rect">
            <a:avLst/>
          </a:prstGeom>
        </p:spPr>
      </p:pic>
      <p:sp>
        <p:nvSpPr>
          <p:cNvPr id="9" name="TextBox 8">
            <a:extLst>
              <a:ext uri="{FF2B5EF4-FFF2-40B4-BE49-F238E27FC236}">
                <a16:creationId xmlns:a16="http://schemas.microsoft.com/office/drawing/2014/main" id="{2A5BD856-711E-7FB9-9C31-9ACA9ECC0434}"/>
              </a:ext>
            </a:extLst>
          </p:cNvPr>
          <p:cNvSpPr txBox="1"/>
          <p:nvPr/>
        </p:nvSpPr>
        <p:spPr>
          <a:xfrm>
            <a:off x="7017765" y="1695336"/>
            <a:ext cx="3470031" cy="307777"/>
          </a:xfrm>
          <a:prstGeom prst="rect">
            <a:avLst/>
          </a:prstGeom>
          <a:noFill/>
        </p:spPr>
        <p:txBody>
          <a:bodyPr wrap="square" lIns="0" tIns="0" rIns="0" bIns="0" rtlCol="0">
            <a:spAutoFit/>
          </a:bodyPr>
          <a:lstStyle/>
          <a:p>
            <a:pPr algn="l"/>
            <a:r>
              <a:rPr lang="en-GB" sz="2000" b="1">
                <a:solidFill>
                  <a:schemeClr val="accent6"/>
                </a:solidFill>
                <a:latin typeface="Trebuchet MS" panose="020B0603020202020204" pitchFamily="34" charset="0"/>
                <a:hlinkClick r:id="rId13">
                  <a:extLst>
                    <a:ext uri="{A12FA001-AC4F-418D-AE19-62706E023703}">
                      <ahyp:hlinkClr xmlns:ahyp="http://schemas.microsoft.com/office/drawing/2018/hyperlinkcolor" val="tx"/>
                    </a:ext>
                  </a:extLst>
                </a:hlinkClick>
              </a:rPr>
              <a:t>X (Formerly Twitter)</a:t>
            </a:r>
            <a:endParaRPr lang="en-GB" sz="2000" b="1">
              <a:solidFill>
                <a:schemeClr val="accent6"/>
              </a:solidFill>
              <a:latin typeface="Trebuchet MS" panose="020B0603020202020204" pitchFamily="34" charset="0"/>
            </a:endParaRPr>
          </a:p>
        </p:txBody>
      </p:sp>
      <p:sp>
        <p:nvSpPr>
          <p:cNvPr id="10" name="TextBox 9">
            <a:extLst>
              <a:ext uri="{FF2B5EF4-FFF2-40B4-BE49-F238E27FC236}">
                <a16:creationId xmlns:a16="http://schemas.microsoft.com/office/drawing/2014/main" id="{3939FEE4-E381-BBE4-C679-88B65CCCA815}"/>
              </a:ext>
            </a:extLst>
          </p:cNvPr>
          <p:cNvSpPr txBox="1"/>
          <p:nvPr/>
        </p:nvSpPr>
        <p:spPr>
          <a:xfrm>
            <a:off x="7017764" y="2394080"/>
            <a:ext cx="3470031" cy="307777"/>
          </a:xfrm>
          <a:prstGeom prst="rect">
            <a:avLst/>
          </a:prstGeom>
          <a:noFill/>
        </p:spPr>
        <p:txBody>
          <a:bodyPr wrap="square" lIns="0" tIns="0" rIns="0" bIns="0" rtlCol="0">
            <a:spAutoFit/>
          </a:bodyPr>
          <a:lstStyle/>
          <a:p>
            <a:pPr algn="l"/>
            <a:r>
              <a:rPr lang="en-GB" sz="2000" b="1">
                <a:solidFill>
                  <a:schemeClr val="accent6"/>
                </a:solidFill>
                <a:latin typeface="Trebuchet MS" panose="020B0603020202020204" pitchFamily="34" charset="0"/>
                <a:hlinkClick r:id="rId7">
                  <a:extLst>
                    <a:ext uri="{A12FA001-AC4F-418D-AE19-62706E023703}">
                      <ahyp:hlinkClr xmlns:ahyp="http://schemas.microsoft.com/office/drawing/2018/hyperlinkcolor" val="tx"/>
                    </a:ext>
                  </a:extLst>
                </a:hlinkClick>
              </a:rPr>
              <a:t>Facebook</a:t>
            </a:r>
            <a:endParaRPr lang="en-GB" sz="2000" b="1">
              <a:solidFill>
                <a:schemeClr val="accent6"/>
              </a:solidFill>
              <a:latin typeface="Trebuchet MS" panose="020B0603020202020204" pitchFamily="34" charset="0"/>
            </a:endParaRPr>
          </a:p>
        </p:txBody>
      </p:sp>
      <p:sp>
        <p:nvSpPr>
          <p:cNvPr id="11" name="TextBox 10">
            <a:extLst>
              <a:ext uri="{FF2B5EF4-FFF2-40B4-BE49-F238E27FC236}">
                <a16:creationId xmlns:a16="http://schemas.microsoft.com/office/drawing/2014/main" id="{44B86CA9-463A-4706-C522-ECCE5D02DB5B}"/>
              </a:ext>
            </a:extLst>
          </p:cNvPr>
          <p:cNvSpPr txBox="1"/>
          <p:nvPr/>
        </p:nvSpPr>
        <p:spPr>
          <a:xfrm>
            <a:off x="7017763" y="3068768"/>
            <a:ext cx="3470031" cy="307777"/>
          </a:xfrm>
          <a:prstGeom prst="rect">
            <a:avLst/>
          </a:prstGeom>
          <a:noFill/>
        </p:spPr>
        <p:txBody>
          <a:bodyPr wrap="square" lIns="0" tIns="0" rIns="0" bIns="0" rtlCol="0">
            <a:spAutoFit/>
          </a:bodyPr>
          <a:lstStyle/>
          <a:p>
            <a:pPr algn="l"/>
            <a:r>
              <a:rPr lang="en-GB" sz="2000" b="1">
                <a:solidFill>
                  <a:schemeClr val="accent6"/>
                </a:solidFill>
                <a:latin typeface="Trebuchet MS" panose="020B0603020202020204" pitchFamily="34" charset="0"/>
                <a:hlinkClick r:id="rId9">
                  <a:extLst>
                    <a:ext uri="{A12FA001-AC4F-418D-AE19-62706E023703}">
                      <ahyp:hlinkClr xmlns:ahyp="http://schemas.microsoft.com/office/drawing/2018/hyperlinkcolor" val="tx"/>
                    </a:ext>
                  </a:extLst>
                </a:hlinkClick>
              </a:rPr>
              <a:t>Instagram</a:t>
            </a:r>
            <a:endParaRPr lang="en-GB" sz="2000" b="1">
              <a:solidFill>
                <a:schemeClr val="accent6"/>
              </a:solidFill>
              <a:latin typeface="Trebuchet MS" panose="020B0603020202020204" pitchFamily="34" charset="0"/>
            </a:endParaRPr>
          </a:p>
        </p:txBody>
      </p:sp>
      <p:sp>
        <p:nvSpPr>
          <p:cNvPr id="12" name="TextBox 11">
            <a:extLst>
              <a:ext uri="{FF2B5EF4-FFF2-40B4-BE49-F238E27FC236}">
                <a16:creationId xmlns:a16="http://schemas.microsoft.com/office/drawing/2014/main" id="{52D02EA8-FE8D-1859-D2E4-0FE4FC9AB983}"/>
              </a:ext>
            </a:extLst>
          </p:cNvPr>
          <p:cNvSpPr txBox="1"/>
          <p:nvPr/>
        </p:nvSpPr>
        <p:spPr>
          <a:xfrm>
            <a:off x="7017763" y="3750569"/>
            <a:ext cx="3926591" cy="307777"/>
          </a:xfrm>
          <a:prstGeom prst="rect">
            <a:avLst/>
          </a:prstGeom>
          <a:noFill/>
        </p:spPr>
        <p:txBody>
          <a:bodyPr wrap="square" lIns="0" tIns="0" rIns="0" bIns="0" rtlCol="0">
            <a:spAutoFit/>
          </a:bodyPr>
          <a:lstStyle/>
          <a:p>
            <a:pPr algn="l"/>
            <a:r>
              <a:rPr lang="en-GB" sz="2000" b="1">
                <a:solidFill>
                  <a:schemeClr val="accent6"/>
                </a:solidFill>
                <a:latin typeface="Trebuchet MS" panose="020B0603020202020204" pitchFamily="34" charset="0"/>
                <a:hlinkClick r:id="rId11">
                  <a:extLst>
                    <a:ext uri="{A12FA001-AC4F-418D-AE19-62706E023703}">
                      <ahyp:hlinkClr xmlns:ahyp="http://schemas.microsoft.com/office/drawing/2018/hyperlinkcolor" val="tx"/>
                    </a:ext>
                  </a:extLst>
                </a:hlinkClick>
              </a:rPr>
              <a:t>LinkedIn</a:t>
            </a:r>
            <a:endParaRPr lang="en-GB" sz="2000" b="1">
              <a:solidFill>
                <a:schemeClr val="accent6"/>
              </a:solidFill>
              <a:latin typeface="Trebuchet MS" panose="020B0603020202020204" pitchFamily="34" charset="0"/>
            </a:endParaRPr>
          </a:p>
        </p:txBody>
      </p:sp>
      <p:sp>
        <p:nvSpPr>
          <p:cNvPr id="13" name="TextBox 12">
            <a:extLst>
              <a:ext uri="{FF2B5EF4-FFF2-40B4-BE49-F238E27FC236}">
                <a16:creationId xmlns:a16="http://schemas.microsoft.com/office/drawing/2014/main" id="{36DC4678-FE0E-04A1-8BB2-A324DEB22013}"/>
              </a:ext>
            </a:extLst>
          </p:cNvPr>
          <p:cNvSpPr txBox="1"/>
          <p:nvPr/>
        </p:nvSpPr>
        <p:spPr>
          <a:xfrm>
            <a:off x="7038121" y="4425257"/>
            <a:ext cx="3470031" cy="307777"/>
          </a:xfrm>
          <a:prstGeom prst="rect">
            <a:avLst/>
          </a:prstGeom>
          <a:noFill/>
        </p:spPr>
        <p:txBody>
          <a:bodyPr wrap="square" lIns="0" tIns="0" rIns="0" bIns="0" rtlCol="0">
            <a:spAutoFit/>
          </a:bodyPr>
          <a:lstStyle/>
          <a:p>
            <a:pPr algn="l"/>
            <a:r>
              <a:rPr lang="en-GB" sz="2000" b="1">
                <a:solidFill>
                  <a:schemeClr val="accent6"/>
                </a:solidFill>
                <a:latin typeface="Trebuchet MS" panose="020B0603020202020204" pitchFamily="34" charset="0"/>
                <a:hlinkClick r:id="rId15">
                  <a:extLst>
                    <a:ext uri="{A12FA001-AC4F-418D-AE19-62706E023703}">
                      <ahyp:hlinkClr xmlns:ahyp="http://schemas.microsoft.com/office/drawing/2018/hyperlinkcolor" val="tx"/>
                    </a:ext>
                  </a:extLst>
                </a:hlinkClick>
              </a:rPr>
              <a:t>YouTube</a:t>
            </a:r>
            <a:endParaRPr lang="en-GB" sz="2000" b="1">
              <a:solidFill>
                <a:schemeClr val="accent6"/>
              </a:solidFill>
              <a:latin typeface="Trebuchet MS" panose="020B0603020202020204" pitchFamily="34" charset="0"/>
            </a:endParaRPr>
          </a:p>
        </p:txBody>
      </p:sp>
    </p:spTree>
    <p:extLst>
      <p:ext uri="{BB962C8B-B14F-4D97-AF65-F5344CB8AC3E}">
        <p14:creationId xmlns:p14="http://schemas.microsoft.com/office/powerpoint/2010/main" val="2361679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5B420-70F9-44C0-B3F4-10ACF3B53A32}"/>
              </a:ext>
            </a:extLst>
          </p:cNvPr>
          <p:cNvSpPr>
            <a:spLocks noGrp="1"/>
          </p:cNvSpPr>
          <p:nvPr>
            <p:ph type="title"/>
          </p:nvPr>
        </p:nvSpPr>
        <p:spPr>
          <a:xfrm>
            <a:off x="4766840" y="3139599"/>
            <a:ext cx="2658320" cy="578801"/>
          </a:xfrm>
        </p:spPr>
        <p:txBody>
          <a:bodyPr>
            <a:normAutofit fontScale="90000"/>
          </a:bodyPr>
          <a:lstStyle/>
          <a:p>
            <a:r>
              <a:rPr lang="en-GB" b="1" dirty="0">
                <a:latin typeface="Trebuchet MS" panose="020B0603020202020204" pitchFamily="34" charset="0"/>
              </a:rPr>
              <a:t>Thank You</a:t>
            </a:r>
          </a:p>
        </p:txBody>
      </p:sp>
    </p:spTree>
    <p:extLst>
      <p:ext uri="{BB962C8B-B14F-4D97-AF65-F5344CB8AC3E}">
        <p14:creationId xmlns:p14="http://schemas.microsoft.com/office/powerpoint/2010/main" val="1762197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F47CE-5565-4897-AD6A-32A72684B4B5}"/>
              </a:ext>
            </a:extLst>
          </p:cNvPr>
          <p:cNvSpPr>
            <a:spLocks noGrp="1"/>
          </p:cNvSpPr>
          <p:nvPr>
            <p:ph type="title"/>
          </p:nvPr>
        </p:nvSpPr>
        <p:spPr/>
        <p:txBody>
          <a:bodyPr>
            <a:noAutofit/>
          </a:bodyPr>
          <a:lstStyle/>
          <a:p>
            <a:r>
              <a:rPr lang="en-GB" b="1" dirty="0">
                <a:latin typeface="Trebuchet MS (Headings)"/>
              </a:rPr>
              <a:t>Service submissions </a:t>
            </a:r>
          </a:p>
        </p:txBody>
      </p:sp>
      <p:sp>
        <p:nvSpPr>
          <p:cNvPr id="3" name="Content Placeholder 2">
            <a:extLst>
              <a:ext uri="{FF2B5EF4-FFF2-40B4-BE49-F238E27FC236}">
                <a16:creationId xmlns:a16="http://schemas.microsoft.com/office/drawing/2014/main" id="{E1B6D146-770D-4958-BA0E-D6BBC278C5E0}"/>
              </a:ext>
            </a:extLst>
          </p:cNvPr>
          <p:cNvSpPr>
            <a:spLocks noGrp="1"/>
          </p:cNvSpPr>
          <p:nvPr>
            <p:ph sz="quarter" idx="11"/>
          </p:nvPr>
        </p:nvSpPr>
        <p:spPr>
          <a:xfrm>
            <a:off x="6835046" y="1271525"/>
            <a:ext cx="5191854" cy="5119847"/>
          </a:xfrm>
        </p:spPr>
        <p:txBody>
          <a:bodyPr>
            <a:normAutofit/>
          </a:bodyPr>
          <a:lstStyle/>
          <a:p>
            <a:pPr marL="0" indent="0">
              <a:buNone/>
            </a:pPr>
            <a:r>
              <a:rPr lang="en-GB" b="1" dirty="0">
                <a:latin typeface="Trebuchet MS (Body)"/>
              </a:rPr>
              <a:t>There are 2 ways to submit monthly service and salary information to us </a:t>
            </a:r>
          </a:p>
          <a:p>
            <a:pPr marL="0" indent="0">
              <a:buNone/>
            </a:pPr>
            <a:endParaRPr lang="en-GB" b="1" dirty="0">
              <a:latin typeface="Trebuchet MS (Body)"/>
            </a:endParaRPr>
          </a:p>
          <a:p>
            <a:r>
              <a:rPr lang="en-GB" b="1" dirty="0">
                <a:latin typeface="Trebuchet MS (Body)"/>
              </a:rPr>
              <a:t>Monthly Data Collection (MDC) </a:t>
            </a:r>
          </a:p>
          <a:p>
            <a:pPr lvl="1"/>
            <a:r>
              <a:rPr lang="en-GB" sz="1800" b="1" dirty="0">
                <a:latin typeface="Trebuchet MS (Body)"/>
              </a:rPr>
              <a:t>MDC submission </a:t>
            </a:r>
          </a:p>
          <a:p>
            <a:pPr lvl="1"/>
            <a:r>
              <a:rPr lang="en-GB" sz="1800" b="1" dirty="0">
                <a:latin typeface="Trebuchet MS (Body)"/>
              </a:rPr>
              <a:t>Contribution breakdown slip</a:t>
            </a:r>
          </a:p>
          <a:p>
            <a:pPr lvl="1"/>
            <a:r>
              <a:rPr lang="en-GB" sz="1800" b="1" dirty="0">
                <a:latin typeface="Trebuchet MS (Body)"/>
              </a:rPr>
              <a:t>Matching payment by 7</a:t>
            </a:r>
            <a:r>
              <a:rPr lang="en-GB" sz="1800" b="1" baseline="30000" dirty="0">
                <a:latin typeface="Trebuchet MS (Body)"/>
              </a:rPr>
              <a:t>th</a:t>
            </a:r>
            <a:r>
              <a:rPr lang="en-GB" sz="1800" b="1" dirty="0">
                <a:latin typeface="Trebuchet MS (Body)"/>
              </a:rPr>
              <a:t> </a:t>
            </a:r>
          </a:p>
          <a:p>
            <a:pPr lvl="1"/>
            <a:r>
              <a:rPr lang="en-GB" sz="1800" b="1" dirty="0">
                <a:latin typeface="Trebuchet MS (Body)"/>
              </a:rPr>
              <a:t>Enrolment template (if required)</a:t>
            </a:r>
          </a:p>
          <a:p>
            <a:pPr marL="457200" lvl="1" indent="0">
              <a:buNone/>
            </a:pPr>
            <a:endParaRPr lang="en-GB" sz="1800" b="1" dirty="0">
              <a:latin typeface="Trebuchet MS (Body)"/>
            </a:endParaRPr>
          </a:p>
          <a:p>
            <a:r>
              <a:rPr lang="en-GB" b="1" dirty="0">
                <a:latin typeface="Trebuchet MS (Body)"/>
              </a:rPr>
              <a:t>Monthly Contributions Reconciliation (MCR)</a:t>
            </a:r>
          </a:p>
          <a:p>
            <a:pPr lvl="1"/>
            <a:r>
              <a:rPr lang="en-GB" sz="1800" b="1" dirty="0">
                <a:latin typeface="Trebuchet MS (Body)"/>
              </a:rPr>
              <a:t>MCR submission</a:t>
            </a:r>
          </a:p>
          <a:p>
            <a:pPr lvl="1"/>
            <a:r>
              <a:rPr lang="en-GB" sz="1800" b="1" dirty="0">
                <a:latin typeface="Trebuchet MS (Body)"/>
              </a:rPr>
              <a:t>Matching payment by 15th</a:t>
            </a:r>
          </a:p>
          <a:p>
            <a:pPr marL="457200" lvl="1" indent="0">
              <a:buNone/>
            </a:pPr>
            <a:endParaRPr lang="en-GB" sz="2000" b="1" dirty="0">
              <a:latin typeface="Trebuchet MS (Body)"/>
            </a:endParaRPr>
          </a:p>
        </p:txBody>
      </p:sp>
    </p:spTree>
    <p:extLst>
      <p:ext uri="{BB962C8B-B14F-4D97-AF65-F5344CB8AC3E}">
        <p14:creationId xmlns:p14="http://schemas.microsoft.com/office/powerpoint/2010/main" val="2313080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16EB69-7698-4BDD-BF9F-2EF27E73656E}"/>
              </a:ext>
            </a:extLst>
          </p:cNvPr>
          <p:cNvSpPr>
            <a:spLocks noGrp="1"/>
          </p:cNvSpPr>
          <p:nvPr>
            <p:ph sz="quarter" idx="11"/>
          </p:nvPr>
        </p:nvSpPr>
        <p:spPr/>
        <p:txBody>
          <a:bodyPr/>
          <a:lstStyle/>
          <a:p>
            <a:pPr marL="0" indent="0">
              <a:buNone/>
            </a:pPr>
            <a:r>
              <a:rPr lang="en-GB" b="1" dirty="0">
                <a:latin typeface="Trebuchet MS" panose="020B0603020202020204" pitchFamily="34" charset="0"/>
              </a:rPr>
              <a:t>There are two ways that an employee can be enrolled into the Teachers’ Pension Scheme:</a:t>
            </a:r>
          </a:p>
          <a:p>
            <a:pPr marL="342900" indent="-342900">
              <a:buFont typeface="Arial" panose="020B0604020202020204" pitchFamily="34" charset="0"/>
              <a:buChar char="•"/>
            </a:pPr>
            <a:r>
              <a:rPr lang="en-GB" b="1" dirty="0">
                <a:latin typeface="Trebuchet MS" panose="020B0603020202020204" pitchFamily="34" charset="0"/>
              </a:rPr>
              <a:t>Contractually enrolled</a:t>
            </a:r>
          </a:p>
          <a:p>
            <a:pPr marL="342900" indent="-342900">
              <a:buFont typeface="Arial" panose="020B0604020202020204" pitchFamily="34" charset="0"/>
              <a:buChar char="•"/>
            </a:pPr>
            <a:r>
              <a:rPr lang="en-GB" b="1" dirty="0">
                <a:latin typeface="Trebuchet MS" panose="020B0603020202020204" pitchFamily="34" charset="0"/>
              </a:rPr>
              <a:t>Through the Auto Enrolment process.</a:t>
            </a:r>
          </a:p>
          <a:p>
            <a:endParaRPr lang="en-GB" b="1" dirty="0">
              <a:latin typeface="Trebuchet MS" panose="020B0603020202020204" pitchFamily="34" charset="0"/>
            </a:endParaRPr>
          </a:p>
        </p:txBody>
      </p:sp>
      <p:sp>
        <p:nvSpPr>
          <p:cNvPr id="5" name="Title 1">
            <a:extLst>
              <a:ext uri="{FF2B5EF4-FFF2-40B4-BE49-F238E27FC236}">
                <a16:creationId xmlns:a16="http://schemas.microsoft.com/office/drawing/2014/main" id="{0AE3BE49-E6F4-41A4-FE6A-AEDD0788BD8D}"/>
              </a:ext>
            </a:extLst>
          </p:cNvPr>
          <p:cNvSpPr>
            <a:spLocks noGrp="1"/>
          </p:cNvSpPr>
          <p:nvPr>
            <p:ph type="title"/>
          </p:nvPr>
        </p:nvSpPr>
        <p:spPr>
          <a:xfrm>
            <a:off x="6827025" y="557276"/>
            <a:ext cx="5028092" cy="602987"/>
          </a:xfrm>
        </p:spPr>
        <p:txBody>
          <a:bodyPr>
            <a:noAutofit/>
          </a:bodyPr>
          <a:lstStyle/>
          <a:p>
            <a:r>
              <a:rPr lang="en-GB" b="1" dirty="0">
                <a:latin typeface="Trebuchet MS (Headings)"/>
              </a:rPr>
              <a:t>Enrolment</a:t>
            </a:r>
          </a:p>
        </p:txBody>
      </p:sp>
    </p:spTree>
    <p:extLst>
      <p:ext uri="{BB962C8B-B14F-4D97-AF65-F5344CB8AC3E}">
        <p14:creationId xmlns:p14="http://schemas.microsoft.com/office/powerpoint/2010/main" val="1505425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AFCED9-F979-4C6A-A299-BC2E326E8E37}"/>
              </a:ext>
            </a:extLst>
          </p:cNvPr>
          <p:cNvSpPr>
            <a:spLocks noGrp="1"/>
          </p:cNvSpPr>
          <p:nvPr>
            <p:ph sz="quarter" idx="11"/>
          </p:nvPr>
        </p:nvSpPr>
        <p:spPr>
          <a:xfrm>
            <a:off x="6835044" y="1871554"/>
            <a:ext cx="5020070" cy="4197606"/>
          </a:xfrm>
        </p:spPr>
        <p:txBody>
          <a:bodyPr/>
          <a:lstStyle/>
          <a:p>
            <a:pPr marL="0" indent="0">
              <a:buNone/>
            </a:pPr>
            <a:r>
              <a:rPr lang="en-GB" b="1" dirty="0">
                <a:solidFill>
                  <a:schemeClr val="bg1"/>
                </a:solidFill>
                <a:latin typeface="Trebuchet MS" panose="020B0603020202020204" pitchFamily="34" charset="0"/>
              </a:rPr>
              <a:t>This happens when:</a:t>
            </a:r>
          </a:p>
          <a:p>
            <a:pPr marL="342900" indent="-342900">
              <a:buFont typeface="Arial" panose="020B0604020202020204" pitchFamily="34" charset="0"/>
              <a:buChar char="•"/>
            </a:pPr>
            <a:r>
              <a:rPr lang="en-GB" b="1" dirty="0">
                <a:solidFill>
                  <a:schemeClr val="bg1"/>
                </a:solidFill>
                <a:latin typeface="Trebuchet MS" panose="020B0603020202020204" pitchFamily="34" charset="0"/>
              </a:rPr>
              <a:t>You hire a teacher/lecturer</a:t>
            </a:r>
          </a:p>
          <a:p>
            <a:pPr marL="342900" indent="-342900">
              <a:buFont typeface="Arial" panose="020B0604020202020204" pitchFamily="34" charset="0"/>
              <a:buChar char="•"/>
            </a:pPr>
            <a:r>
              <a:rPr lang="en-GB" b="1" dirty="0">
                <a:solidFill>
                  <a:schemeClr val="bg1"/>
                </a:solidFill>
                <a:latin typeface="Trebuchet MS" panose="020B0603020202020204" pitchFamily="34" charset="0"/>
              </a:rPr>
              <a:t>They’re given a new contract</a:t>
            </a:r>
          </a:p>
          <a:p>
            <a:pPr marL="342900" indent="-342900">
              <a:buFont typeface="Arial" panose="020B0604020202020204" pitchFamily="34" charset="0"/>
              <a:buChar char="•"/>
            </a:pPr>
            <a:r>
              <a:rPr lang="en-GB" b="1" dirty="0">
                <a:solidFill>
                  <a:schemeClr val="bg1"/>
                </a:solidFill>
                <a:latin typeface="Trebuchet MS" panose="020B0603020202020204" pitchFamily="34" charset="0"/>
              </a:rPr>
              <a:t>An employee joins because of a TUPE contract</a:t>
            </a:r>
          </a:p>
          <a:p>
            <a:pPr marL="342900" indent="-342900">
              <a:buFont typeface="Arial" panose="020B0604020202020204" pitchFamily="34" charset="0"/>
              <a:buChar char="•"/>
            </a:pPr>
            <a:r>
              <a:rPr lang="en-GB" b="1" dirty="0">
                <a:solidFill>
                  <a:schemeClr val="bg1"/>
                </a:solidFill>
                <a:latin typeface="Trebuchet MS" panose="020B0603020202020204" pitchFamily="34" charset="0"/>
              </a:rPr>
              <a:t>An employee joins you because of a New Fair Deal transfer.</a:t>
            </a:r>
          </a:p>
          <a:p>
            <a:endParaRPr lang="en-GB" b="1" dirty="0">
              <a:latin typeface="Trebuchet MS" panose="020B0603020202020204" pitchFamily="34" charset="0"/>
            </a:endParaRPr>
          </a:p>
        </p:txBody>
      </p:sp>
      <p:sp>
        <p:nvSpPr>
          <p:cNvPr id="4" name="Title 1">
            <a:extLst>
              <a:ext uri="{FF2B5EF4-FFF2-40B4-BE49-F238E27FC236}">
                <a16:creationId xmlns:a16="http://schemas.microsoft.com/office/drawing/2014/main" id="{04C0A4D5-9486-0AF1-E69B-803D27E30E1D}"/>
              </a:ext>
            </a:extLst>
          </p:cNvPr>
          <p:cNvSpPr txBox="1">
            <a:spLocks/>
          </p:cNvSpPr>
          <p:nvPr/>
        </p:nvSpPr>
        <p:spPr>
          <a:xfrm>
            <a:off x="6835045" y="1057357"/>
            <a:ext cx="5356956" cy="60298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GB" b="1" dirty="0">
                <a:latin typeface="Trebuchet MS (Headings)"/>
              </a:rPr>
              <a:t>Contractual Enrolment</a:t>
            </a:r>
          </a:p>
        </p:txBody>
      </p:sp>
    </p:spTree>
    <p:extLst>
      <p:ext uri="{BB962C8B-B14F-4D97-AF65-F5344CB8AC3E}">
        <p14:creationId xmlns:p14="http://schemas.microsoft.com/office/powerpoint/2010/main" val="1791511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033C98-F279-426F-A369-E9596617D95D}"/>
              </a:ext>
            </a:extLst>
          </p:cNvPr>
          <p:cNvSpPr>
            <a:spLocks noGrp="1"/>
          </p:cNvSpPr>
          <p:nvPr>
            <p:ph sz="quarter" idx="11"/>
          </p:nvPr>
        </p:nvSpPr>
        <p:spPr>
          <a:xfrm>
            <a:off x="354014" y="1461527"/>
            <a:ext cx="10707687" cy="4572000"/>
          </a:xfrm>
        </p:spPr>
        <p:txBody>
          <a:bodyPr/>
          <a:lstStyle/>
          <a:p>
            <a:pPr marL="285750" indent="-285750">
              <a:buClr>
                <a:schemeClr val="tx1"/>
              </a:buClr>
              <a:buFont typeface="Arial" panose="020B0604020202020204" pitchFamily="34" charset="0"/>
              <a:buChar char="•"/>
              <a:defRPr/>
            </a:pPr>
            <a:r>
              <a:rPr lang="en-GB" b="1" dirty="0">
                <a:latin typeface="Trebuchet MS" panose="020B0603020202020204" pitchFamily="34" charset="0"/>
              </a:rPr>
              <a:t>In October 2012, new legislation was introduced that was designed to encourage more people to start saving towards their retirement</a:t>
            </a:r>
          </a:p>
          <a:p>
            <a:pPr marL="285750" indent="-285750">
              <a:buClr>
                <a:schemeClr val="tx1"/>
              </a:buClr>
              <a:buFont typeface="Arial" panose="020B0604020202020204" pitchFamily="34" charset="0"/>
              <a:buChar char="•"/>
              <a:defRPr/>
            </a:pPr>
            <a:r>
              <a:rPr lang="en-GB" b="1" dirty="0">
                <a:latin typeface="Trebuchet MS" panose="020B0603020202020204" pitchFamily="34" charset="0"/>
              </a:rPr>
              <a:t>Employers were given ‘Staging Dates’, which is the date that they had to assess their workforce to identify those people who were required to be placed into a qualifying pension scheme. All staging dates have now been passed with the latest being in Feb 2018</a:t>
            </a:r>
          </a:p>
          <a:p>
            <a:pPr marL="285750" indent="-285750">
              <a:buClr>
                <a:schemeClr val="tx1"/>
              </a:buClr>
              <a:buFont typeface="Arial" panose="020B0604020202020204" pitchFamily="34" charset="0"/>
              <a:buChar char="•"/>
              <a:defRPr/>
            </a:pPr>
            <a:r>
              <a:rPr lang="en-GB" b="1" dirty="0">
                <a:latin typeface="Trebuchet MS" panose="020B0603020202020204" pitchFamily="34" charset="0"/>
              </a:rPr>
              <a:t>This exercise is then repeated on or around the 3</a:t>
            </a:r>
            <a:r>
              <a:rPr lang="en-GB" b="1" baseline="30000" dirty="0">
                <a:latin typeface="Trebuchet MS" panose="020B0603020202020204" pitchFamily="34" charset="0"/>
              </a:rPr>
              <a:t>rd</a:t>
            </a:r>
            <a:r>
              <a:rPr lang="en-GB" b="1" dirty="0">
                <a:latin typeface="Trebuchet MS" panose="020B0603020202020204" pitchFamily="34" charset="0"/>
              </a:rPr>
              <a:t> anniversary of an employer’s ‘Staging Date (3 months either side) - this is known as Re-enrolment</a:t>
            </a:r>
          </a:p>
          <a:p>
            <a:pPr marL="285750" indent="-285750">
              <a:buClr>
                <a:schemeClr val="tx1"/>
              </a:buClr>
              <a:buFont typeface="Arial" panose="020B0604020202020204" pitchFamily="34" charset="0"/>
              <a:buChar char="•"/>
              <a:defRPr/>
            </a:pPr>
            <a:r>
              <a:rPr lang="en-GB" b="1" dirty="0">
                <a:latin typeface="Trebuchet MS" panose="020B0603020202020204" pitchFamily="34" charset="0"/>
              </a:rPr>
              <a:t>From 1st October 2017, auto enrolment is applicable from the day a new employer's member of staff starts work, however contractual enrolment also applies which means all new staff will be contractually enrolled.</a:t>
            </a:r>
          </a:p>
          <a:p>
            <a:pPr>
              <a:buClr>
                <a:schemeClr val="tx1"/>
              </a:buClr>
            </a:pPr>
            <a:endParaRPr lang="en-GB" b="1" dirty="0"/>
          </a:p>
        </p:txBody>
      </p:sp>
      <p:sp>
        <p:nvSpPr>
          <p:cNvPr id="4" name="Title 1">
            <a:extLst>
              <a:ext uri="{FF2B5EF4-FFF2-40B4-BE49-F238E27FC236}">
                <a16:creationId xmlns:a16="http://schemas.microsoft.com/office/drawing/2014/main" id="{1011F3AC-FB0A-8B1E-EA25-E5BB383366D9}"/>
              </a:ext>
            </a:extLst>
          </p:cNvPr>
          <p:cNvSpPr txBox="1">
            <a:spLocks/>
          </p:cNvSpPr>
          <p:nvPr/>
        </p:nvSpPr>
        <p:spPr>
          <a:xfrm>
            <a:off x="469871" y="661735"/>
            <a:ext cx="5356956" cy="60298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GB" b="1" dirty="0">
                <a:solidFill>
                  <a:schemeClr val="tx1"/>
                </a:solidFill>
                <a:latin typeface="Trebuchet MS (Headings)"/>
              </a:rPr>
              <a:t>Auto Enrolment</a:t>
            </a:r>
          </a:p>
        </p:txBody>
      </p:sp>
    </p:spTree>
    <p:extLst>
      <p:ext uri="{BB962C8B-B14F-4D97-AF65-F5344CB8AC3E}">
        <p14:creationId xmlns:p14="http://schemas.microsoft.com/office/powerpoint/2010/main" val="3852387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3DC6DA80-2C91-9694-7162-9919AB553FA5}"/>
              </a:ext>
            </a:extLst>
          </p:cNvPr>
          <p:cNvSpPr txBox="1">
            <a:spLocks/>
          </p:cNvSpPr>
          <p:nvPr/>
        </p:nvSpPr>
        <p:spPr>
          <a:xfrm>
            <a:off x="624667" y="3762256"/>
            <a:ext cx="10290260" cy="27651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chemeClr val="tx1"/>
              </a:buClr>
            </a:pPr>
            <a:r>
              <a:rPr lang="en-GB" sz="2000" b="1" dirty="0">
                <a:latin typeface="Trebuchet MS" panose="020B0603020202020204" pitchFamily="34" charset="0"/>
              </a:rPr>
              <a:t>Enrolment Type Field </a:t>
            </a:r>
          </a:p>
          <a:p>
            <a:pPr marL="642938" lvl="3" indent="-285750">
              <a:buClr>
                <a:schemeClr val="tx1"/>
              </a:buClr>
            </a:pPr>
            <a:r>
              <a:rPr lang="en-GB" sz="2000" b="1" dirty="0">
                <a:latin typeface="Trebuchet MS" panose="020B0603020202020204" pitchFamily="34" charset="0"/>
              </a:rPr>
              <a:t>Populate with ‘C’ for Contractual or leave blank for Auto Enrolment</a:t>
            </a:r>
          </a:p>
          <a:p>
            <a:pPr marL="642938" lvl="3" indent="-285750">
              <a:buClr>
                <a:schemeClr val="tx1"/>
              </a:buClr>
            </a:pPr>
            <a:endParaRPr lang="en-GB" sz="2000" b="1" dirty="0">
              <a:latin typeface="Trebuchet MS" panose="020B0603020202020204" pitchFamily="34" charset="0"/>
            </a:endParaRPr>
          </a:p>
          <a:p>
            <a:pPr marL="285750" indent="-285750">
              <a:buClr>
                <a:schemeClr val="tx1"/>
              </a:buClr>
            </a:pPr>
            <a:r>
              <a:rPr lang="en-GB" sz="2000" b="1" dirty="0">
                <a:latin typeface="Trebuchet MS" panose="020B0603020202020204" pitchFamily="34" charset="0"/>
              </a:rPr>
              <a:t>Day of Enrolment</a:t>
            </a:r>
          </a:p>
          <a:p>
            <a:pPr marL="742950" lvl="1" indent="-285750">
              <a:buClr>
                <a:schemeClr val="tx1"/>
              </a:buClr>
            </a:pPr>
            <a:r>
              <a:rPr lang="en-GB" sz="2000" b="1" dirty="0">
                <a:latin typeface="Trebuchet MS" panose="020B0603020202020204" pitchFamily="34" charset="0"/>
              </a:rPr>
              <a:t>Populate with the date the member joined establishment, unless 1</a:t>
            </a:r>
            <a:r>
              <a:rPr lang="en-GB" sz="2000" b="1" baseline="30000" dirty="0">
                <a:latin typeface="Trebuchet MS" panose="020B0603020202020204" pitchFamily="34" charset="0"/>
              </a:rPr>
              <a:t>st</a:t>
            </a:r>
            <a:r>
              <a:rPr lang="en-GB" sz="2000" b="1" dirty="0">
                <a:latin typeface="Trebuchet MS" panose="020B0603020202020204" pitchFamily="34" charset="0"/>
              </a:rPr>
              <a:t> of the month then leave blank</a:t>
            </a:r>
          </a:p>
        </p:txBody>
      </p:sp>
      <p:pic>
        <p:nvPicPr>
          <p:cNvPr id="5" name="Picture 4">
            <a:extLst>
              <a:ext uri="{FF2B5EF4-FFF2-40B4-BE49-F238E27FC236}">
                <a16:creationId xmlns:a16="http://schemas.microsoft.com/office/drawing/2014/main" id="{C165EE85-E1F3-AC99-18C2-CDC5B82F163A}"/>
              </a:ext>
            </a:extLst>
          </p:cNvPr>
          <p:cNvPicPr>
            <a:picLocks noChangeAspect="1"/>
          </p:cNvPicPr>
          <p:nvPr/>
        </p:nvPicPr>
        <p:blipFill>
          <a:blip r:embed="rId3"/>
          <a:stretch>
            <a:fillRect/>
          </a:stretch>
        </p:blipFill>
        <p:spPr>
          <a:xfrm>
            <a:off x="592583" y="1285954"/>
            <a:ext cx="11065882" cy="2143046"/>
          </a:xfrm>
          <a:prstGeom prst="rect">
            <a:avLst/>
          </a:prstGeom>
        </p:spPr>
      </p:pic>
      <p:sp>
        <p:nvSpPr>
          <p:cNvPr id="2" name="Title 1">
            <a:extLst>
              <a:ext uri="{FF2B5EF4-FFF2-40B4-BE49-F238E27FC236}">
                <a16:creationId xmlns:a16="http://schemas.microsoft.com/office/drawing/2014/main" id="{C9CA7FE3-EA9A-2A72-6EB5-C8C8540BA232}"/>
              </a:ext>
            </a:extLst>
          </p:cNvPr>
          <p:cNvSpPr txBox="1">
            <a:spLocks/>
          </p:cNvSpPr>
          <p:nvPr/>
        </p:nvSpPr>
        <p:spPr>
          <a:xfrm>
            <a:off x="624667" y="609615"/>
            <a:ext cx="9386232" cy="60298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GB" b="1" dirty="0">
                <a:solidFill>
                  <a:schemeClr val="tx1"/>
                </a:solidFill>
                <a:latin typeface="Trebuchet MS (Headings)"/>
              </a:rPr>
              <a:t>MDC employer’s enrolment template</a:t>
            </a:r>
          </a:p>
        </p:txBody>
      </p:sp>
    </p:spTree>
    <p:extLst>
      <p:ext uri="{BB962C8B-B14F-4D97-AF65-F5344CB8AC3E}">
        <p14:creationId xmlns:p14="http://schemas.microsoft.com/office/powerpoint/2010/main" val="4281068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679C-ECEE-4E82-8253-E9A760690FB3}"/>
              </a:ext>
            </a:extLst>
          </p:cNvPr>
          <p:cNvSpPr>
            <a:spLocks noGrp="1"/>
          </p:cNvSpPr>
          <p:nvPr>
            <p:ph type="title"/>
          </p:nvPr>
        </p:nvSpPr>
        <p:spPr/>
        <p:txBody>
          <a:bodyPr>
            <a:noAutofit/>
          </a:bodyPr>
          <a:lstStyle/>
          <a:p>
            <a:r>
              <a:rPr lang="en-GB" b="1" dirty="0">
                <a:latin typeface="Trebuchet MS (Body)"/>
              </a:rPr>
              <a:t>Enrolments on MCR </a:t>
            </a:r>
          </a:p>
        </p:txBody>
      </p:sp>
      <p:pic>
        <p:nvPicPr>
          <p:cNvPr id="4" name="Content Placeholder 3">
            <a:extLst>
              <a:ext uri="{FF2B5EF4-FFF2-40B4-BE49-F238E27FC236}">
                <a16:creationId xmlns:a16="http://schemas.microsoft.com/office/drawing/2014/main" id="{EFC56854-B3B1-500C-1C12-3075FEAC5BD3}"/>
              </a:ext>
            </a:extLst>
          </p:cNvPr>
          <p:cNvPicPr>
            <a:picLocks noGrp="1" noChangeAspect="1"/>
          </p:cNvPicPr>
          <p:nvPr>
            <p:ph sz="quarter" idx="11"/>
          </p:nvPr>
        </p:nvPicPr>
        <p:blipFill>
          <a:blip r:embed="rId3"/>
          <a:stretch>
            <a:fillRect/>
          </a:stretch>
        </p:blipFill>
        <p:spPr>
          <a:xfrm>
            <a:off x="522525" y="1361612"/>
            <a:ext cx="6706177" cy="2160064"/>
          </a:xfrm>
          <a:prstGeom prst="rect">
            <a:avLst/>
          </a:prstGeom>
        </p:spPr>
      </p:pic>
      <p:sp>
        <p:nvSpPr>
          <p:cNvPr id="6" name="TextBox 5">
            <a:extLst>
              <a:ext uri="{FF2B5EF4-FFF2-40B4-BE49-F238E27FC236}">
                <a16:creationId xmlns:a16="http://schemas.microsoft.com/office/drawing/2014/main" id="{B7D54299-22C1-A98A-F784-AF28274CD6D1}"/>
              </a:ext>
            </a:extLst>
          </p:cNvPr>
          <p:cNvSpPr txBox="1"/>
          <p:nvPr/>
        </p:nvSpPr>
        <p:spPr>
          <a:xfrm>
            <a:off x="522525" y="3796018"/>
            <a:ext cx="11380569" cy="2554545"/>
          </a:xfrm>
          <a:prstGeom prst="rect">
            <a:avLst/>
          </a:prstGeom>
          <a:noFill/>
        </p:spPr>
        <p:txBody>
          <a:bodyPr wrap="square">
            <a:spAutoFit/>
          </a:bodyPr>
          <a:lstStyle/>
          <a:p>
            <a:pPr lvl="0">
              <a:buClr>
                <a:schemeClr val="tx1"/>
              </a:buClr>
            </a:pPr>
            <a:r>
              <a:rPr lang="en-GB" sz="2000" b="1" dirty="0">
                <a:latin typeface="Trebuchet MS (Body)"/>
              </a:rPr>
              <a:t>Enrolment Type Field </a:t>
            </a:r>
          </a:p>
          <a:p>
            <a:pPr lvl="0">
              <a:buClr>
                <a:schemeClr val="tx1"/>
              </a:buClr>
            </a:pPr>
            <a:endParaRPr lang="en-GB" sz="2000" b="1" dirty="0">
              <a:latin typeface="Trebuchet MS (Body)"/>
            </a:endParaRPr>
          </a:p>
          <a:p>
            <a:pPr marL="700088" lvl="3" indent="-342900">
              <a:buClr>
                <a:schemeClr val="tx1"/>
              </a:buClr>
              <a:buFont typeface="Arial" panose="020B0604020202020204" pitchFamily="34" charset="0"/>
              <a:buChar char="•"/>
            </a:pPr>
            <a:r>
              <a:rPr lang="en-GB" sz="2000" b="1" dirty="0">
                <a:latin typeface="Trebuchet MS (Body)"/>
              </a:rPr>
              <a:t>Populate with ‘Auto’ or ‘Cont’</a:t>
            </a:r>
          </a:p>
          <a:p>
            <a:pPr marL="700088" lvl="3" indent="-342900">
              <a:buClr>
                <a:schemeClr val="tx1"/>
              </a:buClr>
              <a:buFont typeface="Arial" panose="020B0604020202020204" pitchFamily="34" charset="0"/>
              <a:buChar char="•"/>
            </a:pPr>
            <a:r>
              <a:rPr lang="en-GB" sz="2000" b="1" dirty="0">
                <a:latin typeface="Trebuchet MS (Body)"/>
              </a:rPr>
              <a:t>Start Date – ‘</a:t>
            </a:r>
            <a:r>
              <a:rPr lang="en-GB" sz="2000" b="1" dirty="0" err="1">
                <a:latin typeface="Trebuchet MS (Body)"/>
              </a:rPr>
              <a:t>ddmmyyyy</a:t>
            </a:r>
            <a:r>
              <a:rPr lang="en-GB" sz="2000" b="1" dirty="0">
                <a:latin typeface="Trebuchet MS (Body)"/>
              </a:rPr>
              <a:t>’ – will be used to record the enrolment date </a:t>
            </a:r>
          </a:p>
          <a:p>
            <a:pPr marL="700088" lvl="3" indent="-342900">
              <a:buClr>
                <a:schemeClr val="tx1"/>
              </a:buClr>
              <a:buFont typeface="Arial" panose="020B0604020202020204" pitchFamily="34" charset="0"/>
              <a:buChar char="•"/>
            </a:pPr>
            <a:r>
              <a:rPr lang="en-GB" sz="2000" b="1" dirty="0">
                <a:latin typeface="Trebuchet MS (Body)"/>
              </a:rPr>
              <a:t>No longer need to supply an enrolment template </a:t>
            </a:r>
          </a:p>
          <a:p>
            <a:pPr marL="700088" lvl="3" indent="-342900">
              <a:buClr>
                <a:schemeClr val="tx1"/>
              </a:buClr>
              <a:buFont typeface="Arial" panose="020B0604020202020204" pitchFamily="34" charset="0"/>
              <a:buChar char="•"/>
            </a:pPr>
            <a:endParaRPr lang="en-GB" sz="2000" b="1" dirty="0">
              <a:latin typeface="Trebuchet MS (Body)"/>
            </a:endParaRPr>
          </a:p>
          <a:p>
            <a:pPr marL="700088" lvl="3" indent="-342900">
              <a:buClr>
                <a:schemeClr val="tx1"/>
              </a:buClr>
              <a:buFont typeface="Arial" panose="020B0604020202020204" pitchFamily="34" charset="0"/>
              <a:buChar char="•"/>
            </a:pPr>
            <a:endParaRPr lang="en-GB" sz="2000" b="1" dirty="0">
              <a:latin typeface="Trebuchet MS (Body)"/>
            </a:endParaRPr>
          </a:p>
          <a:p>
            <a:pPr marL="700088" lvl="3" indent="-342900">
              <a:buClr>
                <a:schemeClr val="tx1"/>
              </a:buClr>
              <a:buFont typeface="Arial" panose="020B0604020202020204" pitchFamily="34" charset="0"/>
              <a:buChar char="•"/>
            </a:pPr>
            <a:endParaRPr lang="en-GB" sz="2000" b="1" dirty="0">
              <a:latin typeface="Trebuchet MS (Body)"/>
            </a:endParaRPr>
          </a:p>
        </p:txBody>
      </p:sp>
    </p:spTree>
    <p:extLst>
      <p:ext uri="{BB962C8B-B14F-4D97-AF65-F5344CB8AC3E}">
        <p14:creationId xmlns:p14="http://schemas.microsoft.com/office/powerpoint/2010/main" val="2981401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4978A8-55C6-4CA1-87EE-FDB993687E40}"/>
              </a:ext>
            </a:extLst>
          </p:cNvPr>
          <p:cNvSpPr>
            <a:spLocks noGrp="1"/>
          </p:cNvSpPr>
          <p:nvPr>
            <p:ph sz="quarter" idx="11"/>
          </p:nvPr>
        </p:nvSpPr>
        <p:spPr>
          <a:xfrm>
            <a:off x="6835044" y="1755029"/>
            <a:ext cx="5020070" cy="4219121"/>
          </a:xfrm>
        </p:spPr>
        <p:txBody>
          <a:bodyPr/>
          <a:lstStyle/>
          <a:p>
            <a:pPr marL="342900" indent="-342900">
              <a:buFont typeface="Arial" panose="020B0604020202020204" pitchFamily="34" charset="0"/>
              <a:buChar char="•"/>
            </a:pPr>
            <a:r>
              <a:rPr lang="en-GB" b="1" dirty="0">
                <a:latin typeface="Trebuchet MS" panose="020B0603020202020204" pitchFamily="34" charset="0"/>
              </a:rPr>
              <a:t>Include all new employees on your MDC/MCR submission</a:t>
            </a:r>
          </a:p>
          <a:p>
            <a:pPr marL="342900" indent="-342900">
              <a:buFont typeface="Arial" panose="020B0604020202020204" pitchFamily="34" charset="0"/>
              <a:buChar char="•"/>
            </a:pPr>
            <a:r>
              <a:rPr lang="en-GB" b="1" dirty="0">
                <a:latin typeface="Trebuchet MS" panose="020B0603020202020204" pitchFamily="34" charset="0"/>
              </a:rPr>
              <a:t>If you’re on MDC, complete the enrolment template</a:t>
            </a:r>
          </a:p>
          <a:p>
            <a:pPr marL="342900" indent="-342900">
              <a:buFont typeface="Arial" panose="020B0604020202020204" pitchFamily="34" charset="0"/>
              <a:buChar char="•"/>
            </a:pPr>
            <a:r>
              <a:rPr lang="en-GB" b="1" dirty="0">
                <a:latin typeface="Trebuchet MS" panose="020B0603020202020204" pitchFamily="34" charset="0"/>
              </a:rPr>
              <a:t>If you’re on MCR, contractual enrolment can be recorded in the submission</a:t>
            </a:r>
          </a:p>
          <a:p>
            <a:pPr marL="342900" indent="-342900">
              <a:buFont typeface="Arial" panose="020B0604020202020204" pitchFamily="34" charset="0"/>
              <a:buChar char="•"/>
            </a:pPr>
            <a:r>
              <a:rPr lang="en-GB" b="1" dirty="0">
                <a:latin typeface="Trebuchet MS" panose="020B0603020202020204" pitchFamily="34" charset="0"/>
              </a:rPr>
              <a:t>Issue starter pack if we can’t</a:t>
            </a:r>
          </a:p>
          <a:p>
            <a:pPr marL="342900" indent="-342900">
              <a:buFont typeface="Arial" panose="020B0604020202020204" pitchFamily="34" charset="0"/>
              <a:buChar char="•"/>
            </a:pPr>
            <a:r>
              <a:rPr lang="en-GB" b="1" dirty="0">
                <a:latin typeface="Trebuchet MS" panose="020B0603020202020204" pitchFamily="34" charset="0"/>
              </a:rPr>
              <a:t>Deduct contributions from member.</a:t>
            </a:r>
          </a:p>
          <a:p>
            <a:pPr marL="0" indent="0">
              <a:buNone/>
            </a:pPr>
            <a:endParaRPr lang="en-GB" b="1" dirty="0">
              <a:latin typeface="Trebuchet MS" panose="020B0603020202020204" pitchFamily="34" charset="0"/>
            </a:endParaRPr>
          </a:p>
        </p:txBody>
      </p:sp>
      <p:sp>
        <p:nvSpPr>
          <p:cNvPr id="4" name="Title 1">
            <a:extLst>
              <a:ext uri="{FF2B5EF4-FFF2-40B4-BE49-F238E27FC236}">
                <a16:creationId xmlns:a16="http://schemas.microsoft.com/office/drawing/2014/main" id="{E3179B34-DC7F-B761-0F4F-534CD113DD6B}"/>
              </a:ext>
            </a:extLst>
          </p:cNvPr>
          <p:cNvSpPr txBox="1">
            <a:spLocks/>
          </p:cNvSpPr>
          <p:nvPr/>
        </p:nvSpPr>
        <p:spPr>
          <a:xfrm>
            <a:off x="6835044" y="1021417"/>
            <a:ext cx="5234817" cy="60298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a:solidFill>
                  <a:srgbClr val="003F72"/>
                </a:solidFill>
                <a:latin typeface="+mj-lt"/>
                <a:ea typeface="+mj-ea"/>
                <a:cs typeface="+mj-cs"/>
              </a:defRPr>
            </a:lvl1pPr>
          </a:lstStyle>
          <a:p>
            <a:r>
              <a:rPr lang="en-GB" b="1" dirty="0">
                <a:latin typeface="Trebuchet MS (Body)"/>
              </a:rPr>
              <a:t>What do you need to do?</a:t>
            </a:r>
          </a:p>
        </p:txBody>
      </p:sp>
    </p:spTree>
    <p:extLst>
      <p:ext uri="{BB962C8B-B14F-4D97-AF65-F5344CB8AC3E}">
        <p14:creationId xmlns:p14="http://schemas.microsoft.com/office/powerpoint/2010/main" val="2558943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494A9D-FB25-4A30-BF5F-CA4801B522DC}"/>
              </a:ext>
            </a:extLst>
          </p:cNvPr>
          <p:cNvSpPr txBox="1"/>
          <p:nvPr/>
        </p:nvSpPr>
        <p:spPr>
          <a:xfrm>
            <a:off x="355964" y="1579417"/>
            <a:ext cx="11432365" cy="3600986"/>
          </a:xfrm>
          <a:prstGeom prst="rect">
            <a:avLst/>
          </a:prstGeom>
          <a:noFill/>
        </p:spPr>
        <p:txBody>
          <a:bodyPr wrap="square" lIns="0" tIns="0" rIns="0" bIns="0" rtlCol="0">
            <a:spAutoFit/>
          </a:bodyPr>
          <a:lstStyle/>
          <a:p>
            <a:r>
              <a:rPr lang="en-GB" sz="2000" b="1" dirty="0">
                <a:latin typeface="Trebuchet MS" panose="020B0603020202020204" pitchFamily="34" charset="0"/>
              </a:rPr>
              <a:t>This is where there’s no change to the member’s employment circumstances, no extra responsibilities or hours, just an uplift in pay such as the annual awards.</a:t>
            </a:r>
          </a:p>
          <a:p>
            <a:pPr marL="342900" indent="-342900" algn="l">
              <a:buFont typeface="Arial" panose="020B0604020202020204" pitchFamily="34" charset="0"/>
              <a:buChar char="•"/>
            </a:pPr>
            <a:endParaRPr lang="en-GB" sz="2000" b="1" dirty="0">
              <a:latin typeface="Trebuchet MS" panose="020B0603020202020204" pitchFamily="34" charset="0"/>
            </a:endParaRPr>
          </a:p>
          <a:p>
            <a:pPr marL="342900" indent="-342900" algn="l">
              <a:buFont typeface="Arial" panose="020B0604020202020204" pitchFamily="34" charset="0"/>
              <a:buChar char="•"/>
            </a:pPr>
            <a:r>
              <a:rPr lang="en-GB" sz="2000" b="1" dirty="0">
                <a:latin typeface="Trebuchet MS" panose="020B0603020202020204" pitchFamily="34" charset="0"/>
              </a:rPr>
              <a:t>For each month the pay award affects, we require an updated line (U) in the MDC submission</a:t>
            </a:r>
          </a:p>
          <a:p>
            <a:pPr marL="342900" indent="-342900" algn="l">
              <a:buFont typeface="Arial" panose="020B0604020202020204" pitchFamily="34" charset="0"/>
              <a:buChar char="•"/>
            </a:pPr>
            <a:endParaRPr lang="en-GB" sz="2000" b="1" dirty="0">
              <a:latin typeface="Trebuchet MS" panose="020B0603020202020204" pitchFamily="34" charset="0"/>
            </a:endParaRPr>
          </a:p>
          <a:p>
            <a:pPr marL="342900" indent="-342900" algn="l">
              <a:buFont typeface="Arial" panose="020B0604020202020204" pitchFamily="34" charset="0"/>
              <a:buChar char="•"/>
            </a:pPr>
            <a:r>
              <a:rPr lang="en-GB" sz="2000" b="1" dirty="0">
                <a:latin typeface="Trebuchet MS" panose="020B0603020202020204" pitchFamily="34" charset="0"/>
              </a:rPr>
              <a:t>When paying arrears of pensionable pay in a pay period due to a backdated pay award, the arrears must be ignored when working out the contribution percentage</a:t>
            </a:r>
          </a:p>
          <a:p>
            <a:pPr marL="342900" indent="-342900" algn="l">
              <a:buFont typeface="Arial" panose="020B0604020202020204" pitchFamily="34" charset="0"/>
              <a:buChar char="•"/>
            </a:pPr>
            <a:endParaRPr lang="en-GB" sz="2000" b="1" dirty="0">
              <a:latin typeface="Trebuchet MS" panose="020B0603020202020204" pitchFamily="34" charset="0"/>
            </a:endParaRPr>
          </a:p>
          <a:p>
            <a:pPr marL="342900" indent="-342900" algn="l">
              <a:buFont typeface="Arial" panose="020B0604020202020204" pitchFamily="34" charset="0"/>
              <a:buChar char="•"/>
            </a:pPr>
            <a:r>
              <a:rPr lang="en-GB" sz="2000" b="1" dirty="0">
                <a:latin typeface="Trebuchet MS" panose="020B0603020202020204" pitchFamily="34" charset="0"/>
              </a:rPr>
              <a:t>Contributions are calculated on the ‘normal’ earnings for the month and that tier is applied to their total pensionable pay.</a:t>
            </a:r>
          </a:p>
          <a:p>
            <a:pPr marL="342900" indent="-342900" algn="l">
              <a:buFont typeface="Arial" panose="020B0604020202020204" pitchFamily="34" charset="0"/>
              <a:buChar char="•"/>
            </a:pPr>
            <a:endParaRPr lang="en-GB" sz="2000" b="1" dirty="0">
              <a:solidFill>
                <a:schemeClr val="bg1"/>
              </a:solidFill>
              <a:latin typeface="Trebuchet MS" panose="020B0603020202020204" pitchFamily="34" charset="0"/>
            </a:endParaRPr>
          </a:p>
          <a:p>
            <a:pPr algn="l"/>
            <a:endParaRPr lang="en-GB" sz="1400" dirty="0">
              <a:solidFill>
                <a:schemeClr val="tx2"/>
              </a:solidFill>
              <a:latin typeface="Trebuchet MS" panose="020B0603020202020204" pitchFamily="34" charset="0"/>
            </a:endParaRPr>
          </a:p>
        </p:txBody>
      </p:sp>
      <p:sp>
        <p:nvSpPr>
          <p:cNvPr id="3" name="Title 1">
            <a:extLst>
              <a:ext uri="{FF2B5EF4-FFF2-40B4-BE49-F238E27FC236}">
                <a16:creationId xmlns:a16="http://schemas.microsoft.com/office/drawing/2014/main" id="{1CF8D220-458B-0FA1-6124-DF26D960786E}"/>
              </a:ext>
            </a:extLst>
          </p:cNvPr>
          <p:cNvSpPr txBox="1">
            <a:spLocks/>
          </p:cNvSpPr>
          <p:nvPr/>
        </p:nvSpPr>
        <p:spPr>
          <a:xfrm>
            <a:off x="284714" y="677032"/>
            <a:ext cx="9718547" cy="60298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a:solidFill>
                  <a:srgbClr val="003F72"/>
                </a:solidFill>
                <a:latin typeface="+mj-lt"/>
                <a:ea typeface="+mj-ea"/>
                <a:cs typeface="+mj-cs"/>
              </a:defRPr>
            </a:lvl1pPr>
          </a:lstStyle>
          <a:p>
            <a:r>
              <a:rPr lang="en-GB" b="1" dirty="0">
                <a:solidFill>
                  <a:schemeClr val="tx1"/>
                </a:solidFill>
                <a:latin typeface="Trebuchet MS (Body)"/>
              </a:rPr>
              <a:t>Backdated Pay Awards MDC</a:t>
            </a:r>
          </a:p>
        </p:txBody>
      </p:sp>
    </p:spTree>
    <p:extLst>
      <p:ext uri="{BB962C8B-B14F-4D97-AF65-F5344CB8AC3E}">
        <p14:creationId xmlns:p14="http://schemas.microsoft.com/office/powerpoint/2010/main" val="4177077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1045</Words>
  <Application>Microsoft Office PowerPoint</Application>
  <PresentationFormat>Widescreen</PresentationFormat>
  <Paragraphs>141</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Aptos</vt:lpstr>
      <vt:lpstr>Aptos Display</vt:lpstr>
      <vt:lpstr>Arial</vt:lpstr>
      <vt:lpstr>Arial Narrow</vt:lpstr>
      <vt:lpstr>Calibri</vt:lpstr>
      <vt:lpstr>Trebuchet MS</vt:lpstr>
      <vt:lpstr>Trebuchet MS (Body)</vt:lpstr>
      <vt:lpstr>Trebuchet MS (Headings)</vt:lpstr>
      <vt:lpstr>Office Theme</vt:lpstr>
      <vt:lpstr>PowerPoint Presentation</vt:lpstr>
      <vt:lpstr>Service submissions </vt:lpstr>
      <vt:lpstr>Enrolment</vt:lpstr>
      <vt:lpstr>PowerPoint Presentation</vt:lpstr>
      <vt:lpstr>PowerPoint Presentation</vt:lpstr>
      <vt:lpstr>PowerPoint Presentation</vt:lpstr>
      <vt:lpstr>Enrolments on MCR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Pre-onboarding MCR Checklist</vt:lpstr>
      <vt:lpstr> </vt:lpstr>
      <vt:lpstr>Contact us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 Sundus (Capita Experience Pension Solutions)</dc:creator>
  <cp:lastModifiedBy>Ali, Sundus (Capita Experience Pension Solutions)</cp:lastModifiedBy>
  <cp:revision>1</cp:revision>
  <dcterms:created xsi:type="dcterms:W3CDTF">2024-10-01T13:10:38Z</dcterms:created>
  <dcterms:modified xsi:type="dcterms:W3CDTF">2024-10-01T13:16:03Z</dcterms:modified>
</cp:coreProperties>
</file>