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56" r:id="rId5"/>
    <p:sldId id="267" r:id="rId6"/>
    <p:sldId id="265" r:id="rId7"/>
    <p:sldId id="271" r:id="rId8"/>
    <p:sldId id="270" r:id="rId9"/>
    <p:sldId id="272" r:id="rId10"/>
    <p:sldId id="273" r:id="rId11"/>
    <p:sldId id="302" r:id="rId12"/>
    <p:sldId id="275" r:id="rId13"/>
    <p:sldId id="276" r:id="rId14"/>
    <p:sldId id="285" r:id="rId15"/>
    <p:sldId id="277" r:id="rId16"/>
    <p:sldId id="286" r:id="rId17"/>
    <p:sldId id="288" r:id="rId18"/>
    <p:sldId id="289" r:id="rId19"/>
    <p:sldId id="290" r:id="rId20"/>
    <p:sldId id="291" r:id="rId21"/>
    <p:sldId id="292" r:id="rId22"/>
    <p:sldId id="293" r:id="rId23"/>
    <p:sldId id="279" r:id="rId24"/>
    <p:sldId id="280" r:id="rId25"/>
    <p:sldId id="281" r:id="rId26"/>
    <p:sldId id="294" r:id="rId27"/>
    <p:sldId id="295" r:id="rId28"/>
    <p:sldId id="296" r:id="rId29"/>
    <p:sldId id="297" r:id="rId30"/>
    <p:sldId id="298" r:id="rId31"/>
    <p:sldId id="300" r:id="rId32"/>
    <p:sldId id="299" r:id="rId33"/>
    <p:sldId id="301" r:id="rId34"/>
    <p:sldId id="283" r:id="rId35"/>
    <p:sldId id="284" r:id="rId36"/>
    <p:sldId id="2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C8745C-127D-E23A-6E3A-F0EF14A3E454}" name="Hampton, Lorraine (Capita Experience Pension Solutions)" initials="LH" userId="S::P10503986@capita.co.uk::8fc88f63-66b2-4ff3-8896-0d760778436f" providerId="AD"/>
  <p188:author id="{FE6E647A-55C5-6611-D205-8C9F58639144}" name="Kemp, Chris (Capita Experience Pension Solutions)" initials="CK" userId="S::P50033916@capita.co.uk::c58278e6-8874-404b-a87f-ecc8f9f67d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e, Jo (Employee Benefits)" initials="CJ(B" lastIdx="2" clrIdx="0">
    <p:extLst>
      <p:ext uri="{19B8F6BF-5375-455C-9EA6-DF929625EA0E}">
        <p15:presenceInfo xmlns:p15="http://schemas.microsoft.com/office/powerpoint/2012/main" userId="S::P10192237@capita.co.uk::4fad07fb-3dd4-48c3-b07e-60a1a8831b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FDFD"/>
    <a:srgbClr val="E6ECF1"/>
    <a:srgbClr val="D6AD77"/>
    <a:srgbClr val="603A19"/>
    <a:srgbClr val="003F72"/>
    <a:srgbClr val="94D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1FAC37-6CC7-46B0-9886-7596B9F97C9A}" v="9" dt="2024-10-03T12:37:26.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1" autoAdjust="0"/>
  </p:normalViewPr>
  <p:slideViewPr>
    <p:cSldViewPr snapToGrid="0">
      <p:cViewPr varScale="1">
        <p:scale>
          <a:sx n="107" d="100"/>
          <a:sy n="107" d="100"/>
        </p:scale>
        <p:origin x="696" y="102"/>
      </p:cViewPr>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6BC8BC-33C6-4EE7-BBE7-840AAC60C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8EDA4E5-2410-41F9-A0E7-17A27F9CB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5E79AC-33F0-4D43-8DE5-72489625831D}" type="datetimeFigureOut">
              <a:rPr lang="en-GB" smtClean="0"/>
              <a:t>03/10/2024</a:t>
            </a:fld>
            <a:endParaRPr lang="en-GB" dirty="0"/>
          </a:p>
        </p:txBody>
      </p:sp>
      <p:sp>
        <p:nvSpPr>
          <p:cNvPr id="4" name="Footer Placeholder 3">
            <a:extLst>
              <a:ext uri="{FF2B5EF4-FFF2-40B4-BE49-F238E27FC236}">
                <a16:creationId xmlns:a16="http://schemas.microsoft.com/office/drawing/2014/main" id="{5DEC2AC2-CDFF-4856-A059-77B6E1D302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B8C5B209-D124-47BE-AE7D-DAED74700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A18D2-DFCD-4633-BC49-65B2EE2B4D91}" type="slidenum">
              <a:rPr lang="en-GB" smtClean="0"/>
              <a:t>‹#›</a:t>
            </a:fld>
            <a:endParaRPr lang="en-GB" dirty="0"/>
          </a:p>
        </p:txBody>
      </p:sp>
    </p:spTree>
    <p:extLst>
      <p:ext uri="{BB962C8B-B14F-4D97-AF65-F5344CB8AC3E}">
        <p14:creationId xmlns:p14="http://schemas.microsoft.com/office/powerpoint/2010/main" val="33135993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6T14:43:37.395"/>
    </inkml:context>
    <inkml:brush xml:id="br0">
      <inkml:brushProperty name="width" value="0.2" units="cm"/>
      <inkml:brushProperty name="height" value="0.2" units="cm"/>
      <inkml:brushProperty name="color" value="#FFFFFF"/>
    </inkml:brush>
  </inkml:definitions>
  <inkml:trace contextRef="#ctx0" brushRef="#br0">0 2 24575,'165'-2'0,"178"5"0,-240 6 0,70 1 0,2033-12 0,-1138 4 0,-878 17 0,-115-21 0,-26 1 0,1 1 0,-1 2 0,50 10 0,-47-6 0,0-1 0,0-3 0,64-5 0,-9 0 0,-56 5 0,69 10 0,-76-8-18,78-2 0,-61-4-1311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31567-FFC4-49BA-91F5-8A0228FB8E50}" type="datetimeFigureOut">
              <a:rPr lang="en-GB" smtClean="0"/>
              <a:t>03/10/2024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3B6EA-DD97-43EA-9327-E7F5EB5431D7}" type="slidenum">
              <a:rPr lang="en-GB" smtClean="0"/>
              <a:t>‹#›</a:t>
            </a:fld>
            <a:endParaRPr lang="en-GB" dirty="0"/>
          </a:p>
        </p:txBody>
      </p:sp>
    </p:spTree>
    <p:extLst>
      <p:ext uri="{BB962C8B-B14F-4D97-AF65-F5344CB8AC3E}">
        <p14:creationId xmlns:p14="http://schemas.microsoft.com/office/powerpoint/2010/main" val="209358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A3B6EA-DD97-43EA-9327-E7F5EB5431D7}" type="slidenum">
              <a:rPr lang="en-GB" smtClean="0"/>
              <a:t>1</a:t>
            </a:fld>
            <a:endParaRPr lang="en-GB" dirty="0"/>
          </a:p>
        </p:txBody>
      </p:sp>
    </p:spTree>
    <p:extLst>
      <p:ext uri="{BB962C8B-B14F-4D97-AF65-F5344CB8AC3E}">
        <p14:creationId xmlns:p14="http://schemas.microsoft.com/office/powerpoint/2010/main" val="3940366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8.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3910ED-EFD3-4F66-BAE0-E13C090F0583}"/>
              </a:ext>
            </a:extLst>
          </p:cNvPr>
          <p:cNvSpPr>
            <a:spLocks noGrp="1"/>
          </p:cNvSpPr>
          <p:nvPr>
            <p:ph type="title" hasCustomPrompt="1"/>
          </p:nvPr>
        </p:nvSpPr>
        <p:spPr>
          <a:xfrm>
            <a:off x="6827024" y="557276"/>
            <a:ext cx="5028092" cy="602987"/>
          </a:xfrm>
        </p:spPr>
        <p:txBody>
          <a:bodyPr anchor="b"/>
          <a:lstStyle>
            <a:lvl1pPr>
              <a:defRPr sz="4000">
                <a:solidFill>
                  <a:schemeClr val="tx1"/>
                </a:solidFill>
              </a:defRPr>
            </a:lvl1pPr>
          </a:lstStyle>
          <a:p>
            <a:r>
              <a:rPr lang="en-US" dirty="0"/>
              <a:t>Title text</a:t>
            </a:r>
            <a:endParaRPr lang="en-GB" dirty="0"/>
          </a:p>
        </p:txBody>
      </p:sp>
      <p:sp>
        <p:nvSpPr>
          <p:cNvPr id="9" name="Content Placeholder 3">
            <a:extLst>
              <a:ext uri="{FF2B5EF4-FFF2-40B4-BE49-F238E27FC236}">
                <a16:creationId xmlns:a16="http://schemas.microsoft.com/office/drawing/2014/main" id="{F4F24CDF-B072-4B99-B3FB-C19A1B85CBA0}"/>
              </a:ext>
            </a:extLst>
          </p:cNvPr>
          <p:cNvSpPr>
            <a:spLocks noGrp="1"/>
          </p:cNvSpPr>
          <p:nvPr>
            <p:ph sz="quarter" idx="11"/>
          </p:nvPr>
        </p:nvSpPr>
        <p:spPr>
          <a:xfrm>
            <a:off x="6835045"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240F99CC-DA0E-4CCB-B94B-E214A83BF63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C4860F66-BE94-4A95-A0BF-3F914153997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0"/>
            <a:ext cx="6096002" cy="6858000"/>
          </a:xfrm>
          <a:prstGeom prst="rect">
            <a:avLst/>
          </a:prstGeom>
        </p:spPr>
      </p:pic>
    </p:spTree>
    <p:extLst>
      <p:ext uri="{BB962C8B-B14F-4D97-AF65-F5344CB8AC3E}">
        <p14:creationId xmlns:p14="http://schemas.microsoft.com/office/powerpoint/2010/main" val="9659766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A381C8-951B-4BE2-A2EB-EF079E544458}"/>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96D61EDD-7995-4C97-99E6-0635C84A8276}"/>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8" name="Picture 7" descr="A picture containing drawing, plate&#10;&#10;Description automatically generated">
            <a:extLst>
              <a:ext uri="{FF2B5EF4-FFF2-40B4-BE49-F238E27FC236}">
                <a16:creationId xmlns:a16="http://schemas.microsoft.com/office/drawing/2014/main" id="{A11ED8A6-109A-473E-B386-AAAFDA2B8F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408900120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ub Content and iphon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CE81B-64CE-4513-B754-7433A2887487}"/>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picture containing drawing, plate&#10;&#10;Description automatically generated">
            <a:extLst>
              <a:ext uri="{FF2B5EF4-FFF2-40B4-BE49-F238E27FC236}">
                <a16:creationId xmlns:a16="http://schemas.microsoft.com/office/drawing/2014/main" id="{CFD5273F-7004-4563-A51E-3E777578B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10" name="Picture 9">
            <a:extLst>
              <a:ext uri="{FF2B5EF4-FFF2-40B4-BE49-F238E27FC236}">
                <a16:creationId xmlns:a16="http://schemas.microsoft.com/office/drawing/2014/main" id="{83D9E66D-7188-4784-BEA9-C42EA0D1A6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10512" y="1594442"/>
            <a:ext cx="7380793" cy="4922422"/>
          </a:xfrm>
          <a:prstGeom prst="rect">
            <a:avLst/>
          </a:prstGeom>
          <a:effectLst/>
        </p:spPr>
      </p:pic>
      <p:sp>
        <p:nvSpPr>
          <p:cNvPr id="11" name="Picture Placeholder 11">
            <a:extLst>
              <a:ext uri="{FF2B5EF4-FFF2-40B4-BE49-F238E27FC236}">
                <a16:creationId xmlns:a16="http://schemas.microsoft.com/office/drawing/2014/main" id="{F78EAD08-77B8-48FA-9E51-1F613BD3AF51}"/>
              </a:ext>
            </a:extLst>
          </p:cNvPr>
          <p:cNvSpPr>
            <a:spLocks noGrp="1"/>
          </p:cNvSpPr>
          <p:nvPr>
            <p:ph type="pic" sz="quarter" idx="16"/>
          </p:nvPr>
        </p:nvSpPr>
        <p:spPr>
          <a:xfrm>
            <a:off x="874281" y="1957386"/>
            <a:ext cx="5490000" cy="3427200"/>
          </a:xfrm>
          <a:prstGeom prst="rect">
            <a:avLst/>
          </a:prstGeom>
          <a:noFill/>
        </p:spPr>
        <p:txBody>
          <a:bodyPr/>
          <a:lstStyle>
            <a:lvl1pPr>
              <a:defRPr>
                <a:solidFill>
                  <a:schemeClr val="bg1"/>
                </a:solidFill>
              </a:defRPr>
            </a:lvl1pPr>
          </a:lstStyle>
          <a:p>
            <a:endParaRPr lang="en-GB" dirty="0"/>
          </a:p>
        </p:txBody>
      </p:sp>
      <p:sp>
        <p:nvSpPr>
          <p:cNvPr id="15" name="Title 1">
            <a:extLst>
              <a:ext uri="{FF2B5EF4-FFF2-40B4-BE49-F238E27FC236}">
                <a16:creationId xmlns:a16="http://schemas.microsoft.com/office/drawing/2014/main" id="{E6F1AE4B-05C2-4FB0-8ED5-6D1A7561B729}"/>
              </a:ext>
            </a:extLst>
          </p:cNvPr>
          <p:cNvSpPr>
            <a:spLocks noGrp="1"/>
          </p:cNvSpPr>
          <p:nvPr>
            <p:ph type="title" hasCustomPrompt="1"/>
          </p:nvPr>
        </p:nvSpPr>
        <p:spPr>
          <a:xfrm>
            <a:off x="345993" y="557276"/>
            <a:ext cx="9367502" cy="602987"/>
          </a:xfrm>
        </p:spPr>
        <p:txBody>
          <a:bodyPr anchor="b"/>
          <a:lstStyle>
            <a:lvl1pPr>
              <a:defRPr sz="4000">
                <a:solidFill>
                  <a:schemeClr val="bg1"/>
                </a:solidFill>
              </a:defRPr>
            </a:lvl1pPr>
          </a:lstStyle>
          <a:p>
            <a:r>
              <a:rPr lang="en-US" dirty="0"/>
              <a:t>Title text</a:t>
            </a:r>
            <a:endParaRPr lang="en-GB" dirty="0"/>
          </a:p>
        </p:txBody>
      </p:sp>
      <p:sp>
        <p:nvSpPr>
          <p:cNvPr id="16" name="Content Placeholder 3">
            <a:extLst>
              <a:ext uri="{FF2B5EF4-FFF2-40B4-BE49-F238E27FC236}">
                <a16:creationId xmlns:a16="http://schemas.microsoft.com/office/drawing/2014/main" id="{4CBC6073-4D54-4E7D-8C26-4E3498C190C8}"/>
              </a:ext>
            </a:extLst>
          </p:cNvPr>
          <p:cNvSpPr>
            <a:spLocks noGrp="1"/>
          </p:cNvSpPr>
          <p:nvPr>
            <p:ph sz="quarter" idx="11"/>
          </p:nvPr>
        </p:nvSpPr>
        <p:spPr>
          <a:xfrm>
            <a:off x="7072898" y="1337009"/>
            <a:ext cx="4314239" cy="4572000"/>
          </a:xfrm>
        </p:spPr>
        <p:txBody>
          <a:bodyPr/>
          <a:lstStyle>
            <a:lvl1pPr>
              <a:defRPr sz="18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815587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 plate&#10;&#10;Description automatically generated">
            <a:extLst>
              <a:ext uri="{FF2B5EF4-FFF2-40B4-BE49-F238E27FC236}">
                <a16:creationId xmlns:a16="http://schemas.microsoft.com/office/drawing/2014/main" id="{A11ED8A6-109A-473E-B386-AAAFDA2B8F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pic>
        <p:nvPicPr>
          <p:cNvPr id="12" name="Picture 11">
            <a:extLst>
              <a:ext uri="{FF2B5EF4-FFF2-40B4-BE49-F238E27FC236}">
                <a16:creationId xmlns:a16="http://schemas.microsoft.com/office/drawing/2014/main" id="{4DF907B5-C9C0-4254-B441-D7C73A2AC89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3" name="Picture Placeholder 11">
            <a:extLst>
              <a:ext uri="{FF2B5EF4-FFF2-40B4-BE49-F238E27FC236}">
                <a16:creationId xmlns:a16="http://schemas.microsoft.com/office/drawing/2014/main" id="{CA837210-7CE1-4035-A369-9F158198DD60}"/>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
        <p:nvSpPr>
          <p:cNvPr id="14" name="Title 1">
            <a:extLst>
              <a:ext uri="{FF2B5EF4-FFF2-40B4-BE49-F238E27FC236}">
                <a16:creationId xmlns:a16="http://schemas.microsoft.com/office/drawing/2014/main" id="{12B6143E-7095-4C03-81BA-2B29AB122068}"/>
              </a:ext>
            </a:extLst>
          </p:cNvPr>
          <p:cNvSpPr>
            <a:spLocks noGrp="1"/>
          </p:cNvSpPr>
          <p:nvPr>
            <p:ph type="title" hasCustomPrompt="1"/>
          </p:nvPr>
        </p:nvSpPr>
        <p:spPr>
          <a:xfrm>
            <a:off x="345993" y="557276"/>
            <a:ext cx="9367502" cy="602987"/>
          </a:xfrm>
        </p:spPr>
        <p:txBody>
          <a:bodyPr anchor="b"/>
          <a:lstStyle>
            <a:lvl1pPr>
              <a:defRPr sz="4000">
                <a:solidFill>
                  <a:schemeClr val="tx1"/>
                </a:solidFill>
              </a:defRPr>
            </a:lvl1pPr>
          </a:lstStyle>
          <a:p>
            <a:r>
              <a:rPr lang="en-US" dirty="0"/>
              <a:t>Title text</a:t>
            </a:r>
            <a:endParaRPr lang="en-GB" dirty="0"/>
          </a:p>
        </p:txBody>
      </p:sp>
      <p:sp>
        <p:nvSpPr>
          <p:cNvPr id="15" name="Content Placeholder 3">
            <a:extLst>
              <a:ext uri="{FF2B5EF4-FFF2-40B4-BE49-F238E27FC236}">
                <a16:creationId xmlns:a16="http://schemas.microsoft.com/office/drawing/2014/main" id="{BF141D30-4C61-4143-BD83-8A162971A26C}"/>
              </a:ext>
            </a:extLst>
          </p:cNvPr>
          <p:cNvSpPr>
            <a:spLocks noGrp="1"/>
          </p:cNvSpPr>
          <p:nvPr>
            <p:ph sz="quarter" idx="11"/>
          </p:nvPr>
        </p:nvSpPr>
        <p:spPr>
          <a:xfrm>
            <a:off x="354014" y="1271526"/>
            <a:ext cx="4314239"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54914130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drawing, plate&#10;&#10;Description automatically generated">
            <a:extLst>
              <a:ext uri="{FF2B5EF4-FFF2-40B4-BE49-F238E27FC236}">
                <a16:creationId xmlns:a16="http://schemas.microsoft.com/office/drawing/2014/main" id="{9416D8DA-AFF1-4BA4-A575-1B0C6A30FD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015" y="2725469"/>
            <a:ext cx="2843999" cy="853200"/>
          </a:xfrm>
          <a:prstGeom prst="rect">
            <a:avLst/>
          </a:prstGeom>
        </p:spPr>
      </p:pic>
      <p:sp>
        <p:nvSpPr>
          <p:cNvPr id="5" name="Content Placeholder 9">
            <a:extLst>
              <a:ext uri="{FF2B5EF4-FFF2-40B4-BE49-F238E27FC236}">
                <a16:creationId xmlns:a16="http://schemas.microsoft.com/office/drawing/2014/main" id="{61DA9DA8-0C4F-4FF2-87FE-8E123CA57EA6}"/>
              </a:ext>
            </a:extLst>
          </p:cNvPr>
          <p:cNvSpPr>
            <a:spLocks noGrp="1"/>
          </p:cNvSpPr>
          <p:nvPr>
            <p:ph sz="quarter" idx="11"/>
          </p:nvPr>
        </p:nvSpPr>
        <p:spPr>
          <a:xfrm>
            <a:off x="354015" y="4162954"/>
            <a:ext cx="6253233" cy="1914434"/>
          </a:xfrm>
        </p:spPr>
        <p:txBody>
          <a:bodyPr/>
          <a:lstStyle>
            <a:lvl1pPr>
              <a:defRPr sz="4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52896537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9C3A0106-53E0-4AC2-ACB0-85151B13E2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596" r="3960"/>
          <a:stretch/>
        </p:blipFill>
        <p:spPr>
          <a:xfrm>
            <a:off x="0" y="0"/>
            <a:ext cx="6096000" cy="6857999"/>
          </a:xfrm>
          <a:prstGeom prst="rect">
            <a:avLst/>
          </a:prstGeom>
        </p:spPr>
      </p:pic>
      <p:sp>
        <p:nvSpPr>
          <p:cNvPr id="6" name="Title 1">
            <a:extLst>
              <a:ext uri="{FF2B5EF4-FFF2-40B4-BE49-F238E27FC236}">
                <a16:creationId xmlns:a16="http://schemas.microsoft.com/office/drawing/2014/main" id="{ACB82687-2BC2-4FB6-81FC-65EB3DC9D7FC}"/>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8" name="Content Placeholder 3">
            <a:extLst>
              <a:ext uri="{FF2B5EF4-FFF2-40B4-BE49-F238E27FC236}">
                <a16:creationId xmlns:a16="http://schemas.microsoft.com/office/drawing/2014/main" id="{886A2264-4468-46AE-8C8C-0409FAEBBA1E}"/>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5CAD5BDC-00F9-43EF-9C5A-3EF42129B9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268568250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BA5010-DCA0-403E-AD53-852DA8FD71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103" t="13462" r="14562"/>
          <a:stretch/>
        </p:blipFill>
        <p:spPr>
          <a:xfrm>
            <a:off x="0" y="0"/>
            <a:ext cx="6096000" cy="6858000"/>
          </a:xfrm>
          <a:prstGeom prst="rect">
            <a:avLst/>
          </a:prstGeom>
        </p:spPr>
      </p:pic>
      <p:sp>
        <p:nvSpPr>
          <p:cNvPr id="6" name="Title 1">
            <a:extLst>
              <a:ext uri="{FF2B5EF4-FFF2-40B4-BE49-F238E27FC236}">
                <a16:creationId xmlns:a16="http://schemas.microsoft.com/office/drawing/2014/main" id="{8D04FFB7-2E90-43CF-A6DE-652C93E95103}"/>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8" name="Content Placeholder 3">
            <a:extLst>
              <a:ext uri="{FF2B5EF4-FFF2-40B4-BE49-F238E27FC236}">
                <a16:creationId xmlns:a16="http://schemas.microsoft.com/office/drawing/2014/main" id="{FA589B7F-1244-4143-9F3F-76456ACC0767}"/>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9" name="Picture 8" descr="A picture containing drawing, plate&#10;&#10;Description automatically generated">
            <a:extLst>
              <a:ext uri="{FF2B5EF4-FFF2-40B4-BE49-F238E27FC236}">
                <a16:creationId xmlns:a16="http://schemas.microsoft.com/office/drawing/2014/main" id="{245B7B47-DDFD-4311-85CD-4C6DAB72AA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0683440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E21AEA-2D44-46BC-ACFE-AB09F7100CE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71" r="16820"/>
          <a:stretch/>
        </p:blipFill>
        <p:spPr>
          <a:xfrm>
            <a:off x="0" y="0"/>
            <a:ext cx="6096001" cy="6858000"/>
          </a:xfrm>
          <a:prstGeom prst="rect">
            <a:avLst/>
          </a:prstGeom>
        </p:spPr>
      </p:pic>
      <p:sp>
        <p:nvSpPr>
          <p:cNvPr id="7" name="Title 1">
            <a:extLst>
              <a:ext uri="{FF2B5EF4-FFF2-40B4-BE49-F238E27FC236}">
                <a16:creationId xmlns:a16="http://schemas.microsoft.com/office/drawing/2014/main" id="{8CB8680E-1FFC-41B6-8B95-4D20A6199BD4}"/>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0" name="Content Placeholder 3">
            <a:extLst>
              <a:ext uri="{FF2B5EF4-FFF2-40B4-BE49-F238E27FC236}">
                <a16:creationId xmlns:a16="http://schemas.microsoft.com/office/drawing/2014/main" id="{18AD2E61-1EE5-4828-AB4E-E5089884DC45}"/>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1" name="Picture 10" descr="A picture containing drawing, plate&#10;&#10;Description automatically generated">
            <a:extLst>
              <a:ext uri="{FF2B5EF4-FFF2-40B4-BE49-F238E27FC236}">
                <a16:creationId xmlns:a16="http://schemas.microsoft.com/office/drawing/2014/main" id="{E20467A7-1F98-4B78-AA52-8CCFF4DDEF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73084521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488523-9B72-4015-AFB0-E07E2B322CC3}"/>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7" name="Content Placeholder 3">
            <a:extLst>
              <a:ext uri="{FF2B5EF4-FFF2-40B4-BE49-F238E27FC236}">
                <a16:creationId xmlns:a16="http://schemas.microsoft.com/office/drawing/2014/main" id="{9A354231-CD58-4B88-8E10-341943191FDE}"/>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9" name="Picture 8" descr="A picture containing drawing, plate&#10;&#10;Description automatically generated">
            <a:extLst>
              <a:ext uri="{FF2B5EF4-FFF2-40B4-BE49-F238E27FC236}">
                <a16:creationId xmlns:a16="http://schemas.microsoft.com/office/drawing/2014/main" id="{71444DA6-79BE-4A24-9777-8E8EDA909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4" name="Picture 3">
            <a:extLst>
              <a:ext uri="{FF2B5EF4-FFF2-40B4-BE49-F238E27FC236}">
                <a16:creationId xmlns:a16="http://schemas.microsoft.com/office/drawing/2014/main" id="{BCCE1902-BC4F-4AF0-AB26-1FAF1D7736B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3" name="Rectangle 2">
            <a:extLst>
              <a:ext uri="{FF2B5EF4-FFF2-40B4-BE49-F238E27FC236}">
                <a16:creationId xmlns:a16="http://schemas.microsoft.com/office/drawing/2014/main" id="{B899BEDB-89E5-86E8-A65F-28EFF9BE82F2}"/>
              </a:ext>
            </a:extLst>
          </p:cNvPr>
          <p:cNvSpPr/>
          <p:nvPr userDrawn="1"/>
        </p:nvSpPr>
        <p:spPr>
          <a:xfrm rot="716041">
            <a:off x="3309658" y="2684008"/>
            <a:ext cx="1073791" cy="570452"/>
          </a:xfrm>
          <a:prstGeom prst="rect">
            <a:avLst/>
          </a:prstGeom>
          <a:solidFill>
            <a:srgbClr val="D6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D5A8F69-B508-2814-7570-39148A7941B6}"/>
              </a:ext>
            </a:extLst>
          </p:cNvPr>
          <p:cNvSpPr/>
          <p:nvPr userDrawn="1"/>
        </p:nvSpPr>
        <p:spPr>
          <a:xfrm rot="647918">
            <a:off x="2884089" y="2615292"/>
            <a:ext cx="1924926" cy="707886"/>
          </a:xfrm>
          <a:prstGeom prst="rect">
            <a:avLst/>
          </a:prstGeom>
          <a:noFill/>
        </p:spPr>
        <p:txBody>
          <a:bodyPr wrap="square" lIns="91440" tIns="45720" rIns="91440" bIns="45720">
            <a:spAutoFit/>
          </a:bodyPr>
          <a:lstStyle/>
          <a:p>
            <a:pPr algn="ctr"/>
            <a:r>
              <a:rPr lang="en-US" sz="4000" b="1" cap="none" spc="0" dirty="0">
                <a:ln w="10160">
                  <a:noFill/>
                  <a:prstDash val="solid"/>
                </a:ln>
                <a:solidFill>
                  <a:srgbClr val="603A19"/>
                </a:solidFill>
                <a:effectLst>
                  <a:outerShdw blurRad="38100" dist="22860" dir="5400000" algn="tl" rotWithShape="0">
                    <a:srgbClr val="000000">
                      <a:alpha val="30000"/>
                    </a:srgbClr>
                  </a:outerShdw>
                </a:effectLst>
              </a:rPr>
              <a:t>2024</a:t>
            </a:r>
          </a:p>
        </p:txBody>
      </p:sp>
    </p:spTree>
    <p:extLst>
      <p:ext uri="{BB962C8B-B14F-4D97-AF65-F5344CB8AC3E}">
        <p14:creationId xmlns:p14="http://schemas.microsoft.com/office/powerpoint/2010/main" val="295159144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CC127934-D726-4BCD-AD07-2DCD16B300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177" r="23803"/>
          <a:stretch/>
        </p:blipFill>
        <p:spPr>
          <a:xfrm>
            <a:off x="6095999" y="0"/>
            <a:ext cx="6096001" cy="6856678"/>
          </a:xfrm>
          <a:prstGeom prst="rect">
            <a:avLst/>
          </a:prstGeom>
        </p:spPr>
      </p:pic>
      <p:sp>
        <p:nvSpPr>
          <p:cNvPr id="10" name="Title 1">
            <a:extLst>
              <a:ext uri="{FF2B5EF4-FFF2-40B4-BE49-F238E27FC236}">
                <a16:creationId xmlns:a16="http://schemas.microsoft.com/office/drawing/2014/main" id="{89D96928-AC60-42C2-AE2F-0266DB4C59C7}"/>
              </a:ext>
            </a:extLst>
          </p:cNvPr>
          <p:cNvSpPr>
            <a:spLocks noGrp="1"/>
          </p:cNvSpPr>
          <p:nvPr>
            <p:ph type="title" hasCustomPrompt="1"/>
          </p:nvPr>
        </p:nvSpPr>
        <p:spPr>
          <a:xfrm>
            <a:off x="354011"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1" name="Content Placeholder 3">
            <a:extLst>
              <a:ext uri="{FF2B5EF4-FFF2-40B4-BE49-F238E27FC236}">
                <a16:creationId xmlns:a16="http://schemas.microsoft.com/office/drawing/2014/main" id="{7A3E2E69-4D21-4D15-9A69-80E820A4A2FD}"/>
              </a:ext>
            </a:extLst>
          </p:cNvPr>
          <p:cNvSpPr>
            <a:spLocks noGrp="1"/>
          </p:cNvSpPr>
          <p:nvPr>
            <p:ph sz="quarter" idx="11"/>
          </p:nvPr>
        </p:nvSpPr>
        <p:spPr>
          <a:xfrm>
            <a:off x="362032"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2" name="Picture 11" descr="A picture containing drawing, plate&#10;&#10;Description automatically generated">
            <a:extLst>
              <a:ext uri="{FF2B5EF4-FFF2-40B4-BE49-F238E27FC236}">
                <a16:creationId xmlns:a16="http://schemas.microsoft.com/office/drawing/2014/main" id="{C6F23C4E-12C5-4209-AA49-E0F9C6B651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70780284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4B1F76-F6F0-4EB6-81A5-DCC1DB68E49C}"/>
              </a:ext>
            </a:extLst>
          </p:cNvPr>
          <p:cNvSpPr>
            <a:spLocks noGrp="1"/>
          </p:cNvSpPr>
          <p:nvPr>
            <p:ph type="title" hasCustomPrompt="1"/>
          </p:nvPr>
        </p:nvSpPr>
        <p:spPr>
          <a:xfrm>
            <a:off x="354011"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0" name="Content Placeholder 3">
            <a:extLst>
              <a:ext uri="{FF2B5EF4-FFF2-40B4-BE49-F238E27FC236}">
                <a16:creationId xmlns:a16="http://schemas.microsoft.com/office/drawing/2014/main" id="{725D6859-CDAD-4D19-B1E9-8325DCE3BF95}"/>
              </a:ext>
            </a:extLst>
          </p:cNvPr>
          <p:cNvSpPr>
            <a:spLocks noGrp="1"/>
          </p:cNvSpPr>
          <p:nvPr>
            <p:ph sz="quarter" idx="11"/>
          </p:nvPr>
        </p:nvSpPr>
        <p:spPr>
          <a:xfrm>
            <a:off x="362032"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3" name="Picture 2" descr="A person writing on a computer&#10;&#10;Description automatically generated with medium confidence">
            <a:extLst>
              <a:ext uri="{FF2B5EF4-FFF2-40B4-BE49-F238E27FC236}">
                <a16:creationId xmlns:a16="http://schemas.microsoft.com/office/drawing/2014/main" id="{A9F575B3-7D27-471F-AA33-B8F3084A4F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952" r="31039"/>
          <a:stretch/>
        </p:blipFill>
        <p:spPr>
          <a:xfrm>
            <a:off x="6096000" y="0"/>
            <a:ext cx="6096000" cy="6858000"/>
          </a:xfrm>
          <a:prstGeom prst="rect">
            <a:avLst/>
          </a:prstGeom>
        </p:spPr>
      </p:pic>
      <p:pic>
        <p:nvPicPr>
          <p:cNvPr id="11" name="Picture 10" descr="A picture containing drawing, plate&#10;&#10;Description automatically generated">
            <a:extLst>
              <a:ext uri="{FF2B5EF4-FFF2-40B4-BE49-F238E27FC236}">
                <a16:creationId xmlns:a16="http://schemas.microsoft.com/office/drawing/2014/main" id="{C50BE35A-BF0E-4739-A52E-8786BC942F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37780736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1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B8680E-1FFC-41B6-8B95-4D20A6199BD4}"/>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dirty="0"/>
              <a:t>Title text</a:t>
            </a:r>
            <a:endParaRPr lang="en-GB" dirty="0"/>
          </a:p>
        </p:txBody>
      </p:sp>
      <p:sp>
        <p:nvSpPr>
          <p:cNvPr id="10" name="Content Placeholder 3">
            <a:extLst>
              <a:ext uri="{FF2B5EF4-FFF2-40B4-BE49-F238E27FC236}">
                <a16:creationId xmlns:a16="http://schemas.microsoft.com/office/drawing/2014/main" id="{18AD2E61-1EE5-4828-AB4E-E5089884DC45}"/>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1" name="Picture 10" descr="A picture containing drawing, plate&#10;&#10;Description automatically generated">
            <a:extLst>
              <a:ext uri="{FF2B5EF4-FFF2-40B4-BE49-F238E27FC236}">
                <a16:creationId xmlns:a16="http://schemas.microsoft.com/office/drawing/2014/main" id="{E20467A7-1F98-4B78-AA52-8CCFF4DDEF7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3" name="Picture 2">
            <a:extLst>
              <a:ext uri="{FF2B5EF4-FFF2-40B4-BE49-F238E27FC236}">
                <a16:creationId xmlns:a16="http://schemas.microsoft.com/office/drawing/2014/main" id="{122D6A34-05F1-432B-82E6-40A1765561F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36102688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AD88EE7E-A10A-49EA-AA6A-180BA540FDD6}"/>
              </a:ext>
            </a:extLst>
          </p:cNvPr>
          <p:cNvSpPr>
            <a:spLocks noGrp="1"/>
          </p:cNvSpPr>
          <p:nvPr>
            <p:ph type="title"/>
          </p:nvPr>
        </p:nvSpPr>
        <p:spPr>
          <a:xfrm>
            <a:off x="2397774" y="2850199"/>
            <a:ext cx="7396451" cy="578801"/>
          </a:xfrm>
        </p:spPr>
        <p:txBody>
          <a:bodyPr/>
          <a:lstStyle>
            <a:lvl1pPr>
              <a:defRPr>
                <a:solidFill>
                  <a:schemeClr val="tx1"/>
                </a:solidFill>
              </a:defRPr>
            </a:lvl1pPr>
          </a:lstStyle>
          <a:p>
            <a:r>
              <a:rPr lang="en-US" dirty="0"/>
              <a:t>Click to edit Master title style</a:t>
            </a:r>
            <a:endParaRPr lang="en-GB" dirty="0"/>
          </a:p>
        </p:txBody>
      </p:sp>
      <p:pic>
        <p:nvPicPr>
          <p:cNvPr id="9" name="Picture 8" descr="A picture containing drawing, plate&#10;&#10;Description automatically generated">
            <a:extLst>
              <a:ext uri="{FF2B5EF4-FFF2-40B4-BE49-F238E27FC236}">
                <a16:creationId xmlns:a16="http://schemas.microsoft.com/office/drawing/2014/main" id="{4C5D0C0B-8670-41C5-A137-DDA6E6F33E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50185"/>
            <a:ext cx="1528537" cy="458562"/>
          </a:xfrm>
          <a:prstGeom prst="rect">
            <a:avLst/>
          </a:prstGeom>
        </p:spPr>
      </p:pic>
    </p:spTree>
    <p:extLst>
      <p:ext uri="{BB962C8B-B14F-4D97-AF65-F5344CB8AC3E}">
        <p14:creationId xmlns:p14="http://schemas.microsoft.com/office/powerpoint/2010/main" val="299343618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08EBD7-DDEC-4192-97A8-03FFA32B4538}"/>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0" y="0"/>
            <a:ext cx="6096381" cy="6854657"/>
          </a:xfrm>
          <a:prstGeom prst="rect">
            <a:avLst/>
          </a:prstGeom>
        </p:spPr>
      </p:pic>
      <p:sp>
        <p:nvSpPr>
          <p:cNvPr id="10" name="Title 1">
            <a:extLst>
              <a:ext uri="{FF2B5EF4-FFF2-40B4-BE49-F238E27FC236}">
                <a16:creationId xmlns:a16="http://schemas.microsoft.com/office/drawing/2014/main" id="{4D3F79CD-A7F1-409A-8931-D30F66220383}"/>
              </a:ext>
            </a:extLst>
          </p:cNvPr>
          <p:cNvSpPr>
            <a:spLocks noGrp="1"/>
          </p:cNvSpPr>
          <p:nvPr>
            <p:ph type="title" hasCustomPrompt="1"/>
          </p:nvPr>
        </p:nvSpPr>
        <p:spPr>
          <a:xfrm>
            <a:off x="6827023" y="557276"/>
            <a:ext cx="5028092" cy="602987"/>
          </a:xfrm>
        </p:spPr>
        <p:txBody>
          <a:bodyPr anchor="b"/>
          <a:lstStyle>
            <a:lvl1pPr>
              <a:defRPr sz="4000">
                <a:solidFill>
                  <a:schemeClr val="bg1"/>
                </a:solidFill>
              </a:defRPr>
            </a:lvl1pPr>
          </a:lstStyle>
          <a:p>
            <a:r>
              <a:rPr lang="en-US" dirty="0"/>
              <a:t>Title text</a:t>
            </a:r>
            <a:endParaRPr lang="en-GB" dirty="0"/>
          </a:p>
        </p:txBody>
      </p:sp>
      <p:sp>
        <p:nvSpPr>
          <p:cNvPr id="11" name="Content Placeholder 3">
            <a:extLst>
              <a:ext uri="{FF2B5EF4-FFF2-40B4-BE49-F238E27FC236}">
                <a16:creationId xmlns:a16="http://schemas.microsoft.com/office/drawing/2014/main" id="{FE199B9B-2EC7-4BBF-B164-85AB6484E328}"/>
              </a:ext>
            </a:extLst>
          </p:cNvPr>
          <p:cNvSpPr>
            <a:spLocks noGrp="1"/>
          </p:cNvSpPr>
          <p:nvPr>
            <p:ph sz="quarter" idx="11"/>
          </p:nvPr>
        </p:nvSpPr>
        <p:spPr>
          <a:xfrm>
            <a:off x="6835044" y="1271526"/>
            <a:ext cx="5020070" cy="4572000"/>
          </a:xfrm>
        </p:spPr>
        <p:txBody>
          <a:bodyPr/>
          <a:lstStyle>
            <a:lvl1pPr>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13" name="Picture 12" descr="A picture containing drawing, plate&#10;&#10;Description automatically generated">
            <a:extLst>
              <a:ext uri="{FF2B5EF4-FFF2-40B4-BE49-F238E27FC236}">
                <a16:creationId xmlns:a16="http://schemas.microsoft.com/office/drawing/2014/main" id="{94F3D7CB-E4BC-4E95-822F-18439EA70A6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spTree>
    <p:extLst>
      <p:ext uri="{BB962C8B-B14F-4D97-AF65-F5344CB8AC3E}">
        <p14:creationId xmlns:p14="http://schemas.microsoft.com/office/powerpoint/2010/main" val="276936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3910ED-EFD3-4F66-BAE0-E13C090F0583}"/>
              </a:ext>
            </a:extLst>
          </p:cNvPr>
          <p:cNvSpPr>
            <a:spLocks noGrp="1"/>
          </p:cNvSpPr>
          <p:nvPr>
            <p:ph type="title" hasCustomPrompt="1"/>
          </p:nvPr>
        </p:nvSpPr>
        <p:spPr>
          <a:xfrm>
            <a:off x="6827024" y="557276"/>
            <a:ext cx="5028092" cy="602987"/>
          </a:xfrm>
        </p:spPr>
        <p:txBody>
          <a:bodyPr anchor="b"/>
          <a:lstStyle>
            <a:lvl1pPr>
              <a:defRPr sz="4000">
                <a:solidFill>
                  <a:schemeClr val="tx1"/>
                </a:solidFill>
              </a:defRPr>
            </a:lvl1pPr>
          </a:lstStyle>
          <a:p>
            <a:r>
              <a:rPr lang="en-US"/>
              <a:t>Title text</a:t>
            </a:r>
            <a:endParaRPr lang="en-GB"/>
          </a:p>
        </p:txBody>
      </p:sp>
      <p:sp>
        <p:nvSpPr>
          <p:cNvPr id="9" name="Content Placeholder 3">
            <a:extLst>
              <a:ext uri="{FF2B5EF4-FFF2-40B4-BE49-F238E27FC236}">
                <a16:creationId xmlns:a16="http://schemas.microsoft.com/office/drawing/2014/main" id="{F4F24CDF-B072-4B99-B3FB-C19A1B85CBA0}"/>
              </a:ext>
            </a:extLst>
          </p:cNvPr>
          <p:cNvSpPr>
            <a:spLocks noGrp="1"/>
          </p:cNvSpPr>
          <p:nvPr>
            <p:ph sz="quarter" idx="11"/>
          </p:nvPr>
        </p:nvSpPr>
        <p:spPr>
          <a:xfrm>
            <a:off x="6835045"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240F99CC-DA0E-4CCB-B94B-E214A83BF6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2" name="Picture 1">
            <a:extLst>
              <a:ext uri="{FF2B5EF4-FFF2-40B4-BE49-F238E27FC236}">
                <a16:creationId xmlns:a16="http://schemas.microsoft.com/office/drawing/2014/main" id="{B4943F95-2F38-300C-29F3-2906C9F5DD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1383153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F0F212-9D66-4A54-B981-C819958CC725}"/>
              </a:ext>
            </a:extLst>
          </p:cNvPr>
          <p:cNvSpPr>
            <a:spLocks noGrp="1"/>
          </p:cNvSpPr>
          <p:nvPr>
            <p:ph type="title" hasCustomPrompt="1"/>
          </p:nvPr>
        </p:nvSpPr>
        <p:spPr>
          <a:xfrm>
            <a:off x="6827023" y="557276"/>
            <a:ext cx="5028092" cy="602987"/>
          </a:xfrm>
        </p:spPr>
        <p:txBody>
          <a:bodyPr anchor="b"/>
          <a:lstStyle>
            <a:lvl1pPr>
              <a:defRPr sz="4000">
                <a:solidFill>
                  <a:schemeClr val="tx1"/>
                </a:solidFill>
              </a:defRPr>
            </a:lvl1pPr>
          </a:lstStyle>
          <a:p>
            <a:r>
              <a:rPr lang="en-US"/>
              <a:t>Title text</a:t>
            </a:r>
            <a:endParaRPr lang="en-GB"/>
          </a:p>
        </p:txBody>
      </p:sp>
      <p:sp>
        <p:nvSpPr>
          <p:cNvPr id="9" name="Content Placeholder 3">
            <a:extLst>
              <a:ext uri="{FF2B5EF4-FFF2-40B4-BE49-F238E27FC236}">
                <a16:creationId xmlns:a16="http://schemas.microsoft.com/office/drawing/2014/main" id="{72AA139E-73EC-4082-87F8-B646E12ABD9E}"/>
              </a:ext>
            </a:extLst>
          </p:cNvPr>
          <p:cNvSpPr>
            <a:spLocks noGrp="1"/>
          </p:cNvSpPr>
          <p:nvPr>
            <p:ph sz="quarter" idx="11"/>
          </p:nvPr>
        </p:nvSpPr>
        <p:spPr>
          <a:xfrm>
            <a:off x="6835044"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0" name="Picture 9" descr="A picture containing drawing, plate&#10;&#10;Description automatically generated">
            <a:extLst>
              <a:ext uri="{FF2B5EF4-FFF2-40B4-BE49-F238E27FC236}">
                <a16:creationId xmlns:a16="http://schemas.microsoft.com/office/drawing/2014/main" id="{65FB7C88-6A46-4E39-A523-4B4876FF97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3" name="Picture 2">
            <a:extLst>
              <a:ext uri="{FF2B5EF4-FFF2-40B4-BE49-F238E27FC236}">
                <a16:creationId xmlns:a16="http://schemas.microsoft.com/office/drawing/2014/main" id="{099B5CF6-4D24-42CF-BADA-0217DA9B6BB6}"/>
              </a:ext>
            </a:extLst>
          </p:cNvPr>
          <p:cNvPicPr>
            <a:picLocks noChangeAspect="1"/>
          </p:cNvPicPr>
          <p:nvPr userDrawn="1"/>
        </p:nvPicPr>
        <p:blipFill>
          <a:blip r:embed="rId4">
            <a:extLst>
              <a:ext uri="{28A0092B-C50C-407E-A947-70E740481C1C}">
                <a14:useLocalDpi xmlns:a14="http://schemas.microsoft.com/office/drawing/2010/main" val="0"/>
              </a:ext>
            </a:extLst>
          </a:blip>
          <a:srcRect l="47" r="47"/>
          <a:stretch/>
        </p:blipFill>
        <p:spPr>
          <a:xfrm>
            <a:off x="18445" y="0"/>
            <a:ext cx="6077555" cy="6858000"/>
          </a:xfrm>
          <a:prstGeom prst="rect">
            <a:avLst/>
          </a:prstGeom>
        </p:spPr>
      </p:pic>
    </p:spTree>
    <p:extLst>
      <p:ext uri="{BB962C8B-B14F-4D97-AF65-F5344CB8AC3E}">
        <p14:creationId xmlns:p14="http://schemas.microsoft.com/office/powerpoint/2010/main" val="265984433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B8680E-1FFC-41B6-8B95-4D20A6199BD4}"/>
              </a:ext>
            </a:extLst>
          </p:cNvPr>
          <p:cNvSpPr>
            <a:spLocks noGrp="1"/>
          </p:cNvSpPr>
          <p:nvPr>
            <p:ph type="title" hasCustomPrompt="1"/>
          </p:nvPr>
        </p:nvSpPr>
        <p:spPr>
          <a:xfrm>
            <a:off x="6827025" y="557276"/>
            <a:ext cx="5028092" cy="602987"/>
          </a:xfrm>
        </p:spPr>
        <p:txBody>
          <a:bodyPr anchor="b"/>
          <a:lstStyle>
            <a:lvl1pPr>
              <a:defRPr sz="4000">
                <a:solidFill>
                  <a:schemeClr val="tx1"/>
                </a:solidFill>
              </a:defRPr>
            </a:lvl1pPr>
          </a:lstStyle>
          <a:p>
            <a:r>
              <a:rPr lang="en-US"/>
              <a:t>Title text</a:t>
            </a:r>
            <a:endParaRPr lang="en-GB"/>
          </a:p>
        </p:txBody>
      </p:sp>
      <p:sp>
        <p:nvSpPr>
          <p:cNvPr id="10" name="Content Placeholder 3">
            <a:extLst>
              <a:ext uri="{FF2B5EF4-FFF2-40B4-BE49-F238E27FC236}">
                <a16:creationId xmlns:a16="http://schemas.microsoft.com/office/drawing/2014/main" id="{18AD2E61-1EE5-4828-AB4E-E5089884DC45}"/>
              </a:ext>
            </a:extLst>
          </p:cNvPr>
          <p:cNvSpPr>
            <a:spLocks noGrp="1"/>
          </p:cNvSpPr>
          <p:nvPr>
            <p:ph sz="quarter" idx="11"/>
          </p:nvPr>
        </p:nvSpPr>
        <p:spPr>
          <a:xfrm>
            <a:off x="6835046" y="1271526"/>
            <a:ext cx="5020070" cy="4572000"/>
          </a:xfrm>
        </p:spPr>
        <p:txBody>
          <a:bodyPr/>
          <a:lstStyle>
            <a:lvl1pPr>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1" name="Picture 10" descr="A picture containing drawing, plate&#10;&#10;Description automatically generated">
            <a:extLst>
              <a:ext uri="{FF2B5EF4-FFF2-40B4-BE49-F238E27FC236}">
                <a16:creationId xmlns:a16="http://schemas.microsoft.com/office/drawing/2014/main" id="{E20467A7-1F98-4B78-AA52-8CCFF4DDEF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6579" y="5842162"/>
            <a:ext cx="1528537" cy="458562"/>
          </a:xfrm>
          <a:prstGeom prst="rect">
            <a:avLst/>
          </a:prstGeom>
        </p:spPr>
      </p:pic>
      <p:pic>
        <p:nvPicPr>
          <p:cNvPr id="3" name="Picture 2">
            <a:extLst>
              <a:ext uri="{FF2B5EF4-FFF2-40B4-BE49-F238E27FC236}">
                <a16:creationId xmlns:a16="http://schemas.microsoft.com/office/drawing/2014/main" id="{C7C5AD6E-26CC-46E5-A0E8-FD17E96A490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6096000" cy="6858000"/>
          </a:xfrm>
          <a:prstGeom prst="rect">
            <a:avLst/>
          </a:prstGeom>
        </p:spPr>
      </p:pic>
    </p:spTree>
    <p:extLst>
      <p:ext uri="{BB962C8B-B14F-4D97-AF65-F5344CB8AC3E}">
        <p14:creationId xmlns:p14="http://schemas.microsoft.com/office/powerpoint/2010/main" val="321305200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pic>
        <p:nvPicPr>
          <p:cNvPr id="5" name="Picture 4" descr="A picture containing drawing, plate&#10;&#10;Description automatically generated">
            <a:extLst>
              <a:ext uri="{FF2B5EF4-FFF2-40B4-BE49-F238E27FC236}">
                <a16:creationId xmlns:a16="http://schemas.microsoft.com/office/drawing/2014/main" id="{E0048C4A-6CC9-4F9E-A0C3-B29C20D415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
        <p:nvSpPr>
          <p:cNvPr id="4" name="Content Placeholder 3">
            <a:extLst>
              <a:ext uri="{FF2B5EF4-FFF2-40B4-BE49-F238E27FC236}">
                <a16:creationId xmlns:a16="http://schemas.microsoft.com/office/drawing/2014/main" id="{83DB5EE9-BE30-4FBD-8F07-EEB999F45E23}"/>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1217049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85B04E-21D9-4AF0-90B0-6411072BAEFF}"/>
              </a:ext>
            </a:extLst>
          </p:cNvPr>
          <p:cNvSpPr>
            <a:spLocks noGrp="1"/>
          </p:cNvSpPr>
          <p:nvPr>
            <p:ph type="title" hasCustomPrompt="1"/>
          </p:nvPr>
        </p:nvSpPr>
        <p:spPr>
          <a:xfrm>
            <a:off x="345993" y="557276"/>
            <a:ext cx="5234817" cy="602987"/>
          </a:xfrm>
        </p:spPr>
        <p:txBody>
          <a:bodyPr anchor="b"/>
          <a:lstStyle>
            <a:lvl1pPr>
              <a:defRPr sz="4000">
                <a:solidFill>
                  <a:schemeClr val="tx1"/>
                </a:solidFill>
              </a:defRPr>
            </a:lvl1pPr>
          </a:lstStyle>
          <a:p>
            <a:r>
              <a:rPr lang="en-US" dirty="0"/>
              <a:t>Title text</a:t>
            </a:r>
            <a:endParaRPr lang="en-GB" dirty="0"/>
          </a:p>
        </p:txBody>
      </p:sp>
      <p:sp>
        <p:nvSpPr>
          <p:cNvPr id="6" name="Content Placeholder 3">
            <a:extLst>
              <a:ext uri="{FF2B5EF4-FFF2-40B4-BE49-F238E27FC236}">
                <a16:creationId xmlns:a16="http://schemas.microsoft.com/office/drawing/2014/main" id="{6CC1C6F7-2BEF-480E-BBC5-3E047D230653}"/>
              </a:ext>
            </a:extLst>
          </p:cNvPr>
          <p:cNvSpPr>
            <a:spLocks noGrp="1"/>
          </p:cNvSpPr>
          <p:nvPr>
            <p:ph sz="quarter" idx="11"/>
          </p:nvPr>
        </p:nvSpPr>
        <p:spPr>
          <a:xfrm>
            <a:off x="354014" y="1271526"/>
            <a:ext cx="10707687" cy="4572000"/>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pic>
        <p:nvPicPr>
          <p:cNvPr id="9" name="Picture 8" descr="A picture containing drawing, plate&#10;&#10;Description automatically generated">
            <a:extLst>
              <a:ext uri="{FF2B5EF4-FFF2-40B4-BE49-F238E27FC236}">
                <a16:creationId xmlns:a16="http://schemas.microsoft.com/office/drawing/2014/main" id="{2E41E7B5-411C-4DCE-83BC-FE83E79DD5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spTree>
    <p:extLst>
      <p:ext uri="{BB962C8B-B14F-4D97-AF65-F5344CB8AC3E}">
        <p14:creationId xmlns:p14="http://schemas.microsoft.com/office/powerpoint/2010/main" val="68829316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ub Content and iphon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CE81B-64CE-4513-B754-7433A2887487}"/>
              </a:ext>
            </a:extLst>
          </p:cNvPr>
          <p:cNvSpPr/>
          <p:nvPr userDrawn="1"/>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81B8C2D5-C364-4935-924F-A39573D8A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9258" y="555912"/>
            <a:ext cx="1528537" cy="458562"/>
          </a:xfrm>
          <a:prstGeom prst="rect">
            <a:avLst/>
          </a:prstGeom>
        </p:spPr>
      </p:pic>
      <p:pic>
        <p:nvPicPr>
          <p:cNvPr id="9" name="Picture 8">
            <a:extLst>
              <a:ext uri="{FF2B5EF4-FFF2-40B4-BE49-F238E27FC236}">
                <a16:creationId xmlns:a16="http://schemas.microsoft.com/office/drawing/2014/main" id="{17203B56-6013-4166-BED1-2EB909F624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CE543338-EDAB-4A77-BA48-292391B6CFC9}"/>
              </a:ext>
            </a:extLst>
          </p:cNvPr>
          <p:cNvSpPr>
            <a:spLocks noGrp="1"/>
          </p:cNvSpPr>
          <p:nvPr>
            <p:ph type="pic" sz="quarter" idx="16"/>
          </p:nvPr>
        </p:nvSpPr>
        <p:spPr>
          <a:xfrm>
            <a:off x="6096000" y="1957386"/>
            <a:ext cx="5490000" cy="3427200"/>
          </a:xfrm>
          <a:prstGeom prst="rect">
            <a:avLst/>
          </a:prstGeom>
          <a:noFill/>
        </p:spPr>
        <p:txBody>
          <a:bodyPr/>
          <a:lstStyle>
            <a:lvl1pPr>
              <a:defRPr>
                <a:solidFill>
                  <a:schemeClr val="bg1"/>
                </a:solidFill>
              </a:defRPr>
            </a:lvl1pPr>
          </a:lstStyle>
          <a:p>
            <a:endParaRPr lang="en-GB" dirty="0"/>
          </a:p>
        </p:txBody>
      </p:sp>
      <p:sp>
        <p:nvSpPr>
          <p:cNvPr id="13" name="Title 1">
            <a:extLst>
              <a:ext uri="{FF2B5EF4-FFF2-40B4-BE49-F238E27FC236}">
                <a16:creationId xmlns:a16="http://schemas.microsoft.com/office/drawing/2014/main" id="{0FDE7E09-CE9F-4F61-929B-718556ABB4BB}"/>
              </a:ext>
            </a:extLst>
          </p:cNvPr>
          <p:cNvSpPr>
            <a:spLocks noGrp="1"/>
          </p:cNvSpPr>
          <p:nvPr>
            <p:ph type="title" hasCustomPrompt="1"/>
          </p:nvPr>
        </p:nvSpPr>
        <p:spPr>
          <a:xfrm>
            <a:off x="345993" y="557276"/>
            <a:ext cx="9367502" cy="602987"/>
          </a:xfrm>
        </p:spPr>
        <p:txBody>
          <a:bodyPr anchor="b"/>
          <a:lstStyle>
            <a:lvl1pPr>
              <a:defRPr sz="4000">
                <a:solidFill>
                  <a:schemeClr val="bg1"/>
                </a:solidFill>
              </a:defRPr>
            </a:lvl1pPr>
          </a:lstStyle>
          <a:p>
            <a:r>
              <a:rPr lang="en-US" dirty="0"/>
              <a:t>Title text</a:t>
            </a:r>
            <a:endParaRPr lang="en-GB" dirty="0"/>
          </a:p>
        </p:txBody>
      </p:sp>
      <p:sp>
        <p:nvSpPr>
          <p:cNvPr id="14" name="Content Placeholder 3">
            <a:extLst>
              <a:ext uri="{FF2B5EF4-FFF2-40B4-BE49-F238E27FC236}">
                <a16:creationId xmlns:a16="http://schemas.microsoft.com/office/drawing/2014/main" id="{1EBDBB66-D627-4959-B4AB-B1CAE1240DD8}"/>
              </a:ext>
            </a:extLst>
          </p:cNvPr>
          <p:cNvSpPr>
            <a:spLocks noGrp="1"/>
          </p:cNvSpPr>
          <p:nvPr>
            <p:ph sz="quarter" idx="11"/>
          </p:nvPr>
        </p:nvSpPr>
        <p:spPr>
          <a:xfrm>
            <a:off x="354014" y="1271526"/>
            <a:ext cx="4314239" cy="4572000"/>
          </a:xfrm>
        </p:spPr>
        <p:txBody>
          <a:bodyPr/>
          <a:lstStyle>
            <a:lvl1pPr>
              <a:defRPr sz="18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76889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170906064"/>
      </p:ext>
    </p:extLst>
  </p:cSld>
  <p:clrMap bg1="lt1" tx1="dk1" bg2="lt2" tx2="dk2" accent1="accent1" accent2="accent2" accent3="accent3" accent4="accent4" accent5="accent5" accent6="accent6" hlink="hlink" folHlink="folHlink"/>
  <p:sldLayoutIdLst>
    <p:sldLayoutId id="2147483669" r:id="rId1"/>
    <p:sldLayoutId id="2147483672" r:id="rId2"/>
    <p:sldLayoutId id="2147483675" r:id="rId3"/>
    <p:sldLayoutId id="2147483784" r:id="rId4"/>
    <p:sldLayoutId id="2147483920" r:id="rId5"/>
    <p:sldLayoutId id="2147483874" r:id="rId6"/>
    <p:sldLayoutId id="2147483664" r:id="rId7"/>
    <p:sldLayoutId id="2147483856" r:id="rId8"/>
    <p:sldLayoutId id="2147483798" r:id="rId9"/>
    <p:sldLayoutId id="2147483668" r:id="rId10"/>
    <p:sldLayoutId id="2147483862" r:id="rId11"/>
    <p:sldLayoutId id="2147483824" r:id="rId12"/>
    <p:sldLayoutId id="2147483757" r:id="rId13"/>
    <p:sldLayoutId id="2147483729" r:id="rId14"/>
    <p:sldLayoutId id="2147483724" r:id="rId15"/>
    <p:sldLayoutId id="2147483721" r:id="rId16"/>
    <p:sldLayoutId id="2147483989" r:id="rId17"/>
    <p:sldLayoutId id="2147483763" r:id="rId18"/>
    <p:sldLayoutId id="2147483990" r:id="rId19"/>
    <p:sldLayoutId id="2147483981" r:id="rId20"/>
  </p:sldLayoutIdLst>
  <p:hf sldNum="0" hd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DAD2A7-FE5C-4E7F-B4F1-6F4C48EC16F3}"/>
              </a:ext>
            </a:extLst>
          </p:cNvPr>
          <p:cNvSpPr>
            <a:spLocks noGrp="1"/>
          </p:cNvSpPr>
          <p:nvPr>
            <p:ph sz="quarter" idx="11"/>
          </p:nvPr>
        </p:nvSpPr>
        <p:spPr>
          <a:xfrm>
            <a:off x="354015" y="4162954"/>
            <a:ext cx="8214632" cy="1914434"/>
          </a:xfrm>
        </p:spPr>
        <p:txBody>
          <a:bodyPr/>
          <a:lstStyle/>
          <a:p>
            <a:r>
              <a:rPr lang="en-GB" dirty="0"/>
              <a:t>Teachers’ Pensions Action Forum October 2024</a:t>
            </a:r>
          </a:p>
          <a:p>
            <a:r>
              <a:rPr lang="en-GB" dirty="0"/>
              <a:t>Transitional Protection resources</a:t>
            </a:r>
          </a:p>
        </p:txBody>
      </p:sp>
    </p:spTree>
    <p:extLst>
      <p:ext uri="{BB962C8B-B14F-4D97-AF65-F5344CB8AC3E}">
        <p14:creationId xmlns:p14="http://schemas.microsoft.com/office/powerpoint/2010/main" val="105252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BB31-CD3B-859E-EDDC-8565B4AC3253}"/>
              </a:ext>
            </a:extLst>
          </p:cNvPr>
          <p:cNvSpPr>
            <a:spLocks noGrp="1"/>
          </p:cNvSpPr>
          <p:nvPr>
            <p:ph type="title"/>
          </p:nvPr>
        </p:nvSpPr>
        <p:spPr>
          <a:xfrm>
            <a:off x="345992" y="557276"/>
            <a:ext cx="9747131" cy="602987"/>
          </a:xfrm>
        </p:spPr>
        <p:txBody>
          <a:bodyPr/>
          <a:lstStyle/>
          <a:p>
            <a:r>
              <a:rPr lang="en-GB" dirty="0"/>
              <a:t>Session 3: TrP Annual Benefits Changes</a:t>
            </a:r>
          </a:p>
        </p:txBody>
      </p:sp>
      <p:sp>
        <p:nvSpPr>
          <p:cNvPr id="3" name="Content Placeholder 2">
            <a:extLst>
              <a:ext uri="{FF2B5EF4-FFF2-40B4-BE49-F238E27FC236}">
                <a16:creationId xmlns:a16="http://schemas.microsoft.com/office/drawing/2014/main" id="{873292B7-60D9-214A-B97E-1594413E8F42}"/>
              </a:ext>
            </a:extLst>
          </p:cNvPr>
          <p:cNvSpPr>
            <a:spLocks noGrp="1"/>
          </p:cNvSpPr>
          <p:nvPr>
            <p:ph sz="quarter" idx="11"/>
          </p:nvPr>
        </p:nvSpPr>
        <p:spPr/>
        <p:txBody>
          <a:bodyPr/>
          <a:lstStyle/>
          <a:p>
            <a:r>
              <a:rPr lang="en-GB" dirty="0"/>
              <a:t>Purpose:</a:t>
            </a:r>
          </a:p>
          <a:p>
            <a:r>
              <a:rPr lang="en-GB" dirty="0"/>
              <a:t>The ‘Transitional Protection Remediable Service Annual Benefits Statement’ (also known as the TrP RSABS) has been enhanced for those members affected by Transitional Protection.</a:t>
            </a:r>
          </a:p>
          <a:p>
            <a:r>
              <a:rPr lang="en-GB" dirty="0"/>
              <a:t>The member will be able to access this at any time via their MPO account.</a:t>
            </a:r>
          </a:p>
          <a:p>
            <a:r>
              <a:rPr lang="en-GB" dirty="0"/>
              <a:t>While changes have been made to include additional information specific to members affected by TrP, the look and feel of the document is very similar to the current Annual Benefits Statement.</a:t>
            </a:r>
          </a:p>
          <a:p>
            <a:r>
              <a:rPr lang="en-GB" dirty="0"/>
              <a:t>Let’s have a look at an example document – please note: all figures provided are for illustrative purposes only.</a:t>
            </a:r>
          </a:p>
        </p:txBody>
      </p:sp>
    </p:spTree>
    <p:extLst>
      <p:ext uri="{BB962C8B-B14F-4D97-AF65-F5344CB8AC3E}">
        <p14:creationId xmlns:p14="http://schemas.microsoft.com/office/powerpoint/2010/main" val="3291624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(1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271526"/>
            <a:ext cx="4299009" cy="4572000"/>
          </a:xfrm>
        </p:spPr>
        <p:txBody>
          <a:bodyPr/>
          <a:lstStyle/>
          <a:p>
            <a:r>
              <a:rPr lang="en-GB" dirty="0"/>
              <a:t>As part of the changes required for an enhanced RSS aimed at those members affected by TrP, we were conscious to use a format that was like their current version (shown here).</a:t>
            </a:r>
          </a:p>
          <a:p>
            <a:r>
              <a:rPr lang="en-GB" dirty="0"/>
              <a:t>The next few slides show the new layout our TrP affected members will see:</a:t>
            </a:r>
          </a:p>
        </p:txBody>
      </p:sp>
      <p:pic>
        <p:nvPicPr>
          <p:cNvPr id="5" name="Picture 4">
            <a:extLst>
              <a:ext uri="{FF2B5EF4-FFF2-40B4-BE49-F238E27FC236}">
                <a16:creationId xmlns:a16="http://schemas.microsoft.com/office/drawing/2014/main" id="{1D9B05C0-0145-03E4-3798-0D9C1DCEC924}"/>
              </a:ext>
            </a:extLst>
          </p:cNvPr>
          <p:cNvPicPr>
            <a:picLocks noChangeAspect="1"/>
          </p:cNvPicPr>
          <p:nvPr/>
        </p:nvPicPr>
        <p:blipFill rotWithShape="1">
          <a:blip r:embed="rId2"/>
          <a:srcRect b="8394"/>
          <a:stretch/>
        </p:blipFill>
        <p:spPr>
          <a:xfrm>
            <a:off x="4745801" y="1160263"/>
            <a:ext cx="7191375" cy="5697737"/>
          </a:xfrm>
          <a:prstGeom prst="rect">
            <a:avLst/>
          </a:prstGeom>
        </p:spPr>
      </p:pic>
    </p:spTree>
    <p:extLst>
      <p:ext uri="{BB962C8B-B14F-4D97-AF65-F5344CB8AC3E}">
        <p14:creationId xmlns:p14="http://schemas.microsoft.com/office/powerpoint/2010/main" val="278913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(2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dirty="0"/>
              <a:t>Summary Section</a:t>
            </a:r>
          </a:p>
          <a:p>
            <a:r>
              <a:rPr lang="en-GB" dirty="0"/>
              <a:t>This provides the member with a summary of:</a:t>
            </a:r>
          </a:p>
          <a:p>
            <a:pPr marL="342900" indent="-342900">
              <a:buFont typeface="Arial" panose="020B0604020202020204" pitchFamily="34" charset="0"/>
              <a:buChar char="•"/>
            </a:pPr>
            <a:r>
              <a:rPr lang="en-GB" dirty="0"/>
              <a:t>When the statement was created</a:t>
            </a:r>
          </a:p>
          <a:p>
            <a:pPr marL="342900" indent="-342900">
              <a:buFont typeface="Arial" panose="020B0604020202020204" pitchFamily="34" charset="0"/>
              <a:buChar char="•"/>
            </a:pPr>
            <a:r>
              <a:rPr lang="en-GB" dirty="0"/>
              <a:t>A summary of their status in the scheme</a:t>
            </a:r>
          </a:p>
          <a:p>
            <a:pPr marL="342900" indent="-342900">
              <a:buFont typeface="Arial" panose="020B0604020202020204" pitchFamily="34" charset="0"/>
              <a:buChar char="•"/>
            </a:pPr>
            <a:r>
              <a:rPr lang="en-GB" dirty="0"/>
              <a:t>The ability to download and print the statement (they get a chance to do this at the end of the statement as well)</a:t>
            </a:r>
          </a:p>
          <a:p>
            <a:pPr marL="342900" indent="-342900">
              <a:buFont typeface="Arial" panose="020B0604020202020204" pitchFamily="34" charset="0"/>
              <a:buChar char="•"/>
            </a:pPr>
            <a:r>
              <a:rPr lang="en-GB" dirty="0"/>
              <a:t>A walkthrough of the statement if this is needed.</a:t>
            </a:r>
          </a:p>
        </p:txBody>
      </p:sp>
      <p:pic>
        <p:nvPicPr>
          <p:cNvPr id="3073" name="Picture 1">
            <a:extLst>
              <a:ext uri="{FF2B5EF4-FFF2-40B4-BE49-F238E27FC236}">
                <a16:creationId xmlns:a16="http://schemas.microsoft.com/office/drawing/2014/main" id="{9A126F66-7C6D-6727-DD5E-82BA72535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462" y="1478039"/>
            <a:ext cx="7419975"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8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(3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3" y="1271525"/>
            <a:ext cx="5120811" cy="5368425"/>
          </a:xfrm>
        </p:spPr>
        <p:txBody>
          <a:bodyPr/>
          <a:lstStyle/>
          <a:p>
            <a:r>
              <a:rPr lang="en-GB" dirty="0"/>
              <a:t>Section 2 – Final salary (Option 1) and career average (Option 2) Total Pension Amounts &amp; Breakdowns</a:t>
            </a:r>
          </a:p>
          <a:p>
            <a:r>
              <a:rPr lang="en-GB" dirty="0"/>
              <a:t>This provides the member with a summary of:</a:t>
            </a:r>
          </a:p>
          <a:p>
            <a:pPr marL="342900" indent="-342900">
              <a:buFont typeface="Arial" panose="020B0604020202020204" pitchFamily="34" charset="0"/>
              <a:buChar char="•"/>
            </a:pPr>
            <a:r>
              <a:rPr lang="en-GB" dirty="0"/>
              <a:t>Their total pension amount under each option</a:t>
            </a:r>
          </a:p>
          <a:p>
            <a:pPr marL="342900" indent="-342900">
              <a:buFont typeface="Arial" panose="020B0604020202020204" pitchFamily="34" charset="0"/>
              <a:buChar char="•"/>
            </a:pPr>
            <a:r>
              <a:rPr lang="en-GB" dirty="0"/>
              <a:t>Any automatic lump sum entitlement</a:t>
            </a:r>
          </a:p>
          <a:p>
            <a:pPr marL="342900" indent="-342900">
              <a:buFont typeface="Arial" panose="020B0604020202020204" pitchFamily="34" charset="0"/>
              <a:buChar char="•"/>
            </a:pPr>
            <a:r>
              <a:rPr lang="en-GB" dirty="0"/>
              <a:t>High-level views of Total Death Grant, Annual Family Benefit Entitlement and the Family Benefit Service used.</a:t>
            </a:r>
          </a:p>
          <a:p>
            <a:r>
              <a:rPr lang="en-GB" dirty="0"/>
              <a:t>There’s also a link to the Pension Estimator to help plan their retirement.</a:t>
            </a:r>
          </a:p>
          <a:p>
            <a:pPr marL="342900" indent="-342900">
              <a:buFont typeface="Arial" panose="020B0604020202020204" pitchFamily="34" charset="0"/>
              <a:buChar char="•"/>
            </a:pPr>
            <a:endParaRPr lang="en-GB" b="0" dirty="0"/>
          </a:p>
        </p:txBody>
      </p:sp>
      <p:pic>
        <p:nvPicPr>
          <p:cNvPr id="4097" name="Picture 1">
            <a:extLst>
              <a:ext uri="{FF2B5EF4-FFF2-40B4-BE49-F238E27FC236}">
                <a16:creationId xmlns:a16="http://schemas.microsoft.com/office/drawing/2014/main" id="{6A1B8C06-634D-D995-DE6A-CA0CABD17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092" y="1504710"/>
            <a:ext cx="6385323" cy="386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22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(4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dirty="0"/>
              <a:t>Section 3 – Summary of Benefits</a:t>
            </a:r>
          </a:p>
          <a:p>
            <a:r>
              <a:rPr lang="en-GB" dirty="0"/>
              <a:t>The member will be presented with a breakdown of information relating to each scheme where they have benefits. </a:t>
            </a:r>
          </a:p>
          <a:p>
            <a:r>
              <a:rPr lang="en-GB" dirty="0"/>
              <a:t>If they have service in the 80</a:t>
            </a:r>
            <a:r>
              <a:rPr lang="en-GB" baseline="30000" dirty="0"/>
              <a:t>th</a:t>
            </a:r>
            <a:r>
              <a:rPr lang="en-GB" dirty="0"/>
              <a:t>, 60</a:t>
            </a:r>
            <a:r>
              <a:rPr lang="en-GB" baseline="30000" dirty="0"/>
              <a:t>th </a:t>
            </a:r>
            <a:r>
              <a:rPr lang="en-GB" dirty="0"/>
              <a:t>and career average schemes, each scheme will have its own summary.</a:t>
            </a:r>
          </a:p>
        </p:txBody>
      </p:sp>
      <p:pic>
        <p:nvPicPr>
          <p:cNvPr id="5121" name="Picture 1">
            <a:extLst>
              <a:ext uri="{FF2B5EF4-FFF2-40B4-BE49-F238E27FC236}">
                <a16:creationId xmlns:a16="http://schemas.microsoft.com/office/drawing/2014/main" id="{B06FEF76-1345-ED18-FDB8-8EE98153F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275" y="1200150"/>
            <a:ext cx="729615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97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(5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dirty="0"/>
              <a:t>Section 4 – Flexibilities</a:t>
            </a:r>
          </a:p>
          <a:p>
            <a:r>
              <a:rPr lang="en-GB" dirty="0"/>
              <a:t>If the member has any flexibilities, they will be presented with a breakdown of information relating to each flexibility they have. </a:t>
            </a:r>
          </a:p>
          <a:p>
            <a:r>
              <a:rPr lang="en-GB" dirty="0"/>
              <a:t>If they have Faster Accrual, Buy Out </a:t>
            </a:r>
            <a:r>
              <a:rPr lang="en-GB" baseline="30000" dirty="0"/>
              <a:t> </a:t>
            </a:r>
            <a:r>
              <a:rPr lang="en-GB" dirty="0"/>
              <a:t>and Additional Pension, each flexibility will have its own summary.</a:t>
            </a:r>
          </a:p>
          <a:p>
            <a:r>
              <a:rPr lang="en-GB" dirty="0"/>
              <a:t>If the member doesn’t have a particular flexibility (or no flexibilities at all) the relevant section will not be displayed</a:t>
            </a:r>
            <a:r>
              <a:rPr lang="en-GB" b="0" dirty="0"/>
              <a:t>.</a:t>
            </a:r>
            <a:endParaRPr lang="en-GB" sz="2400" b="0" dirty="0"/>
          </a:p>
        </p:txBody>
      </p:sp>
      <p:pic>
        <p:nvPicPr>
          <p:cNvPr id="1025" name="Picture 1">
            <a:extLst>
              <a:ext uri="{FF2B5EF4-FFF2-40B4-BE49-F238E27FC236}">
                <a16:creationId xmlns:a16="http://schemas.microsoft.com/office/drawing/2014/main" id="{FB19E584-6629-69C7-CDFB-92CDBEA62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0" y="1562582"/>
            <a:ext cx="7096125"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00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(6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271525"/>
            <a:ext cx="4313779" cy="5368425"/>
          </a:xfrm>
        </p:spPr>
        <p:txBody>
          <a:bodyPr/>
          <a:lstStyle/>
          <a:p>
            <a:r>
              <a:rPr lang="en-GB" dirty="0"/>
              <a:t>Section 5 – Family Benefits</a:t>
            </a:r>
          </a:p>
          <a:p>
            <a:r>
              <a:rPr lang="en-GB" dirty="0"/>
              <a:t>The entitlement to Family Benefits the member has under each Option will be displayed.</a:t>
            </a:r>
          </a:p>
          <a:p>
            <a:r>
              <a:rPr lang="en-GB" dirty="0"/>
              <a:t>The section relating to Pension on Divorce is dynamic and will only be displayed if the member is a pension debit member.</a:t>
            </a:r>
          </a:p>
        </p:txBody>
      </p:sp>
      <p:pic>
        <p:nvPicPr>
          <p:cNvPr id="3073" name="Picture 1">
            <a:extLst>
              <a:ext uri="{FF2B5EF4-FFF2-40B4-BE49-F238E27FC236}">
                <a16:creationId xmlns:a16="http://schemas.microsoft.com/office/drawing/2014/main" id="{AF1841F1-B170-2EEA-C0C6-07C823B3F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0" y="2546430"/>
            <a:ext cx="6848475"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47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(7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dirty="0"/>
              <a:t>Section 6a – Service History</a:t>
            </a:r>
          </a:p>
          <a:p>
            <a:r>
              <a:rPr lang="en-GB" dirty="0"/>
              <a:t>The member’s service history will be provided. </a:t>
            </a:r>
          </a:p>
          <a:p>
            <a:r>
              <a:rPr lang="en-GB" dirty="0"/>
              <a:t>These sections are also dynamic and will only be displayed if the member has service in a particular scheme.</a:t>
            </a:r>
          </a:p>
          <a:p>
            <a:r>
              <a:rPr lang="en-GB" dirty="0"/>
              <a:t>As with previous versions of the benefits statement, this information should be checked to ensure it is correct throughout their working life.</a:t>
            </a:r>
          </a:p>
        </p:txBody>
      </p:sp>
      <p:pic>
        <p:nvPicPr>
          <p:cNvPr id="5" name="Picture 4">
            <a:extLst>
              <a:ext uri="{FF2B5EF4-FFF2-40B4-BE49-F238E27FC236}">
                <a16:creationId xmlns:a16="http://schemas.microsoft.com/office/drawing/2014/main" id="{03439535-6A3A-6699-761C-C262FC729633}"/>
              </a:ext>
            </a:extLst>
          </p:cNvPr>
          <p:cNvPicPr>
            <a:picLocks noChangeAspect="1"/>
          </p:cNvPicPr>
          <p:nvPr/>
        </p:nvPicPr>
        <p:blipFill>
          <a:blip r:embed="rId2"/>
          <a:stretch>
            <a:fillRect/>
          </a:stretch>
        </p:blipFill>
        <p:spPr>
          <a:xfrm>
            <a:off x="5985678" y="1466850"/>
            <a:ext cx="5429250" cy="3924300"/>
          </a:xfrm>
          <a:prstGeom prst="rect">
            <a:avLst/>
          </a:prstGeom>
        </p:spPr>
      </p:pic>
    </p:spTree>
    <p:extLst>
      <p:ext uri="{BB962C8B-B14F-4D97-AF65-F5344CB8AC3E}">
        <p14:creationId xmlns:p14="http://schemas.microsoft.com/office/powerpoint/2010/main" val="367283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(8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dirty="0"/>
              <a:t>Section 6b – Personal Information</a:t>
            </a:r>
          </a:p>
          <a:p>
            <a:r>
              <a:rPr lang="en-GB" dirty="0"/>
              <a:t>The member’s personal details are provided. </a:t>
            </a:r>
          </a:p>
          <a:p>
            <a:r>
              <a:rPr lang="en-GB" dirty="0"/>
              <a:t>We’ve also included links to allow members to update these details through their MPO account should they need to.</a:t>
            </a:r>
          </a:p>
        </p:txBody>
      </p:sp>
      <p:pic>
        <p:nvPicPr>
          <p:cNvPr id="6" name="Picture 5">
            <a:extLst>
              <a:ext uri="{FF2B5EF4-FFF2-40B4-BE49-F238E27FC236}">
                <a16:creationId xmlns:a16="http://schemas.microsoft.com/office/drawing/2014/main" id="{0ED647B6-6459-7C0F-31FB-880A28E22DE0}"/>
              </a:ext>
            </a:extLst>
          </p:cNvPr>
          <p:cNvPicPr>
            <a:picLocks noChangeAspect="1"/>
          </p:cNvPicPr>
          <p:nvPr/>
        </p:nvPicPr>
        <p:blipFill>
          <a:blip r:embed="rId2"/>
          <a:stretch>
            <a:fillRect/>
          </a:stretch>
        </p:blipFill>
        <p:spPr>
          <a:xfrm>
            <a:off x="5941317" y="1085850"/>
            <a:ext cx="5429250" cy="5772150"/>
          </a:xfrm>
          <a:prstGeom prst="rect">
            <a:avLst/>
          </a:prstGeom>
        </p:spPr>
      </p:pic>
      <p:sp>
        <p:nvSpPr>
          <p:cNvPr id="4" name="Rectangle 3">
            <a:extLst>
              <a:ext uri="{FF2B5EF4-FFF2-40B4-BE49-F238E27FC236}">
                <a16:creationId xmlns:a16="http://schemas.microsoft.com/office/drawing/2014/main" id="{132482BE-945B-C0D8-2C59-2D0DFBC0C6AD}"/>
              </a:ext>
            </a:extLst>
          </p:cNvPr>
          <p:cNvSpPr/>
          <p:nvPr/>
        </p:nvSpPr>
        <p:spPr>
          <a:xfrm>
            <a:off x="7219578" y="2169460"/>
            <a:ext cx="280894"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12C59B8-885F-4CA4-7DDB-B9AA18DDB467}"/>
              </a:ext>
            </a:extLst>
          </p:cNvPr>
          <p:cNvSpPr/>
          <p:nvPr/>
        </p:nvSpPr>
        <p:spPr>
          <a:xfrm>
            <a:off x="7210622" y="3009154"/>
            <a:ext cx="307792"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30E9244-28D2-EDC7-8C71-635A17B19C9D}"/>
              </a:ext>
            </a:extLst>
          </p:cNvPr>
          <p:cNvSpPr/>
          <p:nvPr/>
        </p:nvSpPr>
        <p:spPr>
          <a:xfrm>
            <a:off x="7213616" y="3442451"/>
            <a:ext cx="349622"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513CBE-645E-3F0C-4ECD-111AB6B2AA1A}"/>
              </a:ext>
            </a:extLst>
          </p:cNvPr>
          <p:cNvSpPr/>
          <p:nvPr/>
        </p:nvSpPr>
        <p:spPr>
          <a:xfrm>
            <a:off x="7144886" y="4407647"/>
            <a:ext cx="364558"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9D7431-4855-83C3-23FB-536E66D11679}"/>
              </a:ext>
            </a:extLst>
          </p:cNvPr>
          <p:cNvSpPr/>
          <p:nvPr/>
        </p:nvSpPr>
        <p:spPr>
          <a:xfrm>
            <a:off x="7010424" y="5032178"/>
            <a:ext cx="364558"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133E0CD-9571-4F3B-9BFD-F5AE916B38C1}"/>
              </a:ext>
            </a:extLst>
          </p:cNvPr>
          <p:cNvSpPr/>
          <p:nvPr/>
        </p:nvSpPr>
        <p:spPr>
          <a:xfrm>
            <a:off x="7198680" y="4814039"/>
            <a:ext cx="364558"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55B5FC4-4EA5-4FB0-DA09-0D3A968FD6BC}"/>
              </a:ext>
            </a:extLst>
          </p:cNvPr>
          <p:cNvSpPr/>
          <p:nvPr/>
        </p:nvSpPr>
        <p:spPr>
          <a:xfrm>
            <a:off x="7171785" y="2802966"/>
            <a:ext cx="307792"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768FB3-1556-9B26-009E-FF761180F425}"/>
              </a:ext>
            </a:extLst>
          </p:cNvPr>
          <p:cNvSpPr/>
          <p:nvPr/>
        </p:nvSpPr>
        <p:spPr>
          <a:xfrm>
            <a:off x="7168804" y="2584824"/>
            <a:ext cx="340640" cy="131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749F029-7E15-FF05-317C-F1EFA722814C}"/>
              </a:ext>
            </a:extLst>
          </p:cNvPr>
          <p:cNvSpPr/>
          <p:nvPr/>
        </p:nvSpPr>
        <p:spPr>
          <a:xfrm>
            <a:off x="6908800" y="6030258"/>
            <a:ext cx="442275"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9C39832-3F44-14AC-F88C-9F30B437B328}"/>
              </a:ext>
            </a:extLst>
          </p:cNvPr>
          <p:cNvSpPr/>
          <p:nvPr/>
        </p:nvSpPr>
        <p:spPr>
          <a:xfrm>
            <a:off x="7061200" y="6236444"/>
            <a:ext cx="442275" cy="1195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985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TrP RSABS (9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271525"/>
            <a:ext cx="4133580" cy="5368425"/>
          </a:xfrm>
        </p:spPr>
        <p:txBody>
          <a:bodyPr/>
          <a:lstStyle/>
          <a:p>
            <a:r>
              <a:rPr lang="en-GB" sz="1800" dirty="0"/>
              <a:t>Section 6c – Our Contact Details, Annual Pension Information and Notes</a:t>
            </a:r>
          </a:p>
          <a:p>
            <a:r>
              <a:rPr lang="en-GB" sz="1800" dirty="0"/>
              <a:t>The bottom of the statement contains useful information for the member as well as an option to download the statement as a PDF should they wish to.</a:t>
            </a:r>
          </a:p>
        </p:txBody>
      </p:sp>
      <p:pic>
        <p:nvPicPr>
          <p:cNvPr id="4" name="Picture 3" descr="A screenshot of a computer&#10;&#10;Description automatically generated">
            <a:extLst>
              <a:ext uri="{FF2B5EF4-FFF2-40B4-BE49-F238E27FC236}">
                <a16:creationId xmlns:a16="http://schemas.microsoft.com/office/drawing/2014/main" id="{A4D0ED2A-9588-424B-37BF-F9B282E5557A}"/>
              </a:ext>
            </a:extLst>
          </p:cNvPr>
          <p:cNvPicPr>
            <a:picLocks noChangeAspect="1"/>
          </p:cNvPicPr>
          <p:nvPr/>
        </p:nvPicPr>
        <p:blipFill rotWithShape="1">
          <a:blip r:embed="rId2">
            <a:extLst>
              <a:ext uri="{28A0092B-C50C-407E-A947-70E740481C1C}">
                <a14:useLocalDpi xmlns:a14="http://schemas.microsoft.com/office/drawing/2010/main" val="0"/>
              </a:ext>
            </a:extLst>
          </a:blip>
          <a:srcRect t="69278"/>
          <a:stretch/>
        </p:blipFill>
        <p:spPr bwMode="auto">
          <a:xfrm>
            <a:off x="5643393" y="1271525"/>
            <a:ext cx="5981065" cy="53428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0917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F11E-EFDD-5B31-302F-695F47E02244}"/>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7722A726-1455-4CC5-47C1-26DD25CCB2C1}"/>
              </a:ext>
            </a:extLst>
          </p:cNvPr>
          <p:cNvSpPr>
            <a:spLocks noGrp="1"/>
          </p:cNvSpPr>
          <p:nvPr>
            <p:ph sz="quarter" idx="11"/>
          </p:nvPr>
        </p:nvSpPr>
        <p:spPr/>
        <p:txBody>
          <a:bodyPr vert="horz" lIns="0" tIns="0" rIns="0" bIns="0" rtlCol="0" anchor="t">
            <a:noAutofit/>
          </a:bodyPr>
          <a:lstStyle/>
          <a:p>
            <a:r>
              <a:rPr lang="en-GB" dirty="0"/>
              <a:t>In today’s session, we’ll be looking at some key tools we’ve created/updated to assist our members to understand Transitional Protection (TrP) and how it affects them. </a:t>
            </a:r>
          </a:p>
          <a:p>
            <a:r>
              <a:rPr lang="en-GB" dirty="0"/>
              <a:t>These are:</a:t>
            </a:r>
          </a:p>
          <a:p>
            <a:pPr marL="285750" indent="-285750">
              <a:buFont typeface="Arial" panose="020B0604020202020204" pitchFamily="34" charset="0"/>
              <a:buChar char="•"/>
            </a:pPr>
            <a:r>
              <a:rPr lang="en-GB" dirty="0"/>
              <a:t>Scheme Personalised Calculator</a:t>
            </a:r>
          </a:p>
          <a:p>
            <a:pPr marL="285750" indent="-285750">
              <a:buFont typeface="Arial" panose="020B0604020202020204" pitchFamily="34" charset="0"/>
              <a:buChar char="•"/>
            </a:pPr>
            <a:r>
              <a:rPr lang="en-GB" dirty="0"/>
              <a:t>Changes to the Family Benefits page</a:t>
            </a:r>
          </a:p>
          <a:p>
            <a:pPr marL="285750" indent="-285750">
              <a:buFont typeface="Arial" panose="020B0604020202020204" pitchFamily="34" charset="0"/>
              <a:buChar char="•"/>
            </a:pPr>
            <a:r>
              <a:rPr lang="en-GB" dirty="0"/>
              <a:t>Changes to the Annual Benefit Statement for TrP affected members</a:t>
            </a:r>
          </a:p>
          <a:p>
            <a:pPr marL="285750" indent="-285750">
              <a:buFont typeface="Arial" panose="020B0604020202020204" pitchFamily="34" charset="0"/>
              <a:buChar char="•"/>
            </a:pPr>
            <a:r>
              <a:rPr lang="en-GB" dirty="0"/>
              <a:t>The Flexibilities Calculator.</a:t>
            </a:r>
            <a:endParaRPr lang="en-GB" b="0" dirty="0">
              <a:solidFill>
                <a:srgbClr val="000000"/>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6506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07522-89B4-F77F-416F-ADD315159C80}"/>
              </a:ext>
            </a:extLst>
          </p:cNvPr>
          <p:cNvSpPr>
            <a:spLocks noGrp="1"/>
          </p:cNvSpPr>
          <p:nvPr>
            <p:ph type="title"/>
          </p:nvPr>
        </p:nvSpPr>
        <p:spPr/>
        <p:txBody>
          <a:bodyPr/>
          <a:lstStyle/>
          <a:p>
            <a:r>
              <a:rPr lang="en-GB" dirty="0"/>
              <a:t>Any Questions?</a:t>
            </a:r>
          </a:p>
        </p:txBody>
      </p:sp>
      <p:pic>
        <p:nvPicPr>
          <p:cNvPr id="7" name="Content Placeholder 6" descr="Badge Question Mark with solid fill">
            <a:extLst>
              <a:ext uri="{FF2B5EF4-FFF2-40B4-BE49-F238E27FC236}">
                <a16:creationId xmlns:a16="http://schemas.microsoft.com/office/drawing/2014/main" id="{F666843B-ABA4-E1BA-58DB-831873F738AF}"/>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7146387" y="1508369"/>
            <a:ext cx="4248443" cy="4248443"/>
          </a:xfrm>
        </p:spPr>
      </p:pic>
    </p:spTree>
    <p:extLst>
      <p:ext uri="{BB962C8B-B14F-4D97-AF65-F5344CB8AC3E}">
        <p14:creationId xmlns:p14="http://schemas.microsoft.com/office/powerpoint/2010/main" val="358402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BB31-CD3B-859E-EDDC-8565B4AC3253}"/>
              </a:ext>
            </a:extLst>
          </p:cNvPr>
          <p:cNvSpPr>
            <a:spLocks noGrp="1"/>
          </p:cNvSpPr>
          <p:nvPr>
            <p:ph type="title"/>
          </p:nvPr>
        </p:nvSpPr>
        <p:spPr>
          <a:xfrm>
            <a:off x="345992" y="557276"/>
            <a:ext cx="9747131" cy="1206210"/>
          </a:xfrm>
        </p:spPr>
        <p:txBody>
          <a:bodyPr/>
          <a:lstStyle/>
          <a:p>
            <a:r>
              <a:rPr lang="en-GB" dirty="0"/>
              <a:t>Session 4: Flexibilities Personalised Calculator Changes</a:t>
            </a:r>
          </a:p>
        </p:txBody>
      </p:sp>
      <p:sp>
        <p:nvSpPr>
          <p:cNvPr id="3" name="Content Placeholder 2">
            <a:extLst>
              <a:ext uri="{FF2B5EF4-FFF2-40B4-BE49-F238E27FC236}">
                <a16:creationId xmlns:a16="http://schemas.microsoft.com/office/drawing/2014/main" id="{873292B7-60D9-214A-B97E-1594413E8F42}"/>
              </a:ext>
            </a:extLst>
          </p:cNvPr>
          <p:cNvSpPr>
            <a:spLocks noGrp="1"/>
          </p:cNvSpPr>
          <p:nvPr>
            <p:ph sz="quarter" idx="11"/>
          </p:nvPr>
        </p:nvSpPr>
        <p:spPr>
          <a:xfrm>
            <a:off x="354014" y="2379306"/>
            <a:ext cx="10707687" cy="3464220"/>
          </a:xfrm>
        </p:spPr>
        <p:txBody>
          <a:bodyPr vert="horz" lIns="0" tIns="0" rIns="0" bIns="0" rtlCol="0" anchor="t">
            <a:noAutofit/>
          </a:bodyPr>
          <a:lstStyle/>
          <a:p>
            <a:r>
              <a:rPr lang="en-GB" dirty="0"/>
              <a:t>Purpose:</a:t>
            </a:r>
          </a:p>
          <a:p>
            <a:r>
              <a:rPr lang="en-GB" dirty="0"/>
              <a:t>The Flexibilities Personalised Calculator has also been enhanced for those members affected by Transitional Protection.</a:t>
            </a:r>
          </a:p>
          <a:p>
            <a:r>
              <a:rPr lang="en-GB" dirty="0"/>
              <a:t>The member will be able to access this tool through their MPO account.</a:t>
            </a:r>
          </a:p>
          <a:p>
            <a:r>
              <a:rPr lang="en-GB" dirty="0"/>
              <a:t>The tool allows members to consider Additional Pension, Faster Accrual and Buy Out.</a:t>
            </a:r>
          </a:p>
          <a:p>
            <a:r>
              <a:rPr lang="en-GB" dirty="0"/>
              <a:t>Let’s have a look at an example of a member considering Additional Pension…</a:t>
            </a:r>
          </a:p>
        </p:txBody>
      </p:sp>
    </p:spTree>
    <p:extLst>
      <p:ext uri="{BB962C8B-B14F-4D97-AF65-F5344CB8AC3E}">
        <p14:creationId xmlns:p14="http://schemas.microsoft.com/office/powerpoint/2010/main" val="108584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(1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838442" cy="4572000"/>
          </a:xfrm>
        </p:spPr>
        <p:txBody>
          <a:bodyPr/>
          <a:lstStyle/>
          <a:p>
            <a:r>
              <a:rPr lang="en-GB" dirty="0"/>
              <a:t>An eligibility checker sits behind the calculator and will only display the flexibilities that the member is entitled to.</a:t>
            </a:r>
          </a:p>
          <a:p>
            <a:r>
              <a:rPr lang="en-GB" dirty="0"/>
              <a:t>If the member wishes to get a flexibility estimate, they should click the relevant button to start the process.</a:t>
            </a:r>
          </a:p>
          <a:p>
            <a:r>
              <a:rPr lang="en-GB" dirty="0"/>
              <a:t>If the member is not eligible for a particular flexibility, the option will be ‘greyed out’ and an explanation as to why provided.</a:t>
            </a:r>
          </a:p>
          <a:p>
            <a:endParaRPr lang="en-GB" sz="2400" b="0" dirty="0"/>
          </a:p>
        </p:txBody>
      </p:sp>
      <p:pic>
        <p:nvPicPr>
          <p:cNvPr id="1028" name="Picture 4">
            <a:extLst>
              <a:ext uri="{FF2B5EF4-FFF2-40B4-BE49-F238E27FC236}">
                <a16:creationId xmlns:a16="http://schemas.microsoft.com/office/drawing/2014/main" id="{7E3CD23D-A8DA-A6CD-DEA5-4E310F8C6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822" y="1412876"/>
            <a:ext cx="5026456" cy="510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1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(2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838442" cy="4572000"/>
          </a:xfrm>
        </p:spPr>
        <p:txBody>
          <a:bodyPr/>
          <a:lstStyle/>
          <a:p>
            <a:r>
              <a:rPr lang="en-GB" dirty="0"/>
              <a:t>The member will be presented with some key information before they begin the process.</a:t>
            </a:r>
          </a:p>
          <a:p>
            <a:r>
              <a:rPr lang="en-GB" dirty="0"/>
              <a:t>This includes links to relevant additional information that will support their request.</a:t>
            </a:r>
          </a:p>
          <a:p>
            <a:endParaRPr lang="en-GB" b="0" dirty="0"/>
          </a:p>
        </p:txBody>
      </p:sp>
      <p:pic>
        <p:nvPicPr>
          <p:cNvPr id="4" name="Picture 3">
            <a:extLst>
              <a:ext uri="{FF2B5EF4-FFF2-40B4-BE49-F238E27FC236}">
                <a16:creationId xmlns:a16="http://schemas.microsoft.com/office/drawing/2014/main" id="{9829061A-10CA-17EF-0D2D-DD48E71496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85" t="13609" r="12557" b="14421"/>
          <a:stretch/>
        </p:blipFill>
        <p:spPr bwMode="auto">
          <a:xfrm>
            <a:off x="6634146" y="1693514"/>
            <a:ext cx="5058289" cy="444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(3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502776" cy="4572000"/>
          </a:xfrm>
        </p:spPr>
        <p:txBody>
          <a:bodyPr/>
          <a:lstStyle/>
          <a:p>
            <a:r>
              <a:rPr lang="en-GB" dirty="0"/>
              <a:t>The member will be asked to confirm their current employer.</a:t>
            </a:r>
          </a:p>
          <a:p>
            <a:r>
              <a:rPr lang="en-GB" dirty="0"/>
              <a:t>If the member selects ‘Yes’ they’ll be able to progress to the ‘Purchase details’ screen.</a:t>
            </a:r>
          </a:p>
          <a:p>
            <a:r>
              <a:rPr lang="en-GB" dirty="0"/>
              <a:t>If their current employer is different to the one displayed, the member will select ‘No’ and they’ll be asked to provide more information to help us determine their current employer.</a:t>
            </a:r>
          </a:p>
          <a:p>
            <a:endParaRPr lang="en-GB" dirty="0"/>
          </a:p>
        </p:txBody>
      </p:sp>
      <p:pic>
        <p:nvPicPr>
          <p:cNvPr id="5" name="Picture 4">
            <a:extLst>
              <a:ext uri="{FF2B5EF4-FFF2-40B4-BE49-F238E27FC236}">
                <a16:creationId xmlns:a16="http://schemas.microsoft.com/office/drawing/2014/main" id="{68FEDB5D-DCF2-31CF-D90A-8A245FBE8339}"/>
              </a:ext>
            </a:extLst>
          </p:cNvPr>
          <p:cNvPicPr>
            <a:picLocks noChangeAspect="1"/>
          </p:cNvPicPr>
          <p:nvPr/>
        </p:nvPicPr>
        <p:blipFill>
          <a:blip r:embed="rId2"/>
          <a:stretch>
            <a:fillRect/>
          </a:stretch>
        </p:blipFill>
        <p:spPr>
          <a:xfrm>
            <a:off x="6096021" y="1661664"/>
            <a:ext cx="5867856" cy="4171978"/>
          </a:xfrm>
          <a:prstGeom prst="rect">
            <a:avLst/>
          </a:prstGeom>
        </p:spPr>
      </p:pic>
    </p:spTree>
    <p:extLst>
      <p:ext uri="{BB962C8B-B14F-4D97-AF65-F5344CB8AC3E}">
        <p14:creationId xmlns:p14="http://schemas.microsoft.com/office/powerpoint/2010/main" val="31703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(4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502776" cy="4572000"/>
          </a:xfrm>
        </p:spPr>
        <p:txBody>
          <a:bodyPr/>
          <a:lstStyle/>
          <a:p>
            <a:r>
              <a:rPr lang="en-GB" dirty="0"/>
              <a:t>Once we have the employer recorded, the member will be asked to determine:</a:t>
            </a:r>
          </a:p>
          <a:p>
            <a:pPr marL="342900" indent="-342900">
              <a:buFont typeface="Arial" panose="020B0604020202020204" pitchFamily="34" charset="0"/>
              <a:buChar char="•"/>
            </a:pPr>
            <a:r>
              <a:rPr lang="en-GB" dirty="0"/>
              <a:t>How many £250 units they’d like to purchase</a:t>
            </a:r>
          </a:p>
          <a:p>
            <a:pPr marL="342900" indent="-342900">
              <a:buFont typeface="Arial" panose="020B0604020202020204" pitchFamily="34" charset="0"/>
              <a:buChar char="•"/>
            </a:pPr>
            <a:r>
              <a:rPr lang="en-GB" dirty="0"/>
              <a:t>Whether this is covers them and their dependents </a:t>
            </a:r>
          </a:p>
          <a:p>
            <a:pPr marL="342900" indent="-342900">
              <a:buFont typeface="Arial" panose="020B0604020202020204" pitchFamily="34" charset="0"/>
              <a:buChar char="•"/>
            </a:pPr>
            <a:r>
              <a:rPr lang="en-GB" dirty="0"/>
              <a:t>How they’d like to pay for the additional pension (either as a one-off payment or through instalments).</a:t>
            </a:r>
          </a:p>
          <a:p>
            <a:endParaRPr lang="en-GB" dirty="0"/>
          </a:p>
        </p:txBody>
      </p:sp>
      <p:pic>
        <p:nvPicPr>
          <p:cNvPr id="4" name="Picture 3">
            <a:extLst>
              <a:ext uri="{FF2B5EF4-FFF2-40B4-BE49-F238E27FC236}">
                <a16:creationId xmlns:a16="http://schemas.microsoft.com/office/drawing/2014/main" id="{BAB42522-CCBB-D5B6-A021-161954570D16}"/>
              </a:ext>
            </a:extLst>
          </p:cNvPr>
          <p:cNvPicPr>
            <a:picLocks noChangeAspect="1"/>
          </p:cNvPicPr>
          <p:nvPr/>
        </p:nvPicPr>
        <p:blipFill>
          <a:blip r:embed="rId2"/>
          <a:stretch>
            <a:fillRect/>
          </a:stretch>
        </p:blipFill>
        <p:spPr>
          <a:xfrm>
            <a:off x="6427968" y="1464760"/>
            <a:ext cx="5308600" cy="5016500"/>
          </a:xfrm>
          <a:prstGeom prst="rect">
            <a:avLst/>
          </a:prstGeom>
        </p:spPr>
      </p:pic>
    </p:spTree>
    <p:extLst>
      <p:ext uri="{BB962C8B-B14F-4D97-AF65-F5344CB8AC3E}">
        <p14:creationId xmlns:p14="http://schemas.microsoft.com/office/powerpoint/2010/main" val="3576820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(5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11405864" cy="1124429"/>
          </a:xfrm>
        </p:spPr>
        <p:txBody>
          <a:bodyPr/>
          <a:lstStyle/>
          <a:p>
            <a:r>
              <a:rPr lang="en-GB" dirty="0"/>
              <a:t>Depending on the method of payment selected, the members will have the purchase options displayed. </a:t>
            </a:r>
          </a:p>
          <a:p>
            <a:endParaRPr lang="en-GB" b="0" dirty="0"/>
          </a:p>
        </p:txBody>
      </p:sp>
      <p:pic>
        <p:nvPicPr>
          <p:cNvPr id="5" name="Picture 4" descr="A screenshot of a computer application&#10;&#10;Description automatically generated">
            <a:extLst>
              <a:ext uri="{FF2B5EF4-FFF2-40B4-BE49-F238E27FC236}">
                <a16:creationId xmlns:a16="http://schemas.microsoft.com/office/drawing/2014/main" id="{413D2CE1-E9D0-4EFB-8729-9E3ADBC0A6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92" t="11404" r="8167" b="22585"/>
          <a:stretch/>
        </p:blipFill>
        <p:spPr bwMode="auto">
          <a:xfrm>
            <a:off x="1457351" y="2291788"/>
            <a:ext cx="3862705" cy="4566212"/>
          </a:xfrm>
          <a:prstGeom prst="rect">
            <a:avLst/>
          </a:prstGeom>
          <a:noFill/>
          <a:ln>
            <a:noFill/>
          </a:ln>
          <a:extLst>
            <a:ext uri="{53640926-AAD7-44D8-BBD7-CCE9431645EC}">
              <a14:shadowObscured xmlns:a14="http://schemas.microsoft.com/office/drawing/2010/main"/>
            </a:ext>
          </a:extLst>
        </p:spPr>
      </p:pic>
      <p:pic>
        <p:nvPicPr>
          <p:cNvPr id="6" name="Picture 5" descr="A screenshot of a computer application&#10;&#10;Description automatically generated">
            <a:extLst>
              <a:ext uri="{FF2B5EF4-FFF2-40B4-BE49-F238E27FC236}">
                <a16:creationId xmlns:a16="http://schemas.microsoft.com/office/drawing/2014/main" id="{7133E0BD-A570-145C-5B28-2A527E36C3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4" t="8054" r="55709" b="24048"/>
          <a:stretch/>
        </p:blipFill>
        <p:spPr bwMode="auto">
          <a:xfrm>
            <a:off x="6571520" y="2285859"/>
            <a:ext cx="3862704" cy="45721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470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(6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248133" cy="4572000"/>
          </a:xfrm>
        </p:spPr>
        <p:txBody>
          <a:bodyPr/>
          <a:lstStyle/>
          <a:p>
            <a:r>
              <a:rPr lang="en-GB" dirty="0"/>
              <a:t>If the member chooses to proceed with the Additional Pension purchase, they’ll be presented with a declaration.</a:t>
            </a:r>
          </a:p>
          <a:p>
            <a:r>
              <a:rPr lang="en-GB" dirty="0"/>
              <a:t>This includes links to relevant additional information that will support their request.</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00C27335-9770-6A60-A100-49440BBD6C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96" t="16880" r="14204" b="16599"/>
          <a:stretch/>
        </p:blipFill>
        <p:spPr bwMode="auto">
          <a:xfrm>
            <a:off x="5871618" y="1706423"/>
            <a:ext cx="5947694" cy="4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314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(7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248133" cy="4572000"/>
          </a:xfrm>
        </p:spPr>
        <p:txBody>
          <a:bodyPr/>
          <a:lstStyle/>
          <a:p>
            <a:r>
              <a:rPr lang="en-GB" dirty="0"/>
              <a:t>If the member chooses to proceed with the Additional Pension purchase, they’ll be presented with a declaration.</a:t>
            </a:r>
          </a:p>
          <a:p>
            <a:r>
              <a:rPr lang="en-GB" dirty="0"/>
              <a:t>This includes links to relevant additional information that will support their request.</a:t>
            </a:r>
          </a:p>
          <a:p>
            <a:endParaRPr lang="en-GB" b="0" dirty="0"/>
          </a:p>
          <a:p>
            <a:endParaRPr lang="en-GB" b="0" dirty="0"/>
          </a:p>
          <a:p>
            <a:endParaRPr lang="en-GB" b="0" dirty="0"/>
          </a:p>
        </p:txBody>
      </p:sp>
      <p:pic>
        <p:nvPicPr>
          <p:cNvPr id="5" name="Picture 4">
            <a:extLst>
              <a:ext uri="{FF2B5EF4-FFF2-40B4-BE49-F238E27FC236}">
                <a16:creationId xmlns:a16="http://schemas.microsoft.com/office/drawing/2014/main" id="{00C27335-9770-6A60-A100-49440BBD6C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96" t="16880" r="14204" b="16599"/>
          <a:stretch/>
        </p:blipFill>
        <p:spPr bwMode="auto">
          <a:xfrm>
            <a:off x="5871618" y="1706423"/>
            <a:ext cx="5947694" cy="4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70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(8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248133" cy="4572000"/>
          </a:xfrm>
        </p:spPr>
        <p:txBody>
          <a:bodyPr/>
          <a:lstStyle/>
          <a:p>
            <a:r>
              <a:rPr lang="en-GB" dirty="0"/>
              <a:t>When the declaration is completed, the member is presented with a summary of the details they’ve provided.</a:t>
            </a:r>
          </a:p>
          <a:p>
            <a:r>
              <a:rPr lang="en-GB" dirty="0"/>
              <a:t>The information can be updated should the member choose to.</a:t>
            </a:r>
          </a:p>
          <a:p>
            <a:r>
              <a:rPr lang="en-GB" dirty="0"/>
              <a:t>Once the member is happy with the details, they submit their entry and the member’s part of the process is complete. The member also has the option to print this information if they choose to.</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8450E89A-AF94-A1F3-03AD-6451DB6F619D}"/>
              </a:ext>
            </a:extLst>
          </p:cNvPr>
          <p:cNvPicPr>
            <a:picLocks noChangeAspect="1"/>
          </p:cNvPicPr>
          <p:nvPr/>
        </p:nvPicPr>
        <p:blipFill>
          <a:blip r:embed="rId2"/>
          <a:stretch>
            <a:fillRect/>
          </a:stretch>
        </p:blipFill>
        <p:spPr>
          <a:xfrm>
            <a:off x="6695057" y="1257450"/>
            <a:ext cx="4717581" cy="5431927"/>
          </a:xfrm>
          <a:prstGeom prst="rect">
            <a:avLst/>
          </a:prstGeom>
        </p:spPr>
      </p:pic>
    </p:spTree>
    <p:extLst>
      <p:ext uri="{BB962C8B-B14F-4D97-AF65-F5344CB8AC3E}">
        <p14:creationId xmlns:p14="http://schemas.microsoft.com/office/powerpoint/2010/main" val="419928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BB31-CD3B-859E-EDDC-8565B4AC3253}"/>
              </a:ext>
            </a:extLst>
          </p:cNvPr>
          <p:cNvSpPr>
            <a:spLocks noGrp="1"/>
          </p:cNvSpPr>
          <p:nvPr>
            <p:ph type="title"/>
          </p:nvPr>
        </p:nvSpPr>
        <p:spPr>
          <a:xfrm>
            <a:off x="6308203" y="1147585"/>
            <a:ext cx="5694744" cy="602987"/>
          </a:xfrm>
        </p:spPr>
        <p:txBody>
          <a:bodyPr/>
          <a:lstStyle/>
          <a:p>
            <a:r>
              <a:rPr lang="en-GB" dirty="0"/>
              <a:t>Session 1: Scheme Personalised Calculator</a:t>
            </a:r>
          </a:p>
        </p:txBody>
      </p:sp>
      <p:sp>
        <p:nvSpPr>
          <p:cNvPr id="3" name="Content Placeholder 2">
            <a:extLst>
              <a:ext uri="{FF2B5EF4-FFF2-40B4-BE49-F238E27FC236}">
                <a16:creationId xmlns:a16="http://schemas.microsoft.com/office/drawing/2014/main" id="{873292B7-60D9-214A-B97E-1594413E8F42}"/>
              </a:ext>
            </a:extLst>
          </p:cNvPr>
          <p:cNvSpPr>
            <a:spLocks noGrp="1"/>
          </p:cNvSpPr>
          <p:nvPr>
            <p:ph sz="quarter" idx="11"/>
          </p:nvPr>
        </p:nvSpPr>
        <p:spPr>
          <a:xfrm>
            <a:off x="6835044" y="1875098"/>
            <a:ext cx="5020070" cy="3968427"/>
          </a:xfrm>
        </p:spPr>
        <p:txBody>
          <a:bodyPr vert="horz" lIns="0" tIns="0" rIns="0" bIns="0" rtlCol="0" anchor="t">
            <a:noAutofit/>
          </a:bodyPr>
          <a:lstStyle/>
          <a:p>
            <a:r>
              <a:rPr lang="en-GB" sz="1800" dirty="0"/>
              <a:t>Purpose:</a:t>
            </a:r>
          </a:p>
          <a:p>
            <a:r>
              <a:rPr lang="en-GB" sz="1800" dirty="0"/>
              <a:t>The ‘Scheme Personalised Calculator’ (previously known as the ‘My Pension Estimator’) tool has been created to provide the member with an estimate of what their benefits could be at their preferred retirement age.</a:t>
            </a:r>
          </a:p>
          <a:p>
            <a:r>
              <a:rPr lang="en-GB" sz="1800" dirty="0"/>
              <a:t>The tool is available directly to the member through their MPO account and is located in the ‘Modellers/Personalised Calculators’ section.</a:t>
            </a:r>
          </a:p>
          <a:p>
            <a:r>
              <a:rPr lang="en-GB" sz="1800" dirty="0"/>
              <a:t>Let’s have a look at the tool.</a:t>
            </a:r>
          </a:p>
        </p:txBody>
      </p:sp>
      <p:pic>
        <p:nvPicPr>
          <p:cNvPr id="6" name="Picture 5">
            <a:extLst>
              <a:ext uri="{FF2B5EF4-FFF2-40B4-BE49-F238E27FC236}">
                <a16:creationId xmlns:a16="http://schemas.microsoft.com/office/drawing/2014/main" id="{7746EC45-3D56-3806-9A58-1FBCE5E1E496}"/>
              </a:ext>
            </a:extLst>
          </p:cNvPr>
          <p:cNvPicPr>
            <a:picLocks noChangeAspect="1"/>
          </p:cNvPicPr>
          <p:nvPr/>
        </p:nvPicPr>
        <p:blipFill>
          <a:blip r:embed="rId2"/>
          <a:stretch>
            <a:fillRect/>
          </a:stretch>
        </p:blipFill>
        <p:spPr>
          <a:xfrm>
            <a:off x="-498231" y="0"/>
            <a:ext cx="6594231" cy="6858000"/>
          </a:xfrm>
          <a:prstGeom prst="rect">
            <a:avLst/>
          </a:prstGeom>
          <a:solidFill>
            <a:srgbClr val="E6ECF1"/>
          </a:solidFill>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4A9708C-89F7-FDF7-7DCF-42975C24F4B3}"/>
                  </a:ext>
                </a:extLst>
              </p14:cNvPr>
              <p14:cNvContentPartPr/>
              <p14:nvPr/>
            </p14:nvContentPartPr>
            <p14:xfrm>
              <a:off x="2019514" y="80914"/>
              <a:ext cx="1924920" cy="28440"/>
            </p14:xfrm>
          </p:contentPart>
        </mc:Choice>
        <mc:Fallback xmlns="">
          <p:pic>
            <p:nvPicPr>
              <p:cNvPr id="5" name="Ink 4">
                <a:extLst>
                  <a:ext uri="{FF2B5EF4-FFF2-40B4-BE49-F238E27FC236}">
                    <a16:creationId xmlns:a16="http://schemas.microsoft.com/office/drawing/2014/main" id="{64A9708C-89F7-FDF7-7DCF-42975C24F4B3}"/>
                  </a:ext>
                </a:extLst>
              </p:cNvPr>
              <p:cNvPicPr/>
              <p:nvPr/>
            </p:nvPicPr>
            <p:blipFill>
              <a:blip r:embed="rId4"/>
              <a:stretch>
                <a:fillRect/>
              </a:stretch>
            </p:blipFill>
            <p:spPr>
              <a:xfrm>
                <a:off x="1983521" y="45364"/>
                <a:ext cx="1996547" cy="99185"/>
              </a:xfrm>
              <a:prstGeom prst="rect">
                <a:avLst/>
              </a:prstGeom>
            </p:spPr>
          </p:pic>
        </mc:Fallback>
      </mc:AlternateContent>
      <p:sp>
        <p:nvSpPr>
          <p:cNvPr id="7" name="Rectangle 6">
            <a:extLst>
              <a:ext uri="{FF2B5EF4-FFF2-40B4-BE49-F238E27FC236}">
                <a16:creationId xmlns:a16="http://schemas.microsoft.com/office/drawing/2014/main" id="{82BBBEE2-8F78-D465-1296-03EA498ABD34}"/>
              </a:ext>
            </a:extLst>
          </p:cNvPr>
          <p:cNvSpPr/>
          <p:nvPr/>
        </p:nvSpPr>
        <p:spPr>
          <a:xfrm>
            <a:off x="3362885" y="4467225"/>
            <a:ext cx="247650" cy="171450"/>
          </a:xfrm>
          <a:prstGeom prst="rect">
            <a:avLst/>
          </a:prstGeom>
          <a:solidFill>
            <a:srgbClr val="E6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6421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Flexibilities Calculator (9 of 9)</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4" y="1549323"/>
            <a:ext cx="5248133" cy="4572000"/>
          </a:xfrm>
        </p:spPr>
        <p:txBody>
          <a:bodyPr/>
          <a:lstStyle/>
          <a:p>
            <a:r>
              <a:rPr lang="en-GB" dirty="0"/>
              <a:t>When the form has been submitted the member is presented with a confirmation screen and advised of the next steps.</a:t>
            </a:r>
          </a:p>
          <a:p>
            <a:endParaRPr lang="en-GB" b="0" dirty="0"/>
          </a:p>
          <a:p>
            <a:endParaRPr lang="en-GB" b="0" dirty="0"/>
          </a:p>
          <a:p>
            <a:endParaRPr lang="en-GB" b="0" dirty="0"/>
          </a:p>
        </p:txBody>
      </p:sp>
      <p:pic>
        <p:nvPicPr>
          <p:cNvPr id="5" name="Picture 4">
            <a:extLst>
              <a:ext uri="{FF2B5EF4-FFF2-40B4-BE49-F238E27FC236}">
                <a16:creationId xmlns:a16="http://schemas.microsoft.com/office/drawing/2014/main" id="{B195CA7D-F397-CA6E-EC58-BEC101699C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09" t="14890" r="14329" b="15309"/>
          <a:stretch/>
        </p:blipFill>
        <p:spPr bwMode="auto">
          <a:xfrm>
            <a:off x="6589855" y="1873158"/>
            <a:ext cx="4819650" cy="357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7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07522-89B4-F77F-416F-ADD315159C80}"/>
              </a:ext>
            </a:extLst>
          </p:cNvPr>
          <p:cNvSpPr>
            <a:spLocks noGrp="1"/>
          </p:cNvSpPr>
          <p:nvPr>
            <p:ph type="title"/>
          </p:nvPr>
        </p:nvSpPr>
        <p:spPr/>
        <p:txBody>
          <a:bodyPr/>
          <a:lstStyle/>
          <a:p>
            <a:r>
              <a:rPr lang="en-GB" dirty="0"/>
              <a:t>Any Questions?</a:t>
            </a:r>
          </a:p>
        </p:txBody>
      </p:sp>
      <p:pic>
        <p:nvPicPr>
          <p:cNvPr id="7" name="Content Placeholder 6" descr="Badge Question Mark with solid fill">
            <a:extLst>
              <a:ext uri="{FF2B5EF4-FFF2-40B4-BE49-F238E27FC236}">
                <a16:creationId xmlns:a16="http://schemas.microsoft.com/office/drawing/2014/main" id="{F666843B-ABA4-E1BA-58DB-831873F738AF}"/>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7146387" y="1508369"/>
            <a:ext cx="4248443" cy="4248443"/>
          </a:xfrm>
        </p:spPr>
      </p:pic>
    </p:spTree>
    <p:extLst>
      <p:ext uri="{BB962C8B-B14F-4D97-AF65-F5344CB8AC3E}">
        <p14:creationId xmlns:p14="http://schemas.microsoft.com/office/powerpoint/2010/main" val="143201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F11E-EFDD-5B31-302F-695F47E02244}"/>
              </a:ext>
            </a:extLst>
          </p:cNvPr>
          <p:cNvSpPr>
            <a:spLocks noGrp="1"/>
          </p:cNvSpPr>
          <p:nvPr>
            <p:ph type="title"/>
          </p:nvPr>
        </p:nvSpPr>
        <p:spPr>
          <a:xfrm>
            <a:off x="6827025" y="314201"/>
            <a:ext cx="5028092" cy="602987"/>
          </a:xfrm>
        </p:spPr>
        <p:txBody>
          <a:bodyPr/>
          <a:lstStyle/>
          <a:p>
            <a:r>
              <a:rPr lang="en-GB" dirty="0"/>
              <a:t>Summary</a:t>
            </a:r>
          </a:p>
        </p:txBody>
      </p:sp>
      <p:sp>
        <p:nvSpPr>
          <p:cNvPr id="3" name="Content Placeholder 2">
            <a:extLst>
              <a:ext uri="{FF2B5EF4-FFF2-40B4-BE49-F238E27FC236}">
                <a16:creationId xmlns:a16="http://schemas.microsoft.com/office/drawing/2014/main" id="{7722A726-1455-4CC5-47C1-26DD25CCB2C1}"/>
              </a:ext>
            </a:extLst>
          </p:cNvPr>
          <p:cNvSpPr>
            <a:spLocks noGrp="1"/>
          </p:cNvSpPr>
          <p:nvPr>
            <p:ph sz="quarter" idx="11"/>
          </p:nvPr>
        </p:nvSpPr>
        <p:spPr>
          <a:xfrm>
            <a:off x="6823471" y="1113963"/>
            <a:ext cx="5020070" cy="4926338"/>
          </a:xfrm>
        </p:spPr>
        <p:txBody>
          <a:bodyPr/>
          <a:lstStyle/>
          <a:p>
            <a:r>
              <a:rPr lang="en-GB" sz="1600" dirty="0"/>
              <a:t>Today’s session was aimed at giving an overview of some key tools we’ve created or updated to assist our members to understand Transitional Protection (TrP) and how it affects them. These were:</a:t>
            </a:r>
          </a:p>
          <a:p>
            <a:pPr marL="285750" indent="-285750">
              <a:buFont typeface="Arial" panose="020B0604020202020204" pitchFamily="34" charset="0"/>
              <a:buChar char="•"/>
            </a:pPr>
            <a:r>
              <a:rPr lang="en-GB" sz="1600" dirty="0"/>
              <a:t>Scheme Personalised Calculator</a:t>
            </a:r>
          </a:p>
          <a:p>
            <a:pPr marL="285750" indent="-285750">
              <a:buFont typeface="Arial" panose="020B0604020202020204" pitchFamily="34" charset="0"/>
              <a:buChar char="•"/>
            </a:pPr>
            <a:r>
              <a:rPr lang="en-GB" sz="1600" dirty="0"/>
              <a:t>Changes to the Family Benefits page</a:t>
            </a:r>
          </a:p>
          <a:p>
            <a:pPr marL="285750" indent="-285750">
              <a:buFont typeface="Arial" panose="020B0604020202020204" pitchFamily="34" charset="0"/>
              <a:buChar char="•"/>
            </a:pPr>
            <a:r>
              <a:rPr lang="en-GB" sz="1600" dirty="0"/>
              <a:t>Changes to the Annual Benefit Statement for TrP affected members</a:t>
            </a:r>
          </a:p>
          <a:p>
            <a:pPr marL="285750" indent="-285750">
              <a:buFont typeface="Arial" panose="020B0604020202020204" pitchFamily="34" charset="0"/>
              <a:buChar char="•"/>
            </a:pPr>
            <a:r>
              <a:rPr lang="en-GB" sz="1600" dirty="0"/>
              <a:t>The Flexibilities Calculator.</a:t>
            </a:r>
          </a:p>
          <a:p>
            <a:r>
              <a:rPr lang="en-GB" sz="1600" dirty="0"/>
              <a:t>We hope this has provided you with a high-level view of this collateral to increase your awareness and provide transparency of the changes to help you assist your members with their queries.</a:t>
            </a:r>
          </a:p>
        </p:txBody>
      </p:sp>
    </p:spTree>
    <p:extLst>
      <p:ext uri="{BB962C8B-B14F-4D97-AF65-F5344CB8AC3E}">
        <p14:creationId xmlns:p14="http://schemas.microsoft.com/office/powerpoint/2010/main" val="562661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FE101B-91ED-761B-A5D9-DEC343F6F04C}"/>
              </a:ext>
            </a:extLst>
          </p:cNvPr>
          <p:cNvSpPr txBox="1">
            <a:spLocks/>
          </p:cNvSpPr>
          <p:nvPr/>
        </p:nvSpPr>
        <p:spPr>
          <a:xfrm>
            <a:off x="4752654" y="3139599"/>
            <a:ext cx="2686692" cy="57880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dirty="0"/>
              <a:t>Thank you</a:t>
            </a:r>
          </a:p>
        </p:txBody>
      </p:sp>
    </p:spTree>
    <p:extLst>
      <p:ext uri="{BB962C8B-B14F-4D97-AF65-F5344CB8AC3E}">
        <p14:creationId xmlns:p14="http://schemas.microsoft.com/office/powerpoint/2010/main" val="124964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1036276" y="3429000"/>
            <a:ext cx="9376741" cy="602987"/>
          </a:xfrm>
        </p:spPr>
        <p:txBody>
          <a:bodyPr/>
          <a:lstStyle/>
          <a:p>
            <a:pPr algn="ctr"/>
            <a:r>
              <a:rPr lang="en-GB" dirty="0"/>
              <a:t>Scheme Personalised Calculator </a:t>
            </a:r>
            <a:br>
              <a:rPr lang="en-GB" dirty="0"/>
            </a:br>
            <a:r>
              <a:rPr lang="en-GB" dirty="0"/>
              <a:t>video walkthrough</a:t>
            </a:r>
          </a:p>
        </p:txBody>
      </p:sp>
    </p:spTree>
    <p:extLst>
      <p:ext uri="{BB962C8B-B14F-4D97-AF65-F5344CB8AC3E}">
        <p14:creationId xmlns:p14="http://schemas.microsoft.com/office/powerpoint/2010/main" val="36313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07522-89B4-F77F-416F-ADD315159C80}"/>
              </a:ext>
            </a:extLst>
          </p:cNvPr>
          <p:cNvSpPr>
            <a:spLocks noGrp="1"/>
          </p:cNvSpPr>
          <p:nvPr>
            <p:ph type="title"/>
          </p:nvPr>
        </p:nvSpPr>
        <p:spPr/>
        <p:txBody>
          <a:bodyPr/>
          <a:lstStyle/>
          <a:p>
            <a:r>
              <a:rPr lang="en-GB"/>
              <a:t>Any </a:t>
            </a:r>
            <a:r>
              <a:rPr lang="en-GB" dirty="0"/>
              <a:t>Q</a:t>
            </a:r>
            <a:r>
              <a:rPr lang="en-GB"/>
              <a:t>uestions</a:t>
            </a:r>
            <a:r>
              <a:rPr lang="en-GB" dirty="0"/>
              <a:t>?</a:t>
            </a:r>
          </a:p>
        </p:txBody>
      </p:sp>
      <p:pic>
        <p:nvPicPr>
          <p:cNvPr id="7" name="Content Placeholder 6" descr="Badge Question Mark with solid fill">
            <a:extLst>
              <a:ext uri="{FF2B5EF4-FFF2-40B4-BE49-F238E27FC236}">
                <a16:creationId xmlns:a16="http://schemas.microsoft.com/office/drawing/2014/main" id="{F666843B-ABA4-E1BA-58DB-831873F738AF}"/>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7146387" y="1508369"/>
            <a:ext cx="4248443" cy="4248443"/>
          </a:xfrm>
        </p:spPr>
      </p:pic>
    </p:spTree>
    <p:extLst>
      <p:ext uri="{BB962C8B-B14F-4D97-AF65-F5344CB8AC3E}">
        <p14:creationId xmlns:p14="http://schemas.microsoft.com/office/powerpoint/2010/main" val="3355277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BB31-CD3B-859E-EDDC-8565B4AC3253}"/>
              </a:ext>
            </a:extLst>
          </p:cNvPr>
          <p:cNvSpPr>
            <a:spLocks noGrp="1"/>
          </p:cNvSpPr>
          <p:nvPr>
            <p:ph type="title"/>
          </p:nvPr>
        </p:nvSpPr>
        <p:spPr>
          <a:xfrm>
            <a:off x="345993" y="557276"/>
            <a:ext cx="8854278" cy="602987"/>
          </a:xfrm>
        </p:spPr>
        <p:txBody>
          <a:bodyPr/>
          <a:lstStyle/>
          <a:p>
            <a:r>
              <a:rPr lang="en-GB" dirty="0"/>
              <a:t>Session 2: Family Benefits Page</a:t>
            </a:r>
          </a:p>
        </p:txBody>
      </p:sp>
      <p:sp>
        <p:nvSpPr>
          <p:cNvPr id="3" name="Content Placeholder 2">
            <a:extLst>
              <a:ext uri="{FF2B5EF4-FFF2-40B4-BE49-F238E27FC236}">
                <a16:creationId xmlns:a16="http://schemas.microsoft.com/office/drawing/2014/main" id="{873292B7-60D9-214A-B97E-1594413E8F42}"/>
              </a:ext>
            </a:extLst>
          </p:cNvPr>
          <p:cNvSpPr>
            <a:spLocks noGrp="1"/>
          </p:cNvSpPr>
          <p:nvPr>
            <p:ph sz="quarter" idx="11"/>
          </p:nvPr>
        </p:nvSpPr>
        <p:spPr/>
        <p:txBody>
          <a:bodyPr/>
          <a:lstStyle/>
          <a:p>
            <a:r>
              <a:rPr lang="en-GB" dirty="0"/>
              <a:t>Purpose:</a:t>
            </a:r>
          </a:p>
          <a:p>
            <a:r>
              <a:rPr lang="en-GB" dirty="0"/>
              <a:t>The ‘Family Benefits Page’ has been enhanced for those members affected by Transitional Protection.</a:t>
            </a:r>
          </a:p>
          <a:p>
            <a:r>
              <a:rPr lang="en-GB" dirty="0"/>
              <a:t>The page is available directly to the member through their MPO account and is located in the ‘Personalised Calculators’ section.</a:t>
            </a:r>
          </a:p>
          <a:p>
            <a:endParaRPr lang="en-GB" dirty="0"/>
          </a:p>
          <a:p>
            <a:r>
              <a:rPr lang="en-GB" dirty="0"/>
              <a:t>Let’s have a look at the page.</a:t>
            </a:r>
          </a:p>
        </p:txBody>
      </p:sp>
    </p:spTree>
    <p:extLst>
      <p:ext uri="{BB962C8B-B14F-4D97-AF65-F5344CB8AC3E}">
        <p14:creationId xmlns:p14="http://schemas.microsoft.com/office/powerpoint/2010/main" val="163355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345993" y="557276"/>
            <a:ext cx="8554939" cy="602987"/>
          </a:xfrm>
        </p:spPr>
        <p:txBody>
          <a:bodyPr/>
          <a:lstStyle/>
          <a:p>
            <a:r>
              <a:rPr lang="en-GB" dirty="0"/>
              <a:t>Family Benefits Page (1 of 2)</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354015" y="1430149"/>
            <a:ext cx="5931282" cy="4989311"/>
          </a:xfrm>
        </p:spPr>
        <p:txBody>
          <a:bodyPr/>
          <a:lstStyle/>
          <a:p>
            <a:r>
              <a:rPr lang="en-GB" dirty="0"/>
              <a:t>Any member selecting the ‘Family Benefits Page’ personalised calculator will be provided with a high-level view of their Family Benefit entitlement based on the service and salary information held by the Scheme at the time the request is submitted.</a:t>
            </a:r>
          </a:p>
          <a:p>
            <a:r>
              <a:rPr lang="en-GB" dirty="0"/>
              <a:t>As well as some detail regarding the member’s status, marital status and information relating to their benefits, the member will be presented with a summary of their Family Benefits entitlement under each option.</a:t>
            </a:r>
          </a:p>
          <a:p>
            <a:r>
              <a:rPr lang="en-GB" dirty="0"/>
              <a:t>Option 1 shows these benefits considered under final salary and Option 2 career average.</a:t>
            </a:r>
          </a:p>
        </p:txBody>
      </p:sp>
      <p:pic>
        <p:nvPicPr>
          <p:cNvPr id="1026" name="Picture 2">
            <a:extLst>
              <a:ext uri="{FF2B5EF4-FFF2-40B4-BE49-F238E27FC236}">
                <a16:creationId xmlns:a16="http://schemas.microsoft.com/office/drawing/2014/main" id="{989EBFA2-5C59-13C6-40AD-6BC200772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950" y="1271526"/>
            <a:ext cx="4899802" cy="558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EA54-25E3-F0A9-9B3F-FA45CD241865}"/>
              </a:ext>
            </a:extLst>
          </p:cNvPr>
          <p:cNvSpPr>
            <a:spLocks noGrp="1"/>
          </p:cNvSpPr>
          <p:nvPr>
            <p:ph type="title"/>
          </p:nvPr>
        </p:nvSpPr>
        <p:spPr>
          <a:xfrm>
            <a:off x="6835044" y="837194"/>
            <a:ext cx="5028092" cy="602987"/>
          </a:xfrm>
        </p:spPr>
        <p:txBody>
          <a:bodyPr/>
          <a:lstStyle/>
          <a:p>
            <a:r>
              <a:rPr lang="en-GB" dirty="0"/>
              <a:t>Family Benefits Page (2 of 2)</a:t>
            </a:r>
          </a:p>
        </p:txBody>
      </p:sp>
      <p:sp>
        <p:nvSpPr>
          <p:cNvPr id="3" name="Content Placeholder 2">
            <a:extLst>
              <a:ext uri="{FF2B5EF4-FFF2-40B4-BE49-F238E27FC236}">
                <a16:creationId xmlns:a16="http://schemas.microsoft.com/office/drawing/2014/main" id="{92C60C9C-B4CA-66CD-5E87-0A7E9BF4875B}"/>
              </a:ext>
            </a:extLst>
          </p:cNvPr>
          <p:cNvSpPr>
            <a:spLocks noGrp="1"/>
          </p:cNvSpPr>
          <p:nvPr>
            <p:ph sz="quarter" idx="11"/>
          </p:nvPr>
        </p:nvSpPr>
        <p:spPr>
          <a:xfrm>
            <a:off x="6835044" y="1772816"/>
            <a:ext cx="5020070" cy="4070710"/>
          </a:xfrm>
        </p:spPr>
        <p:txBody>
          <a:bodyPr/>
          <a:lstStyle/>
          <a:p>
            <a:r>
              <a:rPr lang="en-GB" sz="1800" dirty="0"/>
              <a:t>Selecting the ‘Go to Calculation details’ button at the bottom of the summary tab opens a more detailed view.</a:t>
            </a:r>
          </a:p>
          <a:p>
            <a:r>
              <a:rPr lang="en-GB" sz="1800" dirty="0"/>
              <a:t>This provides the member with a breakdown of how the figures contained in the summary were derived.</a:t>
            </a:r>
          </a:p>
          <a:p>
            <a:r>
              <a:rPr lang="en-GB" sz="1800" dirty="0"/>
              <a:t>While there is no option to print the results, the member can view these in real time as they feel appropriate.</a:t>
            </a:r>
          </a:p>
        </p:txBody>
      </p:sp>
      <p:pic>
        <p:nvPicPr>
          <p:cNvPr id="2050" name="Picture 2">
            <a:extLst>
              <a:ext uri="{FF2B5EF4-FFF2-40B4-BE49-F238E27FC236}">
                <a16:creationId xmlns:a16="http://schemas.microsoft.com/office/drawing/2014/main" id="{4252801B-E442-BB73-97B1-655B7A3A0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1089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68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907522-89B4-F77F-416F-ADD315159C80}"/>
              </a:ext>
            </a:extLst>
          </p:cNvPr>
          <p:cNvSpPr>
            <a:spLocks noGrp="1"/>
          </p:cNvSpPr>
          <p:nvPr>
            <p:ph type="title"/>
          </p:nvPr>
        </p:nvSpPr>
        <p:spPr/>
        <p:txBody>
          <a:bodyPr/>
          <a:lstStyle/>
          <a:p>
            <a:r>
              <a:rPr lang="en-GB" dirty="0"/>
              <a:t>Any Questions?</a:t>
            </a:r>
          </a:p>
        </p:txBody>
      </p:sp>
      <p:pic>
        <p:nvPicPr>
          <p:cNvPr id="7" name="Content Placeholder 6" descr="Badge Question Mark with solid fill">
            <a:extLst>
              <a:ext uri="{FF2B5EF4-FFF2-40B4-BE49-F238E27FC236}">
                <a16:creationId xmlns:a16="http://schemas.microsoft.com/office/drawing/2014/main" id="{F666843B-ABA4-E1BA-58DB-831873F738AF}"/>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7146387" y="1508369"/>
            <a:ext cx="4248443" cy="4248443"/>
          </a:xfrm>
        </p:spPr>
      </p:pic>
    </p:spTree>
    <p:extLst>
      <p:ext uri="{BB962C8B-B14F-4D97-AF65-F5344CB8AC3E}">
        <p14:creationId xmlns:p14="http://schemas.microsoft.com/office/powerpoint/2010/main" val="1334382306"/>
      </p:ext>
    </p:extLst>
  </p:cSld>
  <p:clrMapOvr>
    <a:masterClrMapping/>
  </p:clrMapOvr>
</p:sld>
</file>

<file path=ppt/theme/theme1.xml><?xml version="1.0" encoding="utf-8"?>
<a:theme xmlns:a="http://schemas.openxmlformats.org/drawingml/2006/main" name="Teachers' Pensions Master Presentation">
  <a:themeElements>
    <a:clrScheme name="Custom 2">
      <a:dk1>
        <a:srgbClr val="003F72"/>
      </a:dk1>
      <a:lt1>
        <a:sysClr val="window" lastClr="FFFFFF"/>
      </a:lt1>
      <a:dk2>
        <a:srgbClr val="003F72"/>
      </a:dk2>
      <a:lt2>
        <a:srgbClr val="94CE09"/>
      </a:lt2>
      <a:accent1>
        <a:srgbClr val="003F72"/>
      </a:accent1>
      <a:accent2>
        <a:srgbClr val="94CE09"/>
      </a:accent2>
      <a:accent3>
        <a:srgbClr val="00BBEF"/>
      </a:accent3>
      <a:accent4>
        <a:srgbClr val="7A2E99"/>
      </a:accent4>
      <a:accent5>
        <a:srgbClr val="007A98"/>
      </a:accent5>
      <a:accent6>
        <a:srgbClr val="AC0071"/>
      </a:accent6>
      <a:hlink>
        <a:srgbClr val="00BBEF"/>
      </a:hlink>
      <a:folHlink>
        <a:srgbClr val="FFFFF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AC0A06507E2D4DA5ED21B676BE1899" ma:contentTypeVersion="8" ma:contentTypeDescription="Create a new document." ma:contentTypeScope="" ma:versionID="cd8df2ec2d70ba7aa9104f53a4343726">
  <xsd:schema xmlns:xsd="http://www.w3.org/2001/XMLSchema" xmlns:xs="http://www.w3.org/2001/XMLSchema" xmlns:p="http://schemas.microsoft.com/office/2006/metadata/properties" xmlns:ns2="16931313-cde4-4317-b19b-4f7d400fc624" targetNamespace="http://schemas.microsoft.com/office/2006/metadata/properties" ma:root="true" ma:fieldsID="52923fb07a60c3e7607bc26c22f9f004" ns2:_="">
    <xsd:import namespace="16931313-cde4-4317-b19b-4f7d400fc62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931313-cde4-4317-b19b-4f7d400fc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73FE5-CC15-47BF-84DD-89D514E4A4F0}">
  <ds:schemaRefs>
    <ds:schemaRef ds:uri="http://schemas.microsoft.com/office/2006/documentManagement/types"/>
    <ds:schemaRef ds:uri="http://www.w3.org/XML/1998/namespace"/>
    <ds:schemaRef ds:uri="http://purl.org/dc/elements/1.1/"/>
    <ds:schemaRef ds:uri="16931313-cde4-4317-b19b-4f7d400fc624"/>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DCAE28C-C109-42CC-9E17-97016F6AFCC7}">
  <ds:schemaRefs>
    <ds:schemaRef ds:uri="http://schemas.microsoft.com/sharepoint/v3/contenttype/forms"/>
  </ds:schemaRefs>
</ds:datastoreItem>
</file>

<file path=customXml/itemProps3.xml><?xml version="1.0" encoding="utf-8"?>
<ds:datastoreItem xmlns:ds="http://schemas.openxmlformats.org/officeDocument/2006/customXml" ds:itemID="{FDBFDF00-2C59-47D5-8D53-D0F1C597BA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931313-cde4-4317-b19b-4f7d400fc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9099</TotalTime>
  <Words>1647</Words>
  <Application>Microsoft Office PowerPoint</Application>
  <PresentationFormat>Widescreen</PresentationFormat>
  <Paragraphs>130</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Trebuchet MS</vt:lpstr>
      <vt:lpstr>Teachers' Pensions Master Presentation</vt:lpstr>
      <vt:lpstr>PowerPoint Presentation</vt:lpstr>
      <vt:lpstr>Agenda</vt:lpstr>
      <vt:lpstr>Session 1: Scheme Personalised Calculator</vt:lpstr>
      <vt:lpstr>Scheme Personalised Calculator  video walkthrough</vt:lpstr>
      <vt:lpstr>Any Questions?</vt:lpstr>
      <vt:lpstr>Session 2: Family Benefits Page</vt:lpstr>
      <vt:lpstr>Family Benefits Page (1 of 2)</vt:lpstr>
      <vt:lpstr>Family Benefits Page (2 of 2)</vt:lpstr>
      <vt:lpstr>Any Questions?</vt:lpstr>
      <vt:lpstr>Session 3: TrP Annual Benefits Changes</vt:lpstr>
      <vt:lpstr>TrP RSABS (1 of 9)</vt:lpstr>
      <vt:lpstr>TrP RSABS (2 of 9)</vt:lpstr>
      <vt:lpstr>TrP RSABS (3 of 9)</vt:lpstr>
      <vt:lpstr>TrP RSABS (4 of 9)</vt:lpstr>
      <vt:lpstr>TrP RSABS (5 of 9)</vt:lpstr>
      <vt:lpstr>TrP RSABS (6 of 9)</vt:lpstr>
      <vt:lpstr>TrP RSABS (7 of 9)</vt:lpstr>
      <vt:lpstr>TrP RSABS (8 of 9)</vt:lpstr>
      <vt:lpstr>TrP RSABS (9 of 9)</vt:lpstr>
      <vt:lpstr>Any Questions?</vt:lpstr>
      <vt:lpstr>Session 4: Flexibilities Personalised Calculator Changes</vt:lpstr>
      <vt:lpstr>Flexibilities Calculator (1 of 9)</vt:lpstr>
      <vt:lpstr>Flexibilities Calculator (2 of 9)</vt:lpstr>
      <vt:lpstr>Flexibilities Calculator (3 of 9)</vt:lpstr>
      <vt:lpstr>Flexibilities Calculator (4 of 9)</vt:lpstr>
      <vt:lpstr>Flexibilities Calculator (5 of 9)</vt:lpstr>
      <vt:lpstr>Flexibilities Calculator (6 of 9)</vt:lpstr>
      <vt:lpstr>Flexibilities Calculator (7 of 9)</vt:lpstr>
      <vt:lpstr>Flexibilities Calculator (8 of 9)</vt:lpstr>
      <vt:lpstr>Flexibilities Calculator (9 of 9)</vt:lpstr>
      <vt:lpstr>Any Questions?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Leafe, Nichola (Employee Benefits)</dc:creator>
  <cp:lastModifiedBy>Ali, Sundus (Capita Experience Pension Solutions)</cp:lastModifiedBy>
  <cp:revision>215</cp:revision>
  <dcterms:created xsi:type="dcterms:W3CDTF">2020-08-28T08:56:08Z</dcterms:created>
  <dcterms:modified xsi:type="dcterms:W3CDTF">2024-10-03T12:43:38Z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0x010100E5AC0A06507E2D4DA5ED21B676BE1899</vt:lpwstr>
  </property>
</Properties>
</file>