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318" r:id="rId8"/>
    <p:sldId id="319" r:id="rId9"/>
    <p:sldId id="265" r:id="rId10"/>
    <p:sldId id="317" r:id="rId11"/>
    <p:sldId id="31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 Jo (Employee Benefits)" initials="CJ(B" lastIdx="2" clrIdx="0">
    <p:extLst>
      <p:ext uri="{19B8F6BF-5375-455C-9EA6-DF929625EA0E}">
        <p15:presenceInfo xmlns:p15="http://schemas.microsoft.com/office/powerpoint/2012/main" userId="S::P10192237@capita.co.uk::4fad07fb-3dd4-48c3-b07e-60a1a8831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D77"/>
    <a:srgbClr val="603A19"/>
    <a:srgbClr val="003F72"/>
    <a:srgbClr val="94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91" autoAdjust="0"/>
  </p:normalViewPr>
  <p:slideViewPr>
    <p:cSldViewPr snapToGrid="0">
      <p:cViewPr varScale="1">
        <p:scale>
          <a:sx n="107" d="100"/>
          <a:sy n="107" d="100"/>
        </p:scale>
        <p:origin x="69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BC8BC-33C6-4EE7-BBE7-840AAC60C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DA4E5-2410-41F9-A0E7-17A27F9CB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79AC-33F0-4D43-8DE5-72489625831D}" type="datetimeFigureOut">
              <a:rPr lang="en-GB" smtClean="0"/>
              <a:t>01/10/2024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C2AC2-CDFF-4856-A059-77B6E1D30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B209-D124-47BE-AE7D-DAED7470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18D2-DFCD-4633-BC49-65B2EE2B4D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9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1567-FFC4-49BA-91F5-8A0228FB8E50}" type="datetimeFigureOut">
              <a:rPr lang="en-GB" smtClean="0"/>
              <a:t>01/10/2024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B6EA-DD97-43EA-9327-E7F5EB5431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36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92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25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C4860F66-BE94-4A95-A0BF-3F91415399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76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D88EE7E-A10A-49EA-AA6A-180BA540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C5D0C0B-8670-41C5-A137-DDA6E6F33E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36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computer sitting on top of a table&#10;&#10;Description automatically generated">
            <a:extLst>
              <a:ext uri="{FF2B5EF4-FFF2-40B4-BE49-F238E27FC236}">
                <a16:creationId xmlns:a16="http://schemas.microsoft.com/office/drawing/2014/main" id="{9585BC52-9629-49A9-A75C-39B3DBFFC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2324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1EE3FB-29F0-4D00-AC1D-D0CC2D17A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B76232B-2D9F-46A8-9D21-1E9716132A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C3B9751-61F9-45CB-8105-6F4F75DFC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0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2D6A34-05F1-432B-82E6-40A1765561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26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imag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416D8DA-AFF1-4BA4-A575-1B0C6A30FD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2725469"/>
            <a:ext cx="2843999" cy="853200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1DA9DA8-0C4F-4FF2-87FE-8E123CA57E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965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9C3A0106-53E0-4AC2-ACB0-85151B13E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6" r="3960"/>
          <a:stretch/>
        </p:blipFill>
        <p:spPr>
          <a:xfrm>
            <a:off x="0" y="0"/>
            <a:ext cx="6096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B82687-2BC2-4FB6-81FC-65EB3DC9D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86A2264-4468-46AE-8C8C-0409FAEBBA1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CAD5BDC-00F9-43EF-9C5A-3EF42129B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82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BA5010-DCA0-403E-AD53-852DA8FD7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13462" r="14562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04FFB7-2E90-43CF-A6DE-652C93E9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589B7F-1244-4143-9F3F-76456ACC07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5B7B47-DDFD-4311-85CD-4C6DAB72AA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4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E21AEA-2D44-46BC-ACFE-AB09F7100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1" r="16820"/>
          <a:stretch/>
        </p:blipFill>
        <p:spPr>
          <a:xfrm>
            <a:off x="0" y="0"/>
            <a:ext cx="609600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45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488523-9B72-4015-AFB0-E07E2B322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A354231-CD58-4B88-8E10-341943191F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1444DA6-79BE-4A24-9777-8E8EDA909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CE1902-BC4F-4AF0-AB26-1FAF1D7736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99BEDB-89E5-86E8-A65F-28EFF9BE82F2}"/>
              </a:ext>
            </a:extLst>
          </p:cNvPr>
          <p:cNvSpPr/>
          <p:nvPr userDrawn="1"/>
        </p:nvSpPr>
        <p:spPr>
          <a:xfrm rot="716041">
            <a:off x="3309658" y="2684008"/>
            <a:ext cx="1073791" cy="570452"/>
          </a:xfrm>
          <a:prstGeom prst="rect">
            <a:avLst/>
          </a:prstGeom>
          <a:solidFill>
            <a:srgbClr val="D6A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5A8F69-B508-2814-7570-39148A7941B6}"/>
              </a:ext>
            </a:extLst>
          </p:cNvPr>
          <p:cNvSpPr/>
          <p:nvPr userDrawn="1"/>
        </p:nvSpPr>
        <p:spPr>
          <a:xfrm rot="647918">
            <a:off x="2884089" y="2615292"/>
            <a:ext cx="19249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noFill/>
                  <a:prstDash val="solid"/>
                </a:ln>
                <a:solidFill>
                  <a:srgbClr val="603A1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951591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CC127934-D726-4BCD-AD07-2DCD16B30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23803"/>
          <a:stretch/>
        </p:blipFill>
        <p:spPr>
          <a:xfrm>
            <a:off x="6095999" y="0"/>
            <a:ext cx="6096001" cy="68566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D96928-AC60-42C2-AE2F-0266DB4C5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A3E2E69-4D21-4D15-9A69-80E820A4A2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6F23C4E-12C5-4209-AA49-E0F9C6B651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02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4B1F76-F6F0-4EB6-81A5-DCC1DB68E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25D6859-CDAD-4D19-B1E9-8325DCE3B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erson writ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A9F575B3-7D27-471F-AA33-B8F3084A4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r="31039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50BE35A-BF0E-4739-A52E-8786BC942F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3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757" r:id="rId3"/>
    <p:sldLayoutId id="2147483729" r:id="rId4"/>
    <p:sldLayoutId id="2147483724" r:id="rId5"/>
    <p:sldLayoutId id="2147483721" r:id="rId6"/>
    <p:sldLayoutId id="2147483989" r:id="rId7"/>
    <p:sldLayoutId id="2147483763" r:id="rId8"/>
    <p:sldLayoutId id="2147483990" r:id="rId9"/>
    <p:sldLayoutId id="2147483981" r:id="rId10"/>
    <p:sldLayoutId id="214748399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AD2A7-FE5C-4E7F-B4F1-6F4C48EC16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8214632" cy="1914434"/>
          </a:xfrm>
        </p:spPr>
        <p:txBody>
          <a:bodyPr/>
          <a:lstStyle/>
          <a:p>
            <a:r>
              <a:rPr lang="en-GB" dirty="0"/>
              <a:t>Teachers’ Pensions Action Forum October 2024</a:t>
            </a:r>
          </a:p>
          <a:p>
            <a:r>
              <a:rPr lang="en-GB" dirty="0"/>
              <a:t>Update from Teachers’ Pensions</a:t>
            </a:r>
          </a:p>
        </p:txBody>
      </p:sp>
    </p:spTree>
    <p:extLst>
      <p:ext uri="{BB962C8B-B14F-4D97-AF65-F5344CB8AC3E}">
        <p14:creationId xmlns:p14="http://schemas.microsoft.com/office/powerpoint/2010/main" val="105252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F695-4FDF-4F89-B75C-564908FF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5" y="555810"/>
            <a:ext cx="5028092" cy="681437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45550-F6A0-4082-A293-D86C1299AA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7" y="1451094"/>
            <a:ext cx="5020070" cy="4396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Employer hub/Employer Toolkit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Employer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Campaigns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Employer Forum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My Pension Online (MPO)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3310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2F18-95BE-4A05-B5D1-884DBDAA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D75BC-137A-4E64-9C9E-3D050E1F21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7" y="1590025"/>
            <a:ext cx="5020070" cy="4572000"/>
          </a:xfrm>
        </p:spPr>
        <p:txBody>
          <a:bodyPr/>
          <a:lstStyle/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B3D505-8CB1-4997-50F5-7D6B64F3A65C}"/>
              </a:ext>
            </a:extLst>
          </p:cNvPr>
          <p:cNvSpPr txBox="1">
            <a:spLocks/>
          </p:cNvSpPr>
          <p:nvPr/>
        </p:nvSpPr>
        <p:spPr>
          <a:xfrm>
            <a:off x="6835047" y="1587556"/>
            <a:ext cx="5020070" cy="4396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Transitional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CSAT, ICS &amp; Focus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Monthly Bulletin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Contract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6438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F11E-EFDD-5B31-302F-695F47E0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2A726-1455-4CC5-47C1-26DD25CCB2C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Salary sacrifice - the only approved schemes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Childcare voucher or other childcare benefit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Cycle or cyclist’s safety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Mobile telephone scheme entered into on or before 5 April 2017 (except that a salary sacrifice arrangement for a mobile telephone scheme will only be covered up until 6 April 2018).</a:t>
            </a:r>
          </a:p>
          <a:p>
            <a:r>
              <a:rPr lang="en-GB" dirty="0"/>
              <a:t>All other salary schemes would be considered to be unapproved.</a:t>
            </a:r>
          </a:p>
        </p:txBody>
      </p:sp>
    </p:spTree>
    <p:extLst>
      <p:ext uri="{BB962C8B-B14F-4D97-AF65-F5344CB8AC3E}">
        <p14:creationId xmlns:p14="http://schemas.microsoft.com/office/powerpoint/2010/main" val="206506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0B7BE9-1CFA-A65D-C8A7-25E6AF21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update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EFE96-F188-F37F-0EB8-2D1A3B30892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Member contribution rate - change from April to ensure that the required yield of 9.6%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Transitional Tax Free Amount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Auto Enrolment (recent guidance regarding seasonal / temporary workers from </a:t>
            </a:r>
            <a:r>
              <a:rPr lang="en-GB" dirty="0" err="1"/>
              <a:t>tPR</a:t>
            </a:r>
            <a:r>
              <a:rPr lang="en-GB" dirty="0"/>
              <a:t>) -  employers must enrol staff from Day 1.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27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059E-41BC-4EF2-AB91-1E6EB346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4EA1-270D-4CC4-AEDB-A67D3E73FD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573966"/>
            <a:ext cx="5020070" cy="4269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Summer Retirements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Annual Allowance Exercise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Seasonal casework volumes.</a:t>
            </a:r>
          </a:p>
          <a:p>
            <a:endParaRPr lang="en-GB" sz="2000" dirty="0"/>
          </a:p>
          <a:p>
            <a:br>
              <a:rPr lang="en-GB" sz="2000" dirty="0"/>
            </a:b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9304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0206-2BB9-45AB-BB0A-08A19C5B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30A4-A2D7-4D4F-BBA8-93E6EAEF01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571625"/>
            <a:ext cx="5020070" cy="42719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Winter Retirements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Revisions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Pensions Increase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Transitional Protection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37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5B36-1313-439E-BC6A-C3E06686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1EEA-A70F-4CF6-9A19-E03EA890DD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573966"/>
            <a:ext cx="5020070" cy="4269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Member service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Lifetime Event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Digital first for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File submission accuracy.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64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4B43-9410-4254-9E63-5864575D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654" y="3139599"/>
            <a:ext cx="2686692" cy="578801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56086875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5A1A7642E71E449A28905C8C4B3A39" ma:contentTypeVersion="13" ma:contentTypeDescription="Create a new document." ma:contentTypeScope="" ma:versionID="5b326fe3671ef91054e0960258342e0b">
  <xsd:schema xmlns:xsd="http://www.w3.org/2001/XMLSchema" xmlns:xs="http://www.w3.org/2001/XMLSchema" xmlns:p="http://schemas.microsoft.com/office/2006/metadata/properties" xmlns:ns3="28419853-262b-4fae-8a7d-6b6477fa070e" xmlns:ns4="f06cb1f3-d57b-42f5-81c2-35e06e3ccc38" targetNamespace="http://schemas.microsoft.com/office/2006/metadata/properties" ma:root="true" ma:fieldsID="d446438d53599e77017d94dfd7383544" ns3:_="" ns4:_="">
    <xsd:import namespace="28419853-262b-4fae-8a7d-6b6477fa070e"/>
    <xsd:import namespace="f06cb1f3-d57b-42f5-81c2-35e06e3ccc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19853-262b-4fae-8a7d-6b6477fa0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cb1f3-d57b-42f5-81c2-35e06e3cc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CAE28C-C109-42CC-9E17-97016F6AFC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373FE5-CC15-47BF-84DD-89D514E4A4F0}">
  <ds:schemaRefs>
    <ds:schemaRef ds:uri="http://purl.org/dc/terms/"/>
    <ds:schemaRef ds:uri="28419853-262b-4fae-8a7d-6b6477fa070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06cb1f3-d57b-42f5-81c2-35e06e3ccc3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B8FEDD-094C-424C-916D-8669EF1D9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19853-262b-4fae-8a7d-6b6477fa070e"/>
    <ds:schemaRef ds:uri="f06cb1f3-d57b-42f5-81c2-35e06e3cc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8403</TotalTime>
  <Words>201</Words>
  <Application>Microsoft Office PowerPoint</Application>
  <PresentationFormat>Widescreen</PresentationFormat>
  <Paragraphs>48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Teachers' Pensions Master Presentation</vt:lpstr>
      <vt:lpstr>PowerPoint Presentation</vt:lpstr>
      <vt:lpstr> Engagement</vt:lpstr>
      <vt:lpstr>Updates</vt:lpstr>
      <vt:lpstr>Policy update</vt:lpstr>
      <vt:lpstr>Policy update</vt:lpstr>
      <vt:lpstr>Operations Updates</vt:lpstr>
      <vt:lpstr>Operations Focus</vt:lpstr>
      <vt:lpstr>Our Ask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Leafe, Nichola (Employee Benefits)</dc:creator>
  <cp:lastModifiedBy>Ali, Sundus (Capita Experience Pension Solutions)</cp:lastModifiedBy>
  <cp:revision>197</cp:revision>
  <dcterms:created xsi:type="dcterms:W3CDTF">2020-08-28T08:56:08Z</dcterms:created>
  <dcterms:modified xsi:type="dcterms:W3CDTF">2024-10-01T13:21:23Z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0x010100B35A1A7642E71E449A28905C8C4B3A39</vt:lpwstr>
  </property>
</Properties>
</file>