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4" r:id="rId5"/>
  </p:sldMasterIdLst>
  <p:notesMasterIdLst>
    <p:notesMasterId r:id="rId14"/>
  </p:notesMasterIdLst>
  <p:handoutMasterIdLst>
    <p:handoutMasterId r:id="rId15"/>
  </p:handoutMasterIdLst>
  <p:sldIdLst>
    <p:sldId id="335" r:id="rId6"/>
    <p:sldId id="379" r:id="rId7"/>
    <p:sldId id="1096" r:id="rId8"/>
    <p:sldId id="1069" r:id="rId9"/>
    <p:sldId id="1068" r:id="rId10"/>
    <p:sldId id="1070" r:id="rId11"/>
    <p:sldId id="1159" r:id="rId12"/>
    <p:sldId id="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ney, Keith (Capita Experience Pension Solutions)" initials="FK(EPS" lastIdx="1" clrIdx="0">
    <p:extLst>
      <p:ext uri="{19B8F6BF-5375-455C-9EA6-DF929625EA0E}">
        <p15:presenceInfo xmlns:p15="http://schemas.microsoft.com/office/powerpoint/2012/main" userId="S::P10014569@capita.co.uk::1b31ed25-8056-4e5e-9fdd-4bb507a3c1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009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DCEFA-97A7-42BC-A969-CEB1BC9D4D3F}" v="76" dt="2024-05-30T13:50:04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84" autoAdjust="0"/>
  </p:normalViewPr>
  <p:slideViewPr>
    <p:cSldViewPr snapToGrid="0">
      <p:cViewPr varScale="1">
        <p:scale>
          <a:sx n="46" d="100"/>
          <a:sy n="46" d="100"/>
        </p:scale>
        <p:origin x="14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FB43B-21F2-4891-BF94-EF4BF009A50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33936B-DC3C-4588-9752-8AB3CDC3CFF9}">
      <dgm:prSet phldrT="[Text]"/>
      <dgm:spPr/>
      <dgm:t>
        <a:bodyPr/>
        <a:lstStyle/>
        <a:p>
          <a:r>
            <a:rPr lang="en-GB"/>
            <a:t>Elections Team </a:t>
          </a:r>
        </a:p>
      </dgm:t>
    </dgm:pt>
    <dgm:pt modelId="{388DD658-E2FB-4FCC-9EC0-247062E82720}" type="parTrans" cxnId="{6DB81D85-BDE7-41AF-A561-3188568E0FDF}">
      <dgm:prSet/>
      <dgm:spPr/>
      <dgm:t>
        <a:bodyPr/>
        <a:lstStyle/>
        <a:p>
          <a:endParaRPr lang="en-GB"/>
        </a:p>
      </dgm:t>
    </dgm:pt>
    <dgm:pt modelId="{B231E090-B196-46C1-8736-55A7944357CB}" type="sibTrans" cxnId="{6DB81D85-BDE7-41AF-A561-3188568E0FDF}">
      <dgm:prSet/>
      <dgm:spPr/>
      <dgm:t>
        <a:bodyPr/>
        <a:lstStyle/>
        <a:p>
          <a:endParaRPr lang="en-GB"/>
        </a:p>
      </dgm:t>
    </dgm:pt>
    <dgm:pt modelId="{7424784A-41A6-48A9-B840-00F48057BAE1}">
      <dgm:prSet phldrT="[Text]"/>
      <dgm:spPr/>
      <dgm:t>
        <a:bodyPr/>
        <a:lstStyle/>
        <a:p>
          <a:r>
            <a:rPr lang="en-GB"/>
            <a:t>Benefits Team</a:t>
          </a:r>
        </a:p>
      </dgm:t>
    </dgm:pt>
    <dgm:pt modelId="{16948DF1-21F4-4A31-B3C3-EC4114E4A2EA}" type="parTrans" cxnId="{30ED77D7-A3C6-4817-8DA2-D2B8E69CA792}">
      <dgm:prSet/>
      <dgm:spPr/>
      <dgm:t>
        <a:bodyPr/>
        <a:lstStyle/>
        <a:p>
          <a:endParaRPr lang="en-GB"/>
        </a:p>
      </dgm:t>
    </dgm:pt>
    <dgm:pt modelId="{47CA332B-2F0D-4E4C-A1A7-B269176A5C66}" type="sibTrans" cxnId="{30ED77D7-A3C6-4817-8DA2-D2B8E69CA792}">
      <dgm:prSet/>
      <dgm:spPr/>
      <dgm:t>
        <a:bodyPr/>
        <a:lstStyle/>
        <a:p>
          <a:endParaRPr lang="en-GB"/>
        </a:p>
      </dgm:t>
    </dgm:pt>
    <dgm:pt modelId="{2C38AF64-72EE-4222-ADDF-0248C95DB749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/>
            <a:t>This Team calculates the benefits for members who are retiring.    </a:t>
          </a:r>
          <a:endParaRPr lang="en-GB" sz="1300"/>
        </a:p>
      </dgm:t>
    </dgm:pt>
    <dgm:pt modelId="{00AC5B7E-F1FF-472E-A386-5D5D42F6E592}" type="parTrans" cxnId="{802502F9-081B-4410-A724-6BC37706BEAF}">
      <dgm:prSet/>
      <dgm:spPr/>
      <dgm:t>
        <a:bodyPr/>
        <a:lstStyle/>
        <a:p>
          <a:endParaRPr lang="en-GB"/>
        </a:p>
      </dgm:t>
    </dgm:pt>
    <dgm:pt modelId="{612A3625-568C-4BDB-9A45-A6CCB6882E17}" type="sibTrans" cxnId="{802502F9-081B-4410-A724-6BC37706BEAF}">
      <dgm:prSet/>
      <dgm:spPr/>
      <dgm:t>
        <a:bodyPr/>
        <a:lstStyle/>
        <a:p>
          <a:endParaRPr lang="en-GB"/>
        </a:p>
      </dgm:t>
    </dgm:pt>
    <dgm:pt modelId="{A177F1A1-6234-4C2C-948B-3657C23A14A9}">
      <dgm:prSet phldrT="[Text]"/>
      <dgm:spPr/>
      <dgm:t>
        <a:bodyPr/>
        <a:lstStyle/>
        <a:p>
          <a:r>
            <a:rPr lang="en-GB"/>
            <a:t>Transfers and Pension on Divorce Teams</a:t>
          </a:r>
        </a:p>
      </dgm:t>
    </dgm:pt>
    <dgm:pt modelId="{3AC0D037-84A0-4441-AD8B-2CE74E5EC4B0}" type="parTrans" cxnId="{06F8FE33-2C64-4DE4-B275-054D4D0CE2EC}">
      <dgm:prSet/>
      <dgm:spPr/>
      <dgm:t>
        <a:bodyPr/>
        <a:lstStyle/>
        <a:p>
          <a:endParaRPr lang="en-GB"/>
        </a:p>
      </dgm:t>
    </dgm:pt>
    <dgm:pt modelId="{B2A97D55-6D67-4733-A201-6ECB63D58526}" type="sibTrans" cxnId="{06F8FE33-2C64-4DE4-B275-054D4D0CE2EC}">
      <dgm:prSet/>
      <dgm:spPr/>
      <dgm:t>
        <a:bodyPr/>
        <a:lstStyle/>
        <a:p>
          <a:endParaRPr lang="en-GB"/>
        </a:p>
      </dgm:t>
    </dgm:pt>
    <dgm:pt modelId="{5FFD1C41-2149-4A64-8EB3-EE7D1196CBDF}">
      <dgm:prSet phldrT="[Text]"/>
      <dgm:spPr/>
      <dgm:t>
        <a:bodyPr/>
        <a:lstStyle/>
        <a:p>
          <a:pPr algn="l"/>
          <a:r>
            <a:rPr lang="en-GB"/>
            <a:t>The Transfers team calculates and processes cases linked to a transfer in and out of the scheme.</a:t>
          </a:r>
        </a:p>
      </dgm:t>
    </dgm:pt>
    <dgm:pt modelId="{64E02C1E-3800-451E-9E71-975CA50B6E85}" type="parTrans" cxnId="{5FD61823-99AE-42C5-99C1-4FD652427E1C}">
      <dgm:prSet/>
      <dgm:spPr/>
      <dgm:t>
        <a:bodyPr/>
        <a:lstStyle/>
        <a:p>
          <a:endParaRPr lang="en-GB"/>
        </a:p>
      </dgm:t>
    </dgm:pt>
    <dgm:pt modelId="{FF1963EF-2B8D-42E7-BB5F-C4E7E6B6455C}" type="sibTrans" cxnId="{5FD61823-99AE-42C5-99C1-4FD652427E1C}">
      <dgm:prSet/>
      <dgm:spPr/>
      <dgm:t>
        <a:bodyPr/>
        <a:lstStyle/>
        <a:p>
          <a:endParaRPr lang="en-GB"/>
        </a:p>
      </dgm:t>
    </dgm:pt>
    <dgm:pt modelId="{8DA5DCFD-5DDD-45F0-9F3E-F708B0CC10F8}">
      <dgm:prSet/>
      <dgm:spPr/>
      <dgm:t>
        <a:bodyPr/>
        <a:lstStyle/>
        <a:p>
          <a:pPr algn="l"/>
          <a:r>
            <a:rPr lang="en-GB"/>
            <a:t>The Pensions on Divorce team calculates the impact of divorce settlements and implements the revised benefits for members and their ex-spouse.</a:t>
          </a:r>
        </a:p>
      </dgm:t>
    </dgm:pt>
    <dgm:pt modelId="{65A6E87D-862C-4FC2-A7FC-DDFD2D62D90E}" type="parTrans" cxnId="{0B2CA158-8E91-4F80-B437-967B65C38FA1}">
      <dgm:prSet/>
      <dgm:spPr/>
      <dgm:t>
        <a:bodyPr/>
        <a:lstStyle/>
        <a:p>
          <a:endParaRPr lang="en-GB"/>
        </a:p>
      </dgm:t>
    </dgm:pt>
    <dgm:pt modelId="{5C3AEF50-D3FC-4257-95AE-6CB10C44A74E}" type="sibTrans" cxnId="{0B2CA158-8E91-4F80-B437-967B65C38FA1}">
      <dgm:prSet/>
      <dgm:spPr/>
      <dgm:t>
        <a:bodyPr/>
        <a:lstStyle/>
        <a:p>
          <a:endParaRPr lang="en-GB"/>
        </a:p>
      </dgm:t>
    </dgm:pt>
    <dgm:pt modelId="{66F44B0E-7CFF-4372-B0EE-B1C7F38E528B}">
      <dgm:prSet phldrT="[Text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dirty="0"/>
            <a:t>This team calculates and processes opting in/out and flexibility elections, repays contributions and calculates annuities. </a:t>
          </a:r>
        </a:p>
      </dgm:t>
    </dgm:pt>
    <dgm:pt modelId="{21B33CE6-69F8-44DD-A5C3-2B40D26D718F}" type="parTrans" cxnId="{88C1A16C-BC25-4C8D-BB07-090F6C8FC635}">
      <dgm:prSet/>
      <dgm:spPr/>
      <dgm:t>
        <a:bodyPr/>
        <a:lstStyle/>
        <a:p>
          <a:endParaRPr lang="en-GB"/>
        </a:p>
      </dgm:t>
    </dgm:pt>
    <dgm:pt modelId="{F51E4E4F-471F-4ECC-AB58-51562F71EE0E}" type="sibTrans" cxnId="{88C1A16C-BC25-4C8D-BB07-090F6C8FC635}">
      <dgm:prSet/>
      <dgm:spPr/>
      <dgm:t>
        <a:bodyPr/>
        <a:lstStyle/>
        <a:p>
          <a:endParaRPr lang="en-GB"/>
        </a:p>
      </dgm:t>
    </dgm:pt>
    <dgm:pt modelId="{4C07E755-A1F4-4AFB-AB65-31D04CD42165}" type="pres">
      <dgm:prSet presAssocID="{84FFB43B-21F2-4891-BF94-EF4BF009A501}" presName="Name0" presStyleCnt="0">
        <dgm:presLayoutVars>
          <dgm:dir/>
          <dgm:animLvl val="lvl"/>
          <dgm:resizeHandles val="exact"/>
        </dgm:presLayoutVars>
      </dgm:prSet>
      <dgm:spPr/>
    </dgm:pt>
    <dgm:pt modelId="{AEBFCA01-021D-4F7D-8A74-A9DD0898D95A}" type="pres">
      <dgm:prSet presAssocID="{DD33936B-DC3C-4588-9752-8AB3CDC3CFF9}" presName="composite" presStyleCnt="0"/>
      <dgm:spPr/>
    </dgm:pt>
    <dgm:pt modelId="{70127502-6689-468A-915F-AF2DC813ABED}" type="pres">
      <dgm:prSet presAssocID="{DD33936B-DC3C-4588-9752-8AB3CDC3CFF9}" presName="parTx" presStyleLbl="alignNode1" presStyleIdx="0" presStyleCnt="3" custLinFactNeighborX="-103">
        <dgm:presLayoutVars>
          <dgm:chMax val="0"/>
          <dgm:chPref val="0"/>
          <dgm:bulletEnabled val="1"/>
        </dgm:presLayoutVars>
      </dgm:prSet>
      <dgm:spPr/>
    </dgm:pt>
    <dgm:pt modelId="{182E63D9-63DD-4A73-9695-287032928B44}" type="pres">
      <dgm:prSet presAssocID="{DD33936B-DC3C-4588-9752-8AB3CDC3CFF9}" presName="desTx" presStyleLbl="alignAccFollowNode1" presStyleIdx="0" presStyleCnt="3" custScaleX="98963" custScaleY="83047" custLinFactNeighborX="-621" custLinFactNeighborY="-7372">
        <dgm:presLayoutVars>
          <dgm:bulletEnabled val="1"/>
        </dgm:presLayoutVars>
      </dgm:prSet>
      <dgm:spPr/>
    </dgm:pt>
    <dgm:pt modelId="{1E0FBE82-C755-4E57-83B6-E1CCA7D5A9E6}" type="pres">
      <dgm:prSet presAssocID="{B231E090-B196-46C1-8736-55A7944357CB}" presName="space" presStyleCnt="0"/>
      <dgm:spPr/>
    </dgm:pt>
    <dgm:pt modelId="{F583127C-DDA6-410D-905A-25BC37C6364B}" type="pres">
      <dgm:prSet presAssocID="{7424784A-41A6-48A9-B840-00F48057BAE1}" presName="composite" presStyleCnt="0"/>
      <dgm:spPr/>
    </dgm:pt>
    <dgm:pt modelId="{E25B22FD-E04F-486B-86CC-341621EF2102}" type="pres">
      <dgm:prSet presAssocID="{7424784A-41A6-48A9-B840-00F48057BAE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7F90990-7278-4629-9962-3E7C6E613925}" type="pres">
      <dgm:prSet presAssocID="{7424784A-41A6-48A9-B840-00F48057BAE1}" presName="desTx" presStyleLbl="alignAccFollowNode1" presStyleIdx="1" presStyleCnt="3" custScaleY="84765" custLinFactNeighborX="0" custLinFactNeighborY="-6941">
        <dgm:presLayoutVars>
          <dgm:bulletEnabled val="1"/>
        </dgm:presLayoutVars>
      </dgm:prSet>
      <dgm:spPr/>
    </dgm:pt>
    <dgm:pt modelId="{037EC632-60C9-490A-9ED6-B933473E5FBA}" type="pres">
      <dgm:prSet presAssocID="{47CA332B-2F0D-4E4C-A1A7-B269176A5C66}" presName="space" presStyleCnt="0"/>
      <dgm:spPr/>
    </dgm:pt>
    <dgm:pt modelId="{6698824D-45B0-4721-8F8A-B19839A116D7}" type="pres">
      <dgm:prSet presAssocID="{A177F1A1-6234-4C2C-948B-3657C23A14A9}" presName="composite" presStyleCnt="0"/>
      <dgm:spPr/>
    </dgm:pt>
    <dgm:pt modelId="{C574A0CC-BC80-4212-B1CF-ECEAE2DEB36E}" type="pres">
      <dgm:prSet presAssocID="{A177F1A1-6234-4C2C-948B-3657C23A14A9}" presName="parTx" presStyleLbl="alignNode1" presStyleIdx="2" presStyleCnt="3" custLinFactNeighborX="103" custLinFactNeighborY="5484">
        <dgm:presLayoutVars>
          <dgm:chMax val="0"/>
          <dgm:chPref val="0"/>
          <dgm:bulletEnabled val="1"/>
        </dgm:presLayoutVars>
      </dgm:prSet>
      <dgm:spPr/>
    </dgm:pt>
    <dgm:pt modelId="{5C1414DD-5B0A-432D-8BBF-5A423A467CBD}" type="pres">
      <dgm:prSet presAssocID="{A177F1A1-6234-4C2C-948B-3657C23A14A9}" presName="desTx" presStyleLbl="alignAccFollowNode1" presStyleIdx="2" presStyleCnt="3" custScaleY="86293" custLinFactNeighborX="103" custLinFactNeighborY="-4119">
        <dgm:presLayoutVars>
          <dgm:bulletEnabled val="1"/>
        </dgm:presLayoutVars>
      </dgm:prSet>
      <dgm:spPr/>
    </dgm:pt>
  </dgm:ptLst>
  <dgm:cxnLst>
    <dgm:cxn modelId="{31BE590D-1A66-4E4B-BE6B-BB8DC1314F2F}" type="presOf" srcId="{66F44B0E-7CFF-4372-B0EE-B1C7F38E528B}" destId="{182E63D9-63DD-4A73-9695-287032928B44}" srcOrd="0" destOrd="0" presId="urn:microsoft.com/office/officeart/2005/8/layout/hList1"/>
    <dgm:cxn modelId="{3C2A291E-E66B-407D-BD39-787852D388FB}" type="presOf" srcId="{84FFB43B-21F2-4891-BF94-EF4BF009A501}" destId="{4C07E755-A1F4-4AFB-AB65-31D04CD42165}" srcOrd="0" destOrd="0" presId="urn:microsoft.com/office/officeart/2005/8/layout/hList1"/>
    <dgm:cxn modelId="{5FD61823-99AE-42C5-99C1-4FD652427E1C}" srcId="{A177F1A1-6234-4C2C-948B-3657C23A14A9}" destId="{5FFD1C41-2149-4A64-8EB3-EE7D1196CBDF}" srcOrd="0" destOrd="0" parTransId="{64E02C1E-3800-451E-9E71-975CA50B6E85}" sibTransId="{FF1963EF-2B8D-42E7-BB5F-C4E7E6B6455C}"/>
    <dgm:cxn modelId="{F33AFE27-6587-4A62-8990-E97AAE26039C}" type="presOf" srcId="{A177F1A1-6234-4C2C-948B-3657C23A14A9}" destId="{C574A0CC-BC80-4212-B1CF-ECEAE2DEB36E}" srcOrd="0" destOrd="0" presId="urn:microsoft.com/office/officeart/2005/8/layout/hList1"/>
    <dgm:cxn modelId="{06F8FE33-2C64-4DE4-B275-054D4D0CE2EC}" srcId="{84FFB43B-21F2-4891-BF94-EF4BF009A501}" destId="{A177F1A1-6234-4C2C-948B-3657C23A14A9}" srcOrd="2" destOrd="0" parTransId="{3AC0D037-84A0-4441-AD8B-2CE74E5EC4B0}" sibTransId="{B2A97D55-6D67-4733-A201-6ECB63D58526}"/>
    <dgm:cxn modelId="{88C1A16C-BC25-4C8D-BB07-090F6C8FC635}" srcId="{DD33936B-DC3C-4588-9752-8AB3CDC3CFF9}" destId="{66F44B0E-7CFF-4372-B0EE-B1C7F38E528B}" srcOrd="0" destOrd="0" parTransId="{21B33CE6-69F8-44DD-A5C3-2B40D26D718F}" sibTransId="{F51E4E4F-471F-4ECC-AB58-51562F71EE0E}"/>
    <dgm:cxn modelId="{0B2CA158-8E91-4F80-B437-967B65C38FA1}" srcId="{A177F1A1-6234-4C2C-948B-3657C23A14A9}" destId="{8DA5DCFD-5DDD-45F0-9F3E-F708B0CC10F8}" srcOrd="1" destOrd="0" parTransId="{65A6E87D-862C-4FC2-A7FC-DDFD2D62D90E}" sibTransId="{5C3AEF50-D3FC-4257-95AE-6CB10C44A74E}"/>
    <dgm:cxn modelId="{6DB81D85-BDE7-41AF-A561-3188568E0FDF}" srcId="{84FFB43B-21F2-4891-BF94-EF4BF009A501}" destId="{DD33936B-DC3C-4588-9752-8AB3CDC3CFF9}" srcOrd="0" destOrd="0" parTransId="{388DD658-E2FB-4FCC-9EC0-247062E82720}" sibTransId="{B231E090-B196-46C1-8736-55A7944357CB}"/>
    <dgm:cxn modelId="{B1380B91-8BE8-4F04-AE43-8A6AD9AA46A5}" type="presOf" srcId="{2C38AF64-72EE-4222-ADDF-0248C95DB749}" destId="{C7F90990-7278-4629-9962-3E7C6E613925}" srcOrd="0" destOrd="0" presId="urn:microsoft.com/office/officeart/2005/8/layout/hList1"/>
    <dgm:cxn modelId="{D24B7ABD-2470-4AF6-8518-9E7E38D34202}" type="presOf" srcId="{DD33936B-DC3C-4588-9752-8AB3CDC3CFF9}" destId="{70127502-6689-468A-915F-AF2DC813ABED}" srcOrd="0" destOrd="0" presId="urn:microsoft.com/office/officeart/2005/8/layout/hList1"/>
    <dgm:cxn modelId="{549C50C3-9072-49D7-B5B2-BF6F4C3F4A50}" type="presOf" srcId="{7424784A-41A6-48A9-B840-00F48057BAE1}" destId="{E25B22FD-E04F-486B-86CC-341621EF2102}" srcOrd="0" destOrd="0" presId="urn:microsoft.com/office/officeart/2005/8/layout/hList1"/>
    <dgm:cxn modelId="{30ED77D7-A3C6-4817-8DA2-D2B8E69CA792}" srcId="{84FFB43B-21F2-4891-BF94-EF4BF009A501}" destId="{7424784A-41A6-48A9-B840-00F48057BAE1}" srcOrd="1" destOrd="0" parTransId="{16948DF1-21F4-4A31-B3C3-EC4114E4A2EA}" sibTransId="{47CA332B-2F0D-4E4C-A1A7-B269176A5C66}"/>
    <dgm:cxn modelId="{4264DBD8-E803-4608-BEFA-7D17D4B71D3D}" type="presOf" srcId="{5FFD1C41-2149-4A64-8EB3-EE7D1196CBDF}" destId="{5C1414DD-5B0A-432D-8BBF-5A423A467CBD}" srcOrd="0" destOrd="0" presId="urn:microsoft.com/office/officeart/2005/8/layout/hList1"/>
    <dgm:cxn modelId="{FD93FAF5-7047-4F6E-AC06-96F57D1EDB8B}" type="presOf" srcId="{8DA5DCFD-5DDD-45F0-9F3E-F708B0CC10F8}" destId="{5C1414DD-5B0A-432D-8BBF-5A423A467CBD}" srcOrd="0" destOrd="1" presId="urn:microsoft.com/office/officeart/2005/8/layout/hList1"/>
    <dgm:cxn modelId="{802502F9-081B-4410-A724-6BC37706BEAF}" srcId="{7424784A-41A6-48A9-B840-00F48057BAE1}" destId="{2C38AF64-72EE-4222-ADDF-0248C95DB749}" srcOrd="0" destOrd="0" parTransId="{00AC5B7E-F1FF-472E-A386-5D5D42F6E592}" sibTransId="{612A3625-568C-4BDB-9A45-A6CCB6882E17}"/>
    <dgm:cxn modelId="{BD3088A8-60BD-48C6-ACEC-5F357F2838A5}" type="presParOf" srcId="{4C07E755-A1F4-4AFB-AB65-31D04CD42165}" destId="{AEBFCA01-021D-4F7D-8A74-A9DD0898D95A}" srcOrd="0" destOrd="0" presId="urn:microsoft.com/office/officeart/2005/8/layout/hList1"/>
    <dgm:cxn modelId="{E027878F-57AE-4A07-B1D1-EC4A9566619E}" type="presParOf" srcId="{AEBFCA01-021D-4F7D-8A74-A9DD0898D95A}" destId="{70127502-6689-468A-915F-AF2DC813ABED}" srcOrd="0" destOrd="0" presId="urn:microsoft.com/office/officeart/2005/8/layout/hList1"/>
    <dgm:cxn modelId="{D1BB2571-270B-47DE-920C-69D325AA9A67}" type="presParOf" srcId="{AEBFCA01-021D-4F7D-8A74-A9DD0898D95A}" destId="{182E63D9-63DD-4A73-9695-287032928B44}" srcOrd="1" destOrd="0" presId="urn:microsoft.com/office/officeart/2005/8/layout/hList1"/>
    <dgm:cxn modelId="{60348AB9-F054-4B30-8FDD-2C6639F04CBD}" type="presParOf" srcId="{4C07E755-A1F4-4AFB-AB65-31D04CD42165}" destId="{1E0FBE82-C755-4E57-83B6-E1CCA7D5A9E6}" srcOrd="1" destOrd="0" presId="urn:microsoft.com/office/officeart/2005/8/layout/hList1"/>
    <dgm:cxn modelId="{37F766A9-5822-4287-920A-B50B66D785A6}" type="presParOf" srcId="{4C07E755-A1F4-4AFB-AB65-31D04CD42165}" destId="{F583127C-DDA6-410D-905A-25BC37C6364B}" srcOrd="2" destOrd="0" presId="urn:microsoft.com/office/officeart/2005/8/layout/hList1"/>
    <dgm:cxn modelId="{94546138-A30C-406D-96F3-FD5B6356714B}" type="presParOf" srcId="{F583127C-DDA6-410D-905A-25BC37C6364B}" destId="{E25B22FD-E04F-486B-86CC-341621EF2102}" srcOrd="0" destOrd="0" presId="urn:microsoft.com/office/officeart/2005/8/layout/hList1"/>
    <dgm:cxn modelId="{116B5487-6DA0-48B1-8B6A-3A51641F7339}" type="presParOf" srcId="{F583127C-DDA6-410D-905A-25BC37C6364B}" destId="{C7F90990-7278-4629-9962-3E7C6E613925}" srcOrd="1" destOrd="0" presId="urn:microsoft.com/office/officeart/2005/8/layout/hList1"/>
    <dgm:cxn modelId="{86486B05-F98A-4ADE-A153-A6CC1933C193}" type="presParOf" srcId="{4C07E755-A1F4-4AFB-AB65-31D04CD42165}" destId="{037EC632-60C9-490A-9ED6-B933473E5FBA}" srcOrd="3" destOrd="0" presId="urn:microsoft.com/office/officeart/2005/8/layout/hList1"/>
    <dgm:cxn modelId="{4AB4B6A7-3B66-436F-A38C-50AFB7B8ED8D}" type="presParOf" srcId="{4C07E755-A1F4-4AFB-AB65-31D04CD42165}" destId="{6698824D-45B0-4721-8F8A-B19839A116D7}" srcOrd="4" destOrd="0" presId="urn:microsoft.com/office/officeart/2005/8/layout/hList1"/>
    <dgm:cxn modelId="{DE8314D6-4E98-4067-A7E5-E4D38FB6CC4A}" type="presParOf" srcId="{6698824D-45B0-4721-8F8A-B19839A116D7}" destId="{C574A0CC-BC80-4212-B1CF-ECEAE2DEB36E}" srcOrd="0" destOrd="0" presId="urn:microsoft.com/office/officeart/2005/8/layout/hList1"/>
    <dgm:cxn modelId="{46221D2F-73B2-4095-B654-B264FDB6C484}" type="presParOf" srcId="{6698824D-45B0-4721-8F8A-B19839A116D7}" destId="{5C1414DD-5B0A-432D-8BBF-5A423A467C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7502-6689-468A-915F-AF2DC813ABED}">
      <dsp:nvSpPr>
        <dsp:cNvPr id="0" name=""/>
        <dsp:cNvSpPr/>
      </dsp:nvSpPr>
      <dsp:spPr>
        <a:xfrm>
          <a:off x="0" y="157669"/>
          <a:ext cx="3236379" cy="539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Elections Team </a:t>
          </a:r>
        </a:p>
      </dsp:txBody>
      <dsp:txXfrm>
        <a:off x="0" y="157669"/>
        <a:ext cx="3236379" cy="539818"/>
      </dsp:txXfrm>
    </dsp:sp>
    <dsp:sp modelId="{182E63D9-63DD-4A73-9695-287032928B44}">
      <dsp:nvSpPr>
        <dsp:cNvPr id="0" name=""/>
        <dsp:cNvSpPr/>
      </dsp:nvSpPr>
      <dsp:spPr>
        <a:xfrm>
          <a:off x="2" y="720150"/>
          <a:ext cx="3202817" cy="1703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This team calculates and processes opting in/out and flexibility elections, repays contributions and calculates annuities. </a:t>
          </a:r>
        </a:p>
      </dsp:txBody>
      <dsp:txXfrm>
        <a:off x="2" y="720150"/>
        <a:ext cx="3202817" cy="1703932"/>
      </dsp:txXfrm>
    </dsp:sp>
    <dsp:sp modelId="{E25B22FD-E04F-486B-86CC-341621EF2102}">
      <dsp:nvSpPr>
        <dsp:cNvPr id="0" name=""/>
        <dsp:cNvSpPr/>
      </dsp:nvSpPr>
      <dsp:spPr>
        <a:xfrm>
          <a:off x="3692791" y="148857"/>
          <a:ext cx="3236379" cy="539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Benefits Team</a:t>
          </a:r>
        </a:p>
      </dsp:txBody>
      <dsp:txXfrm>
        <a:off x="3692791" y="148857"/>
        <a:ext cx="3236379" cy="539818"/>
      </dsp:txXfrm>
    </dsp:sp>
    <dsp:sp modelId="{C7F90990-7278-4629-9962-3E7C6E613925}">
      <dsp:nvSpPr>
        <dsp:cNvPr id="0" name=""/>
        <dsp:cNvSpPr/>
      </dsp:nvSpPr>
      <dsp:spPr>
        <a:xfrm>
          <a:off x="3692791" y="702556"/>
          <a:ext cx="3236379" cy="1739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/>
            <a:t>This Team calculates the benefits for members who are retiring.    </a:t>
          </a:r>
          <a:endParaRPr lang="en-GB" sz="1300" kern="1200"/>
        </a:p>
      </dsp:txBody>
      <dsp:txXfrm>
        <a:off x="3692791" y="702556"/>
        <a:ext cx="3236379" cy="1739181"/>
      </dsp:txXfrm>
    </dsp:sp>
    <dsp:sp modelId="{C574A0CC-BC80-4212-B1CF-ECEAE2DEB36E}">
      <dsp:nvSpPr>
        <dsp:cNvPr id="0" name=""/>
        <dsp:cNvSpPr/>
      </dsp:nvSpPr>
      <dsp:spPr>
        <a:xfrm>
          <a:off x="7385582" y="170623"/>
          <a:ext cx="3236379" cy="539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Transfers and Pension on Divorce Teams</a:t>
          </a:r>
        </a:p>
      </dsp:txBody>
      <dsp:txXfrm>
        <a:off x="7385582" y="170623"/>
        <a:ext cx="3236379" cy="539818"/>
      </dsp:txXfrm>
    </dsp:sp>
    <dsp:sp modelId="{5C1414DD-5B0A-432D-8BBF-5A423A467CBD}">
      <dsp:nvSpPr>
        <dsp:cNvPr id="0" name=""/>
        <dsp:cNvSpPr/>
      </dsp:nvSpPr>
      <dsp:spPr>
        <a:xfrm>
          <a:off x="7385582" y="736944"/>
          <a:ext cx="3236379" cy="17705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The Transfers team calculates and processes cases linked to a transfer in and out of the scheme.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The Pensions on Divorce team calculates the impact of divorce settlements and implements the revised benefits for members and their ex-spouse.</a:t>
          </a:r>
        </a:p>
      </dsp:txBody>
      <dsp:txXfrm>
        <a:off x="7385582" y="736944"/>
        <a:ext cx="3236379" cy="1770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58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9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2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1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7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4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3B6EA-DD97-43EA-9327-E7F5EB5431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9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3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FFA9C6D-FC29-4EB3-9038-619DFB6B8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0" y="552614"/>
            <a:ext cx="2837952" cy="8513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F08A4-9F57-4A3B-8E99-33C9F081C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0724" y="4122574"/>
            <a:ext cx="8126413" cy="2182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61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EA16-0A95-4108-9D20-2CA45E916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1957388"/>
            <a:ext cx="6510338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92C0-76DD-4D04-9264-30C9FD86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3212" y="1957388"/>
            <a:ext cx="3463925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DD341-3530-4C4C-B00A-EDAA3A9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B61A7B-99A8-4175-8BF1-141D855160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10579870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0A9E569-9516-4C5F-B01D-3352106211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1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EA16-0A95-4108-9D20-2CA45E916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1957388"/>
            <a:ext cx="6510338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92C0-76DD-4D04-9264-30C9FD86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3212" y="1957388"/>
            <a:ext cx="3463925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DD341-3530-4C4C-B00A-EDAA3A9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B61A7B-99A8-4175-8BF1-141D855160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10579870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rgbClr val="5A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31FCFE34-90A2-400B-9FAF-93A41698E6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078917"/>
            <a:ext cx="107999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5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92C0-76DD-4D04-9264-30C9FD86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2431" y="2208409"/>
            <a:ext cx="5291137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DD341-3530-4C4C-B00A-EDAA3A92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430" y="696601"/>
            <a:ext cx="5291328" cy="755904"/>
          </a:xfrm>
        </p:spPr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B61A7B-99A8-4175-8BF1-141D855160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32430" y="1452505"/>
            <a:ext cx="5291138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rgbClr val="5A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31FCFE34-90A2-400B-9FAF-93A41698E6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078917"/>
            <a:ext cx="1079998" cy="540000"/>
          </a:xfrm>
          <a:prstGeom prst="rect">
            <a:avLst/>
          </a:prstGeom>
        </p:spPr>
      </p:pic>
      <p:pic>
        <p:nvPicPr>
          <p:cNvPr id="5" name="Picture 4" descr="A picture containing person, indoor, table, paper&#10;&#10;Description automatically generated">
            <a:extLst>
              <a:ext uri="{FF2B5EF4-FFF2-40B4-BE49-F238E27FC236}">
                <a16:creationId xmlns:a16="http://schemas.microsoft.com/office/drawing/2014/main" id="{22252EB4-27BB-4AA3-BACE-6CD51B269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t="-92" r="12769" b="92"/>
          <a:stretch/>
        </p:blipFill>
        <p:spPr>
          <a:xfrm>
            <a:off x="0" y="6278"/>
            <a:ext cx="6095810" cy="68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8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EA16-0A95-4108-9D20-2CA45E916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1957388"/>
            <a:ext cx="6510338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92C0-76DD-4D04-9264-30C9FD86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3212" y="1957388"/>
            <a:ext cx="3463925" cy="3919537"/>
          </a:xfrm>
          <a:prstGeom prst="rect">
            <a:avLst/>
          </a:prstGeom>
        </p:spPr>
        <p:txBody>
          <a:bodyPr/>
          <a:lstStyle/>
          <a:p>
            <a:pPr lvl="0"/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DD341-3530-4C4C-B00A-EDAA3A9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B61A7B-99A8-4175-8BF1-141D855160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10579870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E61B1B8-B6D2-492E-9496-EF6183138F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04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 - lap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5EB2D3-936C-47A7-985A-6F4F204F3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6"/>
          <a:stretch/>
        </p:blipFill>
        <p:spPr>
          <a:xfrm>
            <a:off x="4811207" y="1594442"/>
            <a:ext cx="7380793" cy="4922422"/>
          </a:xfrm>
          <a:prstGeom prst="rect">
            <a:avLst/>
          </a:prstGeom>
          <a:effectLst/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6797B-3120-4F37-8882-711E08BEF6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957386"/>
            <a:ext cx="5490000" cy="34272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12DD1A4E-29AB-446B-9992-74FBFE62A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269" y="239083"/>
            <a:ext cx="10580059" cy="755904"/>
          </a:xfrm>
        </p:spPr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</a:lstStyle>
          <a:p>
            <a:r>
              <a:rPr lang="en-US"/>
              <a:t>Title text</a:t>
            </a:r>
            <a:endParaRPr lang="en-GB"/>
          </a:p>
        </p:txBody>
      </p:sp>
      <p:pic>
        <p:nvPicPr>
          <p:cNvPr id="7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D35C284A-C2F7-4895-B508-77DE52A1A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078917"/>
            <a:ext cx="1079998" cy="5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87E7-56EE-4E88-9294-0EFD66CDA6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038" y="1258888"/>
            <a:ext cx="4306887" cy="5064125"/>
          </a:xfrm>
        </p:spPr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  <a:lvl2pPr>
              <a:defRPr>
                <a:solidFill>
                  <a:srgbClr val="5A5959"/>
                </a:solidFill>
              </a:defRPr>
            </a:lvl2pPr>
            <a:lvl3pPr>
              <a:defRPr>
                <a:solidFill>
                  <a:srgbClr val="5A5959"/>
                </a:solidFill>
              </a:defRPr>
            </a:lvl3pPr>
            <a:lvl4pPr>
              <a:defRPr>
                <a:solidFill>
                  <a:srgbClr val="5A5959"/>
                </a:solidFill>
              </a:defRPr>
            </a:lvl4pPr>
            <a:lvl5pPr>
              <a:defRPr>
                <a:solidFill>
                  <a:srgbClr val="5A59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19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grey - lap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5EB2D3-936C-47A7-985A-6F4F204F3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6"/>
          <a:stretch/>
        </p:blipFill>
        <p:spPr>
          <a:xfrm>
            <a:off x="4811207" y="1594442"/>
            <a:ext cx="7380793" cy="4922422"/>
          </a:xfrm>
          <a:prstGeom prst="rect">
            <a:avLst/>
          </a:prstGeom>
          <a:effectLst/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6797B-3120-4F37-8882-711E08BEF6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957386"/>
            <a:ext cx="5490000" cy="34272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12DD1A4E-29AB-446B-9992-74FBFE62A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269" y="239083"/>
            <a:ext cx="10580059" cy="755904"/>
          </a:xfrm>
        </p:spPr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</a:lstStyle>
          <a:p>
            <a:r>
              <a:rPr lang="en-US"/>
              <a:t>Title text</a:t>
            </a:r>
            <a:endParaRPr lang="en-GB"/>
          </a:p>
        </p:txBody>
      </p:sp>
      <p:pic>
        <p:nvPicPr>
          <p:cNvPr id="7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D35C284A-C2F7-4895-B508-77DE52A1A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078917"/>
            <a:ext cx="1079998" cy="5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87E7-56EE-4E88-9294-0EFD66CDA6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038" y="1258888"/>
            <a:ext cx="4306887" cy="5064125"/>
          </a:xfrm>
        </p:spPr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  <a:lvl2pPr>
              <a:defRPr>
                <a:solidFill>
                  <a:srgbClr val="5A5959"/>
                </a:solidFill>
              </a:defRPr>
            </a:lvl2pPr>
            <a:lvl3pPr>
              <a:defRPr>
                <a:solidFill>
                  <a:srgbClr val="5A5959"/>
                </a:solidFill>
              </a:defRPr>
            </a:lvl3pPr>
            <a:lvl4pPr>
              <a:defRPr>
                <a:solidFill>
                  <a:srgbClr val="5A5959"/>
                </a:solidFill>
              </a:defRPr>
            </a:lvl4pPr>
            <a:lvl5pPr>
              <a:defRPr>
                <a:solidFill>
                  <a:srgbClr val="5A59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10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grey - lap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5EB2D3-936C-47A7-985A-6F4F204F3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6"/>
          <a:stretch/>
        </p:blipFill>
        <p:spPr>
          <a:xfrm>
            <a:off x="-174861" y="1594442"/>
            <a:ext cx="7380793" cy="4922422"/>
          </a:xfrm>
          <a:prstGeom prst="rect">
            <a:avLst/>
          </a:prstGeom>
          <a:effectLst/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6797B-3120-4F37-8882-711E08BEF6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09932" y="1957386"/>
            <a:ext cx="5490000" cy="3427200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12DD1A4E-29AB-446B-9992-74FBFE62A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269" y="239083"/>
            <a:ext cx="10580059" cy="755904"/>
          </a:xfrm>
        </p:spPr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</a:lstStyle>
          <a:p>
            <a:r>
              <a:rPr lang="en-US"/>
              <a:t>Title text</a:t>
            </a:r>
            <a:endParaRPr lang="en-GB"/>
          </a:p>
        </p:txBody>
      </p:sp>
      <p:pic>
        <p:nvPicPr>
          <p:cNvPr id="7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D35C284A-C2F7-4895-B508-77DE52A1A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078917"/>
            <a:ext cx="1079998" cy="5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87E7-56EE-4E88-9294-0EFD66CDA6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98619" y="1138923"/>
            <a:ext cx="4306887" cy="5064125"/>
          </a:xfrm>
        </p:spPr>
        <p:txBody>
          <a:bodyPr/>
          <a:lstStyle>
            <a:lvl1pPr>
              <a:defRPr>
                <a:solidFill>
                  <a:srgbClr val="5A5959"/>
                </a:solidFill>
              </a:defRPr>
            </a:lvl1pPr>
            <a:lvl2pPr>
              <a:defRPr>
                <a:solidFill>
                  <a:srgbClr val="5A5959"/>
                </a:solidFill>
              </a:defRPr>
            </a:lvl2pPr>
            <a:lvl3pPr>
              <a:defRPr>
                <a:solidFill>
                  <a:srgbClr val="5A5959"/>
                </a:solidFill>
              </a:defRPr>
            </a:lvl3pPr>
            <a:lvl4pPr>
              <a:defRPr>
                <a:solidFill>
                  <a:srgbClr val="5A5959"/>
                </a:solidFill>
              </a:defRPr>
            </a:lvl4pPr>
            <a:lvl5pPr>
              <a:defRPr>
                <a:solidFill>
                  <a:srgbClr val="5A59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21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- laptop (mock up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2DD1A4E-29AB-446B-9992-74FBFE62A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269" y="239083"/>
            <a:ext cx="10580059" cy="7559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</a:t>
            </a:r>
            <a:endParaRPr lang="en-GB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EDA74CB-9D61-4236-BF3C-28987A80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12" y="1649895"/>
            <a:ext cx="7608707" cy="5168348"/>
          </a:xfrm>
          <a:prstGeom prst="rect">
            <a:avLst/>
          </a:prstGeom>
        </p:spPr>
      </p:pic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EB22A1A-DB62-4593-87EE-3E48A0D52D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F5652-6DF0-4987-9AA0-9ED4876310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8038" y="1276350"/>
            <a:ext cx="4246562" cy="5038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809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Conten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0A5685-ADC9-4197-AAEB-665323328B3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BFE4450-7F64-45EF-B376-4CE1604EF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465" y="636608"/>
            <a:ext cx="3700984" cy="5584784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2E1570A4-A6E1-40A5-A54D-785D5EA5C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270" y="239083"/>
            <a:ext cx="4677543" cy="7559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D9A14C4-3F26-40EA-B979-9EC356897D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4677545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B87D5B7D-3A59-4F6D-9FD4-2104571D29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0433" y="1234388"/>
            <a:ext cx="3294000" cy="439090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pic>
        <p:nvPicPr>
          <p:cNvPr id="15" name="Picture 1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DE831E9-33BC-471A-8724-2236A7D45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301647"/>
            <a:ext cx="1080000" cy="324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99225-1BAE-47C0-9EB5-646ED2D5F3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038" y="1828800"/>
            <a:ext cx="4676775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29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 Conten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0A5685-ADC9-4197-AAEB-665323328B3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2E1570A4-A6E1-40A5-A54D-785D5EA5C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270" y="239083"/>
            <a:ext cx="4677543" cy="7559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D9A14C4-3F26-40EA-B979-9EC356897D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4677545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pic>
        <p:nvPicPr>
          <p:cNvPr id="15" name="Picture 1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DE831E9-33BC-471A-8724-2236A7D45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301647"/>
            <a:ext cx="1080000" cy="324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99225-1BAE-47C0-9EB5-646ED2D5F3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038" y="1828800"/>
            <a:ext cx="4676775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7A9139F5-423B-4052-9B88-7BF4947429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53" y="0"/>
            <a:ext cx="2836800" cy="141840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D43ED4-5CC4-4C8E-9107-50683FC67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128" y="395963"/>
            <a:ext cx="8126413" cy="21828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1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ub Conten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0A5685-ADC9-4197-AAEB-665323328B3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2E1570A4-A6E1-40A5-A54D-785D5EA5C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270" y="239083"/>
            <a:ext cx="4677543" cy="7559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D9A14C4-3F26-40EA-B979-9EC356897D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4677545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pic>
        <p:nvPicPr>
          <p:cNvPr id="4" name="Picture 3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14A92C7A-092F-4768-B0AB-F9466E0AC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r="34262"/>
          <a:stretch/>
        </p:blipFill>
        <p:spPr>
          <a:xfrm>
            <a:off x="6095999" y="1"/>
            <a:ext cx="6096001" cy="6857999"/>
          </a:xfrm>
          <a:prstGeom prst="rect">
            <a:avLst/>
          </a:prstGeom>
        </p:spPr>
      </p:pic>
      <p:pic>
        <p:nvPicPr>
          <p:cNvPr id="15" name="Picture 1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DE831E9-33BC-471A-8724-2236A7D45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301647"/>
            <a:ext cx="1080000" cy="324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99225-1BAE-47C0-9EB5-646ED2D5F3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038" y="1828800"/>
            <a:ext cx="4676775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767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 Conten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0A5685-ADC9-4197-AAEB-665323328B3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2E1570A4-A6E1-40A5-A54D-785D5EA5C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847" y="239083"/>
            <a:ext cx="4677543" cy="7559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D9A14C4-3F26-40EA-B979-9EC356897D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12845" y="994987"/>
            <a:ext cx="4677545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pic>
        <p:nvPicPr>
          <p:cNvPr id="15" name="Picture 1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DE831E9-33BC-471A-8724-2236A7D45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1" y="6294916"/>
            <a:ext cx="1080000" cy="324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99225-1BAE-47C0-9EB5-646ED2D5F3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613615" y="1926267"/>
            <a:ext cx="4676775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88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Content and i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6EA0399-1350-4A73-8678-B092ABCB5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7153" y="18049"/>
            <a:ext cx="6528348" cy="6839951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2E1570A4-A6E1-40A5-A54D-785D5EA5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70" y="239083"/>
            <a:ext cx="7396451" cy="755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D9A14C4-3F26-40EA-B979-9EC356897D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90230"/>
            <a:ext cx="6506346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965FC68-0C94-4C8E-AA8F-B009EB47C8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5554" y="872975"/>
            <a:ext cx="2456870" cy="5220000"/>
          </a:xfrm>
          <a:custGeom>
            <a:avLst/>
            <a:gdLst>
              <a:gd name="connsiteX0" fmla="*/ 202870 w 1452882"/>
              <a:gd name="connsiteY0" fmla="*/ 0 h 3088800"/>
              <a:gd name="connsiteX1" fmla="*/ 307352 w 1452882"/>
              <a:gd name="connsiteY1" fmla="*/ 0 h 3088800"/>
              <a:gd name="connsiteX2" fmla="*/ 321573 w 1452882"/>
              <a:gd name="connsiteY2" fmla="*/ 16508 h 3088800"/>
              <a:gd name="connsiteX3" fmla="*/ 363366 w 1452882"/>
              <a:gd name="connsiteY3" fmla="*/ 98181 h 3088800"/>
              <a:gd name="connsiteX4" fmla="*/ 416768 w 1452882"/>
              <a:gd name="connsiteY4" fmla="*/ 106580 h 3088800"/>
              <a:gd name="connsiteX5" fmla="*/ 1056431 w 1452882"/>
              <a:gd name="connsiteY5" fmla="*/ 106580 h 3088800"/>
              <a:gd name="connsiteX6" fmla="*/ 1095902 w 1452882"/>
              <a:gd name="connsiteY6" fmla="*/ 87755 h 3088800"/>
              <a:gd name="connsiteX7" fmla="*/ 1130439 w 1452882"/>
              <a:gd name="connsiteY7" fmla="*/ 9847 h 3088800"/>
              <a:gd name="connsiteX8" fmla="*/ 1147562 w 1452882"/>
              <a:gd name="connsiteY8" fmla="*/ 579 h 3088800"/>
              <a:gd name="connsiteX9" fmla="*/ 1262202 w 1452882"/>
              <a:gd name="connsiteY9" fmla="*/ 579 h 3088800"/>
              <a:gd name="connsiteX10" fmla="*/ 1389032 w 1452882"/>
              <a:gd name="connsiteY10" fmla="*/ 62558 h 3088800"/>
              <a:gd name="connsiteX11" fmla="*/ 1440112 w 1452882"/>
              <a:gd name="connsiteY11" fmla="*/ 140466 h 3088800"/>
              <a:gd name="connsiteX12" fmla="*/ 1452882 w 1452882"/>
              <a:gd name="connsiteY12" fmla="*/ 200128 h 3088800"/>
              <a:gd name="connsiteX13" fmla="*/ 1452882 w 1452882"/>
              <a:gd name="connsiteY13" fmla="*/ 2893886 h 3088800"/>
              <a:gd name="connsiteX14" fmla="*/ 1400061 w 1452882"/>
              <a:gd name="connsiteY14" fmla="*/ 3015816 h 3088800"/>
              <a:gd name="connsiteX15" fmla="*/ 1327794 w 1452882"/>
              <a:gd name="connsiteY15" fmla="*/ 3069396 h 3088800"/>
              <a:gd name="connsiteX16" fmla="*/ 1250013 w 1452882"/>
              <a:gd name="connsiteY16" fmla="*/ 3088800 h 3088800"/>
              <a:gd name="connsiteX17" fmla="*/ 195904 w 1452882"/>
              <a:gd name="connsiteY17" fmla="*/ 3088800 h 3088800"/>
              <a:gd name="connsiteX18" fmla="*/ 120445 w 1452882"/>
              <a:gd name="connsiteY18" fmla="*/ 3067368 h 3088800"/>
              <a:gd name="connsiteX19" fmla="*/ 48178 w 1452882"/>
              <a:gd name="connsiteY19" fmla="*/ 3008865 h 3088800"/>
              <a:gd name="connsiteX20" fmla="*/ 0 w 1452882"/>
              <a:gd name="connsiteY20" fmla="*/ 2877957 h 3088800"/>
              <a:gd name="connsiteX21" fmla="*/ 871 w 1452882"/>
              <a:gd name="connsiteY21" fmla="*/ 204472 h 3088800"/>
              <a:gd name="connsiteX22" fmla="*/ 17704 w 1452882"/>
              <a:gd name="connsiteY22" fmla="*/ 126854 h 3088800"/>
              <a:gd name="connsiteX23" fmla="*/ 68784 w 1452882"/>
              <a:gd name="connsiteY23" fmla="*/ 58503 h 3088800"/>
              <a:gd name="connsiteX24" fmla="*/ 202870 w 1452882"/>
              <a:gd name="connsiteY24" fmla="*/ 0 h 30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882" h="3088800">
                <a:moveTo>
                  <a:pt x="202870" y="0"/>
                </a:moveTo>
                <a:cubicBezTo>
                  <a:pt x="307352" y="0"/>
                  <a:pt x="307352" y="0"/>
                  <a:pt x="307352" y="0"/>
                </a:cubicBezTo>
                <a:cubicBezTo>
                  <a:pt x="307352" y="0"/>
                  <a:pt x="317220" y="2896"/>
                  <a:pt x="321573" y="16508"/>
                </a:cubicBezTo>
                <a:cubicBezTo>
                  <a:pt x="325926" y="30121"/>
                  <a:pt x="339567" y="82542"/>
                  <a:pt x="363366" y="98181"/>
                </a:cubicBezTo>
                <a:cubicBezTo>
                  <a:pt x="382231" y="110345"/>
                  <a:pt x="416768" y="106580"/>
                  <a:pt x="416768" y="106580"/>
                </a:cubicBezTo>
                <a:cubicBezTo>
                  <a:pt x="1056431" y="106580"/>
                  <a:pt x="1056431" y="106580"/>
                  <a:pt x="1056431" y="106580"/>
                </a:cubicBezTo>
                <a:cubicBezTo>
                  <a:pt x="1056431" y="106580"/>
                  <a:pt x="1080229" y="107739"/>
                  <a:pt x="1095902" y="87755"/>
                </a:cubicBezTo>
                <a:cubicBezTo>
                  <a:pt x="1111574" y="68061"/>
                  <a:pt x="1130439" y="9847"/>
                  <a:pt x="1130439" y="9847"/>
                </a:cubicBezTo>
                <a:cubicBezTo>
                  <a:pt x="1130439" y="9847"/>
                  <a:pt x="1133051" y="579"/>
                  <a:pt x="1147562" y="579"/>
                </a:cubicBezTo>
                <a:cubicBezTo>
                  <a:pt x="1162364" y="579"/>
                  <a:pt x="1255237" y="579"/>
                  <a:pt x="1262202" y="579"/>
                </a:cubicBezTo>
                <a:cubicBezTo>
                  <a:pt x="1265395" y="579"/>
                  <a:pt x="1344337" y="15060"/>
                  <a:pt x="1389032" y="62558"/>
                </a:cubicBezTo>
                <a:cubicBezTo>
                  <a:pt x="1411089" y="86017"/>
                  <a:pt x="1431115" y="114400"/>
                  <a:pt x="1440112" y="140466"/>
                </a:cubicBezTo>
                <a:cubicBezTo>
                  <a:pt x="1451431" y="172324"/>
                  <a:pt x="1452882" y="200128"/>
                  <a:pt x="1452882" y="200128"/>
                </a:cubicBezTo>
                <a:cubicBezTo>
                  <a:pt x="1452882" y="2893886"/>
                  <a:pt x="1452882" y="2893886"/>
                  <a:pt x="1452882" y="2893886"/>
                </a:cubicBezTo>
                <a:cubicBezTo>
                  <a:pt x="1452882" y="2893886"/>
                  <a:pt x="1443305" y="2974690"/>
                  <a:pt x="1400061" y="3015816"/>
                </a:cubicBezTo>
                <a:cubicBezTo>
                  <a:pt x="1373360" y="3041302"/>
                  <a:pt x="1353334" y="3058100"/>
                  <a:pt x="1327794" y="3069396"/>
                </a:cubicBezTo>
                <a:cubicBezTo>
                  <a:pt x="1287742" y="3087352"/>
                  <a:pt x="1250013" y="3088800"/>
                  <a:pt x="1250013" y="3088800"/>
                </a:cubicBezTo>
                <a:cubicBezTo>
                  <a:pt x="195904" y="3088800"/>
                  <a:pt x="195904" y="3088800"/>
                  <a:pt x="195904" y="3088800"/>
                </a:cubicBezTo>
                <a:cubicBezTo>
                  <a:pt x="195904" y="3088800"/>
                  <a:pt x="157013" y="3084456"/>
                  <a:pt x="120445" y="3067368"/>
                </a:cubicBezTo>
                <a:cubicBezTo>
                  <a:pt x="85908" y="3051439"/>
                  <a:pt x="72267" y="3034641"/>
                  <a:pt x="48178" y="3008865"/>
                </a:cubicBezTo>
                <a:cubicBezTo>
                  <a:pt x="581" y="2957602"/>
                  <a:pt x="0" y="2877957"/>
                  <a:pt x="0" y="2877957"/>
                </a:cubicBezTo>
                <a:lnTo>
                  <a:pt x="871" y="204472"/>
                </a:lnTo>
                <a:cubicBezTo>
                  <a:pt x="871" y="204472"/>
                  <a:pt x="1161" y="167111"/>
                  <a:pt x="17704" y="126854"/>
                </a:cubicBezTo>
                <a:cubicBezTo>
                  <a:pt x="27572" y="102815"/>
                  <a:pt x="49049" y="78198"/>
                  <a:pt x="68784" y="58503"/>
                </a:cubicBezTo>
                <a:cubicBezTo>
                  <a:pt x="117252" y="9268"/>
                  <a:pt x="202870" y="0"/>
                  <a:pt x="20287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2" name="Picture 11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16FB898F-E6C5-4F4D-93D0-F912439E8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078917"/>
            <a:ext cx="1079998" cy="5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5479-4A8A-4484-9EEE-E463483B13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038" y="2001838"/>
            <a:ext cx="5997575" cy="43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79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 Content and i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CE81B-64CE-4513-B754-7433A28874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EA0399-1350-4A73-8678-B092ABCB5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7153" y="18049"/>
            <a:ext cx="6528348" cy="6839951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2E1570A4-A6E1-40A5-A54D-785D5EA5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70" y="239083"/>
            <a:ext cx="7396451" cy="755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D9A14C4-3F26-40EA-B979-9EC356897D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90230"/>
            <a:ext cx="6506346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3965FC68-0C94-4C8E-AA8F-B009EB47C8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5554" y="872975"/>
            <a:ext cx="2456870" cy="5220000"/>
          </a:xfrm>
          <a:custGeom>
            <a:avLst/>
            <a:gdLst>
              <a:gd name="connsiteX0" fmla="*/ 202870 w 1452882"/>
              <a:gd name="connsiteY0" fmla="*/ 0 h 3088800"/>
              <a:gd name="connsiteX1" fmla="*/ 307352 w 1452882"/>
              <a:gd name="connsiteY1" fmla="*/ 0 h 3088800"/>
              <a:gd name="connsiteX2" fmla="*/ 321573 w 1452882"/>
              <a:gd name="connsiteY2" fmla="*/ 16508 h 3088800"/>
              <a:gd name="connsiteX3" fmla="*/ 363366 w 1452882"/>
              <a:gd name="connsiteY3" fmla="*/ 98181 h 3088800"/>
              <a:gd name="connsiteX4" fmla="*/ 416768 w 1452882"/>
              <a:gd name="connsiteY4" fmla="*/ 106580 h 3088800"/>
              <a:gd name="connsiteX5" fmla="*/ 1056431 w 1452882"/>
              <a:gd name="connsiteY5" fmla="*/ 106580 h 3088800"/>
              <a:gd name="connsiteX6" fmla="*/ 1095902 w 1452882"/>
              <a:gd name="connsiteY6" fmla="*/ 87755 h 3088800"/>
              <a:gd name="connsiteX7" fmla="*/ 1130439 w 1452882"/>
              <a:gd name="connsiteY7" fmla="*/ 9847 h 3088800"/>
              <a:gd name="connsiteX8" fmla="*/ 1147562 w 1452882"/>
              <a:gd name="connsiteY8" fmla="*/ 579 h 3088800"/>
              <a:gd name="connsiteX9" fmla="*/ 1262202 w 1452882"/>
              <a:gd name="connsiteY9" fmla="*/ 579 h 3088800"/>
              <a:gd name="connsiteX10" fmla="*/ 1389032 w 1452882"/>
              <a:gd name="connsiteY10" fmla="*/ 62558 h 3088800"/>
              <a:gd name="connsiteX11" fmla="*/ 1440112 w 1452882"/>
              <a:gd name="connsiteY11" fmla="*/ 140466 h 3088800"/>
              <a:gd name="connsiteX12" fmla="*/ 1452882 w 1452882"/>
              <a:gd name="connsiteY12" fmla="*/ 200128 h 3088800"/>
              <a:gd name="connsiteX13" fmla="*/ 1452882 w 1452882"/>
              <a:gd name="connsiteY13" fmla="*/ 2893886 h 3088800"/>
              <a:gd name="connsiteX14" fmla="*/ 1400061 w 1452882"/>
              <a:gd name="connsiteY14" fmla="*/ 3015816 h 3088800"/>
              <a:gd name="connsiteX15" fmla="*/ 1327794 w 1452882"/>
              <a:gd name="connsiteY15" fmla="*/ 3069396 h 3088800"/>
              <a:gd name="connsiteX16" fmla="*/ 1250013 w 1452882"/>
              <a:gd name="connsiteY16" fmla="*/ 3088800 h 3088800"/>
              <a:gd name="connsiteX17" fmla="*/ 195904 w 1452882"/>
              <a:gd name="connsiteY17" fmla="*/ 3088800 h 3088800"/>
              <a:gd name="connsiteX18" fmla="*/ 120445 w 1452882"/>
              <a:gd name="connsiteY18" fmla="*/ 3067368 h 3088800"/>
              <a:gd name="connsiteX19" fmla="*/ 48178 w 1452882"/>
              <a:gd name="connsiteY19" fmla="*/ 3008865 h 3088800"/>
              <a:gd name="connsiteX20" fmla="*/ 0 w 1452882"/>
              <a:gd name="connsiteY20" fmla="*/ 2877957 h 3088800"/>
              <a:gd name="connsiteX21" fmla="*/ 871 w 1452882"/>
              <a:gd name="connsiteY21" fmla="*/ 204472 h 3088800"/>
              <a:gd name="connsiteX22" fmla="*/ 17704 w 1452882"/>
              <a:gd name="connsiteY22" fmla="*/ 126854 h 3088800"/>
              <a:gd name="connsiteX23" fmla="*/ 68784 w 1452882"/>
              <a:gd name="connsiteY23" fmla="*/ 58503 h 3088800"/>
              <a:gd name="connsiteX24" fmla="*/ 202870 w 1452882"/>
              <a:gd name="connsiteY24" fmla="*/ 0 h 30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2882" h="3088800">
                <a:moveTo>
                  <a:pt x="202870" y="0"/>
                </a:moveTo>
                <a:cubicBezTo>
                  <a:pt x="307352" y="0"/>
                  <a:pt x="307352" y="0"/>
                  <a:pt x="307352" y="0"/>
                </a:cubicBezTo>
                <a:cubicBezTo>
                  <a:pt x="307352" y="0"/>
                  <a:pt x="317220" y="2896"/>
                  <a:pt x="321573" y="16508"/>
                </a:cubicBezTo>
                <a:cubicBezTo>
                  <a:pt x="325926" y="30121"/>
                  <a:pt x="339567" y="82542"/>
                  <a:pt x="363366" y="98181"/>
                </a:cubicBezTo>
                <a:cubicBezTo>
                  <a:pt x="382231" y="110345"/>
                  <a:pt x="416768" y="106580"/>
                  <a:pt x="416768" y="106580"/>
                </a:cubicBezTo>
                <a:cubicBezTo>
                  <a:pt x="1056431" y="106580"/>
                  <a:pt x="1056431" y="106580"/>
                  <a:pt x="1056431" y="106580"/>
                </a:cubicBezTo>
                <a:cubicBezTo>
                  <a:pt x="1056431" y="106580"/>
                  <a:pt x="1080229" y="107739"/>
                  <a:pt x="1095902" y="87755"/>
                </a:cubicBezTo>
                <a:cubicBezTo>
                  <a:pt x="1111574" y="68061"/>
                  <a:pt x="1130439" y="9847"/>
                  <a:pt x="1130439" y="9847"/>
                </a:cubicBezTo>
                <a:cubicBezTo>
                  <a:pt x="1130439" y="9847"/>
                  <a:pt x="1133051" y="579"/>
                  <a:pt x="1147562" y="579"/>
                </a:cubicBezTo>
                <a:cubicBezTo>
                  <a:pt x="1162364" y="579"/>
                  <a:pt x="1255237" y="579"/>
                  <a:pt x="1262202" y="579"/>
                </a:cubicBezTo>
                <a:cubicBezTo>
                  <a:pt x="1265395" y="579"/>
                  <a:pt x="1344337" y="15060"/>
                  <a:pt x="1389032" y="62558"/>
                </a:cubicBezTo>
                <a:cubicBezTo>
                  <a:pt x="1411089" y="86017"/>
                  <a:pt x="1431115" y="114400"/>
                  <a:pt x="1440112" y="140466"/>
                </a:cubicBezTo>
                <a:cubicBezTo>
                  <a:pt x="1451431" y="172324"/>
                  <a:pt x="1452882" y="200128"/>
                  <a:pt x="1452882" y="200128"/>
                </a:cubicBezTo>
                <a:cubicBezTo>
                  <a:pt x="1452882" y="2893886"/>
                  <a:pt x="1452882" y="2893886"/>
                  <a:pt x="1452882" y="2893886"/>
                </a:cubicBezTo>
                <a:cubicBezTo>
                  <a:pt x="1452882" y="2893886"/>
                  <a:pt x="1443305" y="2974690"/>
                  <a:pt x="1400061" y="3015816"/>
                </a:cubicBezTo>
                <a:cubicBezTo>
                  <a:pt x="1373360" y="3041302"/>
                  <a:pt x="1353334" y="3058100"/>
                  <a:pt x="1327794" y="3069396"/>
                </a:cubicBezTo>
                <a:cubicBezTo>
                  <a:pt x="1287742" y="3087352"/>
                  <a:pt x="1250013" y="3088800"/>
                  <a:pt x="1250013" y="3088800"/>
                </a:cubicBezTo>
                <a:cubicBezTo>
                  <a:pt x="195904" y="3088800"/>
                  <a:pt x="195904" y="3088800"/>
                  <a:pt x="195904" y="3088800"/>
                </a:cubicBezTo>
                <a:cubicBezTo>
                  <a:pt x="195904" y="3088800"/>
                  <a:pt x="157013" y="3084456"/>
                  <a:pt x="120445" y="3067368"/>
                </a:cubicBezTo>
                <a:cubicBezTo>
                  <a:pt x="85908" y="3051439"/>
                  <a:pt x="72267" y="3034641"/>
                  <a:pt x="48178" y="3008865"/>
                </a:cubicBezTo>
                <a:cubicBezTo>
                  <a:pt x="581" y="2957602"/>
                  <a:pt x="0" y="2877957"/>
                  <a:pt x="0" y="2877957"/>
                </a:cubicBezTo>
                <a:lnTo>
                  <a:pt x="871" y="204472"/>
                </a:lnTo>
                <a:cubicBezTo>
                  <a:pt x="871" y="204472"/>
                  <a:pt x="1161" y="167111"/>
                  <a:pt x="17704" y="126854"/>
                </a:cubicBezTo>
                <a:cubicBezTo>
                  <a:pt x="27572" y="102815"/>
                  <a:pt x="49049" y="78198"/>
                  <a:pt x="68784" y="58503"/>
                </a:cubicBezTo>
                <a:cubicBezTo>
                  <a:pt x="117252" y="9268"/>
                  <a:pt x="202870" y="0"/>
                  <a:pt x="202870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5479-4A8A-4484-9EEE-E463483B13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8038" y="2001838"/>
            <a:ext cx="5997575" cy="43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B7AAC3F-2BC1-444C-A2DB-2DEA3A6FF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3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 Content and i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CE81B-64CE-4513-B754-7433A28874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2E1570A4-A6E1-40A5-A54D-785D5EA5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766623"/>
            <a:ext cx="7396451" cy="755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B7AAC3F-2BC1-444C-A2DB-2DEA3A6FF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44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ight blue - mobile (mock up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>
            <a:extLst>
              <a:ext uri="{FF2B5EF4-FFF2-40B4-BE49-F238E27FC236}">
                <a16:creationId xmlns:a16="http://schemas.microsoft.com/office/drawing/2014/main" id="{2E1570A4-A6E1-40A5-A54D-785D5EA5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275080"/>
            <a:ext cx="9561681" cy="755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hand holding a cellphone&#10;&#10;Description automatically generated">
            <a:extLst>
              <a:ext uri="{FF2B5EF4-FFF2-40B4-BE49-F238E27FC236}">
                <a16:creationId xmlns:a16="http://schemas.microsoft.com/office/drawing/2014/main" id="{7B74A81B-B3F3-4636-97BA-07F8A5A3E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7"/>
          <a:stretch/>
        </p:blipFill>
        <p:spPr>
          <a:xfrm>
            <a:off x="4249262" y="1115768"/>
            <a:ext cx="5532080" cy="5742232"/>
          </a:xfrm>
          <a:prstGeom prst="rect">
            <a:avLst/>
          </a:prstGeom>
        </p:spPr>
      </p:pic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C1CF5484-86BF-41AB-9109-AC41CE7203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078917"/>
            <a:ext cx="1079998" cy="540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EA722-549D-4782-83BD-71420A91A5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413" y="1279525"/>
            <a:ext cx="4151312" cy="5043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B227BB2-80ED-45DB-8EE7-BC7B42DDF3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56500" y="1279525"/>
            <a:ext cx="3597275" cy="5043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68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hart - blue bl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D3DD341-3530-4C4C-B00A-EDAA3A9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B61A7B-99A8-4175-8BF1-141D855160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10579870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3125CE8-3E26-4F5B-9F95-3C3F032DD02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078413" y="1925638"/>
            <a:ext cx="6470650" cy="4379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3" name="Picture 1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2C4B960-DC35-4CCF-ACAD-1EF4EEF8C6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3790E-8A59-493F-99FE-A592D983D62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08038" y="1925638"/>
            <a:ext cx="3798887" cy="43799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332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D3DD341-3530-4C4C-B00A-EDAA3A9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BB61A7B-99A8-4175-8BF1-141D855160D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13408"/>
            <a:ext cx="10579870" cy="59545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293B37B6-FDF0-4EF4-B2ED-AAA8426DDC2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8038" y="1957388"/>
            <a:ext cx="6696075" cy="43481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7" name="Picture 1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74677A08-F3BA-4743-8831-A43CB1C90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078917"/>
            <a:ext cx="1079998" cy="5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593ED-CE29-4A6E-AE0D-A2C191E19B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86675" y="1957388"/>
            <a:ext cx="3441700" cy="4348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2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CAC9C290-0A7B-4F3C-96E2-ECD6C002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302881"/>
            <a:ext cx="10580059" cy="755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3F2932A-65A2-47DA-A563-9D87C0B8290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92092"/>
            <a:ext cx="1058006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00DDE84-9EC9-4A48-8244-3ABED53BDE3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08038" y="1719263"/>
            <a:ext cx="10579100" cy="4343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5" name="Picture 14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30760D56-EA3C-40AE-951B-2B9C32399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078917"/>
            <a:ext cx="107999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15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932999-C3CD-0F47-A5B3-235D6AA8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302881"/>
            <a:ext cx="10580059" cy="755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1525AA-7961-B745-9BA3-51AB1F5FD7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92092"/>
            <a:ext cx="1058006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A61CBD-6E30-DA4C-95ED-E25348F896CD}"/>
              </a:ext>
            </a:extLst>
          </p:cNvPr>
          <p:cNvGrpSpPr/>
          <p:nvPr userDrawn="1"/>
        </p:nvGrpSpPr>
        <p:grpSpPr>
          <a:xfrm>
            <a:off x="807268" y="1697783"/>
            <a:ext cx="10577464" cy="4538927"/>
            <a:chOff x="807268" y="1700213"/>
            <a:chExt cx="10577464" cy="4429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35A604-EE79-8349-9A2C-4B9BD6C96471}"/>
                </a:ext>
              </a:extLst>
            </p:cNvPr>
            <p:cNvSpPr/>
            <p:nvPr/>
          </p:nvSpPr>
          <p:spPr>
            <a:xfrm>
              <a:off x="4572000" y="1700213"/>
              <a:ext cx="6812732" cy="645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41750" marR="0" lvl="0" indent="-141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3BF5EB-AA5D-3246-9CC0-CEE4377D9D50}"/>
                </a:ext>
              </a:extLst>
            </p:cNvPr>
            <p:cNvSpPr/>
            <p:nvPr/>
          </p:nvSpPr>
          <p:spPr>
            <a:xfrm>
              <a:off x="4572000" y="2456860"/>
              <a:ext cx="6812732" cy="645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F2E3A8-3FF4-F348-BCB0-27825B9B25AE}"/>
                </a:ext>
              </a:extLst>
            </p:cNvPr>
            <p:cNvSpPr/>
            <p:nvPr/>
          </p:nvSpPr>
          <p:spPr>
            <a:xfrm>
              <a:off x="4572000" y="3213506"/>
              <a:ext cx="6812732" cy="645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938FE7-D7B0-4F43-A103-00B998F3410D}"/>
                </a:ext>
              </a:extLst>
            </p:cNvPr>
            <p:cNvSpPr/>
            <p:nvPr/>
          </p:nvSpPr>
          <p:spPr>
            <a:xfrm>
              <a:off x="4572000" y="3970153"/>
              <a:ext cx="6812732" cy="645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22D230-B2AE-304D-A5FB-69091C86AAE6}"/>
                </a:ext>
              </a:extLst>
            </p:cNvPr>
            <p:cNvSpPr/>
            <p:nvPr userDrawn="1"/>
          </p:nvSpPr>
          <p:spPr>
            <a:xfrm>
              <a:off x="4572000" y="4726799"/>
              <a:ext cx="6812732" cy="6458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05872B3-0553-5544-945D-06E9698408FC}"/>
                </a:ext>
              </a:extLst>
            </p:cNvPr>
            <p:cNvGrpSpPr/>
            <p:nvPr/>
          </p:nvGrpSpPr>
          <p:grpSpPr>
            <a:xfrm>
              <a:off x="807268" y="1700213"/>
              <a:ext cx="3636000" cy="4429125"/>
              <a:chOff x="807268" y="1700213"/>
              <a:chExt cx="3658052" cy="442912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B25197-0884-6843-8475-481CC7D8A8F7}"/>
                  </a:ext>
                </a:extLst>
              </p:cNvPr>
              <p:cNvSpPr/>
              <p:nvPr/>
            </p:nvSpPr>
            <p:spPr>
              <a:xfrm>
                <a:off x="807268" y="1700213"/>
                <a:ext cx="3658052" cy="6458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CDCC770-80D5-2F47-8307-837761B09A18}"/>
                  </a:ext>
                </a:extLst>
              </p:cNvPr>
              <p:cNvSpPr/>
              <p:nvPr/>
            </p:nvSpPr>
            <p:spPr>
              <a:xfrm>
                <a:off x="807268" y="2456860"/>
                <a:ext cx="3658052" cy="64589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FDCF556-5A14-6145-AB2C-A1BDD65886E9}"/>
                  </a:ext>
                </a:extLst>
              </p:cNvPr>
              <p:cNvSpPr/>
              <p:nvPr/>
            </p:nvSpPr>
            <p:spPr>
              <a:xfrm>
                <a:off x="807268" y="3213506"/>
                <a:ext cx="3658052" cy="6458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A001D7-7F21-3542-BA28-A238DBA653CE}"/>
                  </a:ext>
                </a:extLst>
              </p:cNvPr>
              <p:cNvSpPr/>
              <p:nvPr/>
            </p:nvSpPr>
            <p:spPr>
              <a:xfrm>
                <a:off x="807268" y="3970153"/>
                <a:ext cx="3658052" cy="64589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956487-9A1D-FC43-B0A2-F921D3765798}"/>
                  </a:ext>
                </a:extLst>
              </p:cNvPr>
              <p:cNvSpPr/>
              <p:nvPr/>
            </p:nvSpPr>
            <p:spPr>
              <a:xfrm>
                <a:off x="807268" y="4726799"/>
                <a:ext cx="3658052" cy="6458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0854957-C468-BF4B-9333-5FCF97FB4335}"/>
                  </a:ext>
                </a:extLst>
              </p:cNvPr>
              <p:cNvSpPr/>
              <p:nvPr/>
            </p:nvSpPr>
            <p:spPr>
              <a:xfrm>
                <a:off x="807268" y="5483446"/>
                <a:ext cx="3658052" cy="64589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02818A-759C-7746-819D-9F2C620C16EB}"/>
                </a:ext>
              </a:extLst>
            </p:cNvPr>
            <p:cNvSpPr/>
            <p:nvPr/>
          </p:nvSpPr>
          <p:spPr>
            <a:xfrm>
              <a:off x="4572000" y="5483446"/>
              <a:ext cx="6812732" cy="645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208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328DC-1CC4-464E-A4F8-B5F9B9DE39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7268" y="1911680"/>
            <a:ext cx="3636000" cy="25360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F4CB34B-DD92-9849-A0A0-1C0235730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268" y="2683011"/>
            <a:ext cx="3636000" cy="253602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algn="ctr">
              <a:defRPr sz="1600" b="0">
                <a:solidFill>
                  <a:schemeClr val="bg1"/>
                </a:solidFill>
              </a:defRPr>
            </a:lvl4pPr>
            <a:lvl5pPr algn="ctr"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3E00F63-39B7-0645-AADC-051931D211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268" y="3454341"/>
            <a:ext cx="3636000" cy="25360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5E3EB21-D383-2B42-84C2-5F52F43BBF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7268" y="4238113"/>
            <a:ext cx="3636000" cy="253602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algn="ctr">
              <a:defRPr sz="1600" b="0">
                <a:solidFill>
                  <a:schemeClr val="bg1"/>
                </a:solidFill>
              </a:defRPr>
            </a:lvl4pPr>
            <a:lvl5pPr algn="ctr"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D3FCCFE-F3DC-7348-AE9C-80CD186596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268" y="5009443"/>
            <a:ext cx="3636000" cy="25360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  <a:lvl2pPr algn="ctr">
              <a:defRPr sz="1600" b="0"/>
            </a:lvl2pPr>
            <a:lvl3pPr algn="ctr">
              <a:defRPr sz="1600" b="0"/>
            </a:lvl3pPr>
            <a:lvl4pPr algn="ctr">
              <a:defRPr sz="1600" b="0"/>
            </a:lvl4pPr>
            <a:lvl5pPr algn="ctr">
              <a:defRPr sz="1600" b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9A1A817A-FC30-2F43-80DF-7E15A2FF02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7268" y="5793215"/>
            <a:ext cx="3636000" cy="253602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  <a:lvl2pPr algn="ctr">
              <a:defRPr sz="1600" b="0">
                <a:solidFill>
                  <a:schemeClr val="bg1"/>
                </a:solidFill>
              </a:defRPr>
            </a:lvl2pPr>
            <a:lvl3pPr algn="ctr">
              <a:defRPr sz="1600" b="0">
                <a:solidFill>
                  <a:schemeClr val="bg1"/>
                </a:solidFill>
              </a:defRPr>
            </a:lvl3pPr>
            <a:lvl4pPr algn="ctr">
              <a:defRPr sz="1600" b="0">
                <a:solidFill>
                  <a:schemeClr val="bg1"/>
                </a:solidFill>
              </a:defRPr>
            </a:lvl4pPr>
            <a:lvl5pPr algn="ctr"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7E36CF3A-2DD7-1745-B6C2-83211F818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00768" y="1697783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B38FD501-C999-1545-8FFD-0CA43DD706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0768" y="2470516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A9AB5E4E-D848-8940-9EFA-4E3AE3DFDF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00768" y="3243248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DD22B531-C052-5240-8B7B-5C498F58A7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00768" y="4020274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BCD3BA8F-86F8-7943-BE20-ED452CE1C8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00768" y="4797299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DB7A5998-20CC-4A48-B449-A0FA6D63E2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0768" y="5576432"/>
            <a:ext cx="6421039" cy="661904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b="0"/>
            </a:lvl1pPr>
            <a:lvl2pPr algn="l">
              <a:defRPr sz="1400" b="0"/>
            </a:lvl2pPr>
            <a:lvl3pPr algn="l">
              <a:defRPr sz="1400" b="0"/>
            </a:lvl3pPr>
            <a:lvl4pPr algn="l">
              <a:defRPr sz="1400" b="0"/>
            </a:lvl4pPr>
            <a:lvl5pPr algn="l">
              <a:defRPr sz="14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4" name="Picture 3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F6B003CD-20FE-450B-BA81-651543B87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167702"/>
            <a:ext cx="107999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7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882CF69-0A96-4877-924F-98CD449E5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2" y="2805679"/>
            <a:ext cx="2843999" cy="8532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8EB3EE-15E2-433C-BE8B-F321422048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0162" y="4564004"/>
            <a:ext cx="6253233" cy="19144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50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932999-C3CD-0F47-A5B3-235D6AA8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302881"/>
            <a:ext cx="10580059" cy="755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1525AA-7961-B745-9BA3-51AB1F5FD7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92092"/>
            <a:ext cx="1058006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pic>
        <p:nvPicPr>
          <p:cNvPr id="34" name="Picture 3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F6B003CD-20FE-450B-BA81-651543B87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167702"/>
            <a:ext cx="1079998" cy="540000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684C771-9B75-424D-94A0-0F65FFDA87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4575" y="5057258"/>
            <a:ext cx="3025775" cy="817331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335B93D-3809-4EF7-B687-6FC4BCF1DE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672" y="1698625"/>
            <a:ext cx="3638741" cy="1336675"/>
          </a:xfrm>
          <a:solidFill>
            <a:srgbClr val="94D009"/>
          </a:solidFill>
        </p:spPr>
        <p:txBody>
          <a:bodyPr/>
          <a:lstStyle>
            <a:lvl3pPr algn="ctr">
              <a:defRPr b="1"/>
            </a:lvl3pPr>
          </a:lstStyle>
          <a:p>
            <a:pPr lvl="2"/>
            <a:endParaRPr lang="en-US"/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20D56F0-E460-41C0-9885-2FB458F243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4863" y="4830321"/>
            <a:ext cx="3638550" cy="1337118"/>
          </a:xfrm>
          <a:solidFill>
            <a:srgbClr val="94D009"/>
          </a:solidFill>
        </p:spPr>
        <p:txBody>
          <a:bodyPr/>
          <a:lstStyle>
            <a:lvl3pPr algn="ctr">
              <a:defRPr b="1"/>
            </a:lvl3pPr>
          </a:lstStyle>
          <a:p>
            <a:pPr lvl="2"/>
            <a:endParaRPr lang="en-US"/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673F249-A96E-42AE-ABDD-495B4FC347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4863" y="3263900"/>
            <a:ext cx="3638550" cy="1336675"/>
          </a:xfrm>
          <a:solidFill>
            <a:srgbClr val="003F7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endParaRPr lang="en-US"/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607D97-2B39-4B40-84D0-8F8CC52CE9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5175" y="1698625"/>
            <a:ext cx="6811963" cy="1336675"/>
          </a:xfrm>
          <a:solidFill>
            <a:schemeClr val="bg1">
              <a:lumMod val="95000"/>
            </a:schemeClr>
          </a:solidFill>
        </p:spPr>
        <p:txBody>
          <a:bodyPr/>
          <a:lstStyle>
            <a:lvl3pPr>
              <a:defRPr/>
            </a:lvl3pPr>
          </a:lstStyle>
          <a:p>
            <a:pPr lvl="2"/>
            <a:endParaRPr lang="en-US"/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37B0D1-1FCE-4414-979B-3FE059E85E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5175" y="3263900"/>
            <a:ext cx="6811963" cy="1336675"/>
          </a:xfrm>
          <a:solidFill>
            <a:schemeClr val="bg1">
              <a:lumMod val="85000"/>
            </a:schemeClr>
          </a:solidFill>
        </p:spPr>
        <p:txBody>
          <a:bodyPr/>
          <a:lstStyle>
            <a:lvl3pPr>
              <a:defRPr/>
            </a:lvl3pPr>
          </a:lstStyle>
          <a:p>
            <a:pPr lvl="2"/>
            <a:endParaRPr lang="en-US"/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8120CA2E-067A-4967-B9E3-93D86280D3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5175" y="4830763"/>
            <a:ext cx="6811963" cy="1336675"/>
          </a:xfrm>
          <a:solidFill>
            <a:schemeClr val="bg1">
              <a:lumMod val="95000"/>
            </a:schemeClr>
          </a:solidFill>
        </p:spPr>
        <p:txBody>
          <a:bodyPr/>
          <a:lstStyle>
            <a:lvl3pPr>
              <a:defRPr/>
            </a:lvl3pPr>
          </a:lstStyle>
          <a:p>
            <a:pPr lvl="2"/>
            <a:endParaRPr lang="en-US"/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3179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932999-C3CD-0F47-A5B3-235D6AA8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302881"/>
            <a:ext cx="10580059" cy="755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1525AA-7961-B745-9BA3-51AB1F5FD7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92092"/>
            <a:ext cx="1058006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B82A08-B159-4576-9810-E7A52971DA44}"/>
              </a:ext>
            </a:extLst>
          </p:cNvPr>
          <p:cNvSpPr/>
          <p:nvPr userDrawn="1"/>
        </p:nvSpPr>
        <p:spPr>
          <a:xfrm>
            <a:off x="804863" y="1628775"/>
            <a:ext cx="1942356" cy="45370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88F20E-C3C6-4900-94DF-5DEE36C5D81C}"/>
              </a:ext>
            </a:extLst>
          </p:cNvPr>
          <p:cNvSpPr/>
          <p:nvPr userDrawn="1"/>
        </p:nvSpPr>
        <p:spPr>
          <a:xfrm>
            <a:off x="2966624" y="1628775"/>
            <a:ext cx="1942356" cy="4537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D4BB4-78C7-419A-8E46-12AA9FF393EB}"/>
              </a:ext>
            </a:extLst>
          </p:cNvPr>
          <p:cNvSpPr/>
          <p:nvPr userDrawn="1"/>
        </p:nvSpPr>
        <p:spPr>
          <a:xfrm>
            <a:off x="5128385" y="1628775"/>
            <a:ext cx="1942356" cy="45370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29531C-A018-4933-B636-99D770FA7AF2}"/>
              </a:ext>
            </a:extLst>
          </p:cNvPr>
          <p:cNvSpPr/>
          <p:nvPr userDrawn="1"/>
        </p:nvSpPr>
        <p:spPr>
          <a:xfrm>
            <a:off x="7290146" y="1628775"/>
            <a:ext cx="1942356" cy="45370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F59287-3CD8-4AC7-8C61-4F67FB2F61D4}"/>
              </a:ext>
            </a:extLst>
          </p:cNvPr>
          <p:cNvSpPr/>
          <p:nvPr userDrawn="1"/>
        </p:nvSpPr>
        <p:spPr>
          <a:xfrm>
            <a:off x="9451906" y="1628775"/>
            <a:ext cx="1942356" cy="45370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07605E1-4DD9-4DE0-AC3E-FB02BD73992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640084" y="3155245"/>
            <a:ext cx="1566000" cy="3384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E0CC639-EEBB-49BB-97E8-9D644811ED7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640084" y="3514853"/>
            <a:ext cx="1566000" cy="230961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96E9DB8-A89A-4F46-9469-0AC0FB57065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478324" y="3155245"/>
            <a:ext cx="1566000" cy="3384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B892CC2-50D8-42C7-BD25-F098A87920E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478324" y="3514853"/>
            <a:ext cx="1566000" cy="230961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BE564D7-5335-41D7-988D-ABE4F6744DE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316563" y="3155245"/>
            <a:ext cx="1566000" cy="3384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C86FF01-BF9A-4E58-9F7F-73A8D265D7A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16563" y="3514853"/>
            <a:ext cx="1566000" cy="230961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5788D25-5688-48CF-833E-713DF3484CD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154802" y="3155245"/>
            <a:ext cx="1566000" cy="3384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28372B9-1FEB-449C-BC6B-CA77EE947D9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3154802" y="3514853"/>
            <a:ext cx="1566000" cy="230961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227E074-3B36-45CD-892F-D0770771802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93041" y="3155245"/>
            <a:ext cx="1566000" cy="33840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5151035-BDEC-4344-BAB7-C4505743602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93041" y="3514853"/>
            <a:ext cx="1566000" cy="2309617"/>
          </a:xfrm>
          <a:prstGeom prst="rect">
            <a:avLst/>
          </a:prstGeom>
        </p:spPr>
        <p:txBody>
          <a:bodyPr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4A5A52D-AA2C-4EB9-9A8B-0A8095B355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25" y="1769883"/>
            <a:ext cx="1130400" cy="113040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E96D397-DA56-42CD-9016-B0D96CAD08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02" y="1677917"/>
            <a:ext cx="1130400" cy="113040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143C93-AF48-494D-9A15-5E36ED33F1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1769883"/>
            <a:ext cx="1130400" cy="113040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6C931FB-C176-4DF3-85B3-5AAE1DF278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24" y="1808649"/>
            <a:ext cx="1130400" cy="1130400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2FCB46-5A05-456C-A868-A42BC8C0C58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50" y="1769883"/>
            <a:ext cx="1130400" cy="1130400"/>
          </a:xfrm>
          <a:prstGeom prst="rect">
            <a:avLst/>
          </a:prstGeom>
        </p:spPr>
      </p:pic>
      <p:pic>
        <p:nvPicPr>
          <p:cNvPr id="36" name="Picture 35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15801995-1B9A-4C92-A509-E142A2B3BB9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52" y="6195840"/>
            <a:ext cx="107999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92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 with icon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932999-C3CD-0F47-A5B3-235D6AA8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302881"/>
            <a:ext cx="10580059" cy="755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1525AA-7961-B745-9BA3-51AB1F5FD7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7268" y="1092092"/>
            <a:ext cx="10580060" cy="3600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[Optional Subtitle]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69D3D-33B2-3143-BBC0-ADB02FC52598}"/>
              </a:ext>
            </a:extLst>
          </p:cNvPr>
          <p:cNvSpPr/>
          <p:nvPr userDrawn="1"/>
        </p:nvSpPr>
        <p:spPr>
          <a:xfrm>
            <a:off x="807267" y="4026678"/>
            <a:ext cx="3373898" cy="21439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75C08-78BA-3C4C-9464-D4C912C22367}"/>
              </a:ext>
            </a:extLst>
          </p:cNvPr>
          <p:cNvSpPr/>
          <p:nvPr userDrawn="1"/>
        </p:nvSpPr>
        <p:spPr>
          <a:xfrm>
            <a:off x="4410252" y="4026679"/>
            <a:ext cx="3373898" cy="21439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4A0F19-C22F-5240-9E45-DB3846D9D2F1}"/>
              </a:ext>
            </a:extLst>
          </p:cNvPr>
          <p:cNvSpPr/>
          <p:nvPr userDrawn="1"/>
        </p:nvSpPr>
        <p:spPr>
          <a:xfrm>
            <a:off x="8013237" y="4026679"/>
            <a:ext cx="3373898" cy="21439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0F018-7534-4847-AA34-060114C59839}"/>
              </a:ext>
            </a:extLst>
          </p:cNvPr>
          <p:cNvSpPr/>
          <p:nvPr userDrawn="1"/>
        </p:nvSpPr>
        <p:spPr>
          <a:xfrm>
            <a:off x="807267" y="1628776"/>
            <a:ext cx="3373898" cy="21439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2F4C74-A48D-C34E-813F-05DEEBD43F56}"/>
              </a:ext>
            </a:extLst>
          </p:cNvPr>
          <p:cNvSpPr/>
          <p:nvPr userDrawn="1"/>
        </p:nvSpPr>
        <p:spPr>
          <a:xfrm>
            <a:off x="4410252" y="1628777"/>
            <a:ext cx="3373898" cy="21439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D7E1E-7F5C-B741-A8F8-A2A8D86A4114}"/>
              </a:ext>
            </a:extLst>
          </p:cNvPr>
          <p:cNvSpPr/>
          <p:nvPr userDrawn="1"/>
        </p:nvSpPr>
        <p:spPr>
          <a:xfrm>
            <a:off x="8013237" y="1628777"/>
            <a:ext cx="3373898" cy="21439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2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31E9137-5629-5F40-B97F-BE062CF166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3398" y="3221890"/>
            <a:ext cx="3373438" cy="28642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2930C4A-67D1-384C-8A1C-0381EDC5EA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17455" y="3221890"/>
            <a:ext cx="3373438" cy="28642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689107-0870-6349-88EE-E8E8DA1ECFC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19071" y="3221890"/>
            <a:ext cx="3373438" cy="28642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EAEECED-3A32-7C40-A815-D1749E1C96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03398" y="5604306"/>
            <a:ext cx="3373438" cy="28642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BC1BFBA-8A0E-A943-ACA6-45082922A1F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17455" y="5604306"/>
            <a:ext cx="3373438" cy="28642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C434737-A37B-5341-A788-C91A9C9234D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019071" y="5604306"/>
            <a:ext cx="3373438" cy="28642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algn="ctr">
              <a:defRPr sz="18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77EF9A1-F268-49D3-A359-1D262F899A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17" y="1855480"/>
            <a:ext cx="1123200" cy="11232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8E06BA4-9AEC-47D1-8B7E-3291444A03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00" y="1818815"/>
            <a:ext cx="1123200" cy="1123200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E68C8529-F331-4CC4-A122-0C42C31D7E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86" y="1887541"/>
            <a:ext cx="1123200" cy="1123200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CFD821-BC6F-4A31-A238-CCDA5CB9CB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17" y="4314416"/>
            <a:ext cx="1123200" cy="1123200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3F98CA95-2C13-438F-8BFA-0F1E74E684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69" y="4233482"/>
            <a:ext cx="1123200" cy="1123200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389C9F-2F10-4A62-9FCC-CE56C002BE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55" y="4242612"/>
            <a:ext cx="1123200" cy="1123200"/>
          </a:xfrm>
          <a:prstGeom prst="rect">
            <a:avLst/>
          </a:prstGeom>
        </p:spPr>
      </p:pic>
      <p:pic>
        <p:nvPicPr>
          <p:cNvPr id="26" name="Picture 25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4D1DBBC0-72CB-43CD-B38E-2893D2E07C1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661" y="6170601"/>
            <a:ext cx="107999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85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1FF1E40-B168-4E0F-ACFA-021D749EE0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449C22-8CE7-4A7B-8897-2306C2CA5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9188" y="1474788"/>
            <a:ext cx="7513637" cy="382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26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</a:t>
            </a:r>
            <a:endParaRPr lang="en-GB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0048C4A-6CC9-4F9E-A0C3-B29C20D415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B5EE9-BE30-4FBD-8F07-EEB999F45E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51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lue - laptop (mock up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2DD1A4E-29AB-446B-9992-74FBFE62A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269" y="239083"/>
            <a:ext cx="10580059" cy="7559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</a:t>
            </a:r>
            <a:endParaRPr lang="en-GB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EB22A1A-DB62-4593-87EE-3E48A0D52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38" y="6225447"/>
            <a:ext cx="1080000" cy="3240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F5652-6DF0-4987-9AA0-9ED4876310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8038" y="1276350"/>
            <a:ext cx="10579290" cy="5038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99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-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6307A1AE-F81E-4BE9-9115-189324FA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20119C6-51BB-43F6-B313-E266722B54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04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</a:t>
            </a:r>
            <a:endParaRPr lang="en-GB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0048C4A-6CC9-4F9E-A0C3-B29C20D415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B5EE9-BE30-4FBD-8F07-EEB999F45E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852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4801B-39DD-46B4-81A7-60E614307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882CF69-0A96-4877-924F-98CD449E51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2" y="2805679"/>
            <a:ext cx="2843999" cy="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16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413" y="473030"/>
            <a:ext cx="5234817" cy="759423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</a:t>
            </a:r>
            <a:endParaRPr lang="en-GB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0048C4A-6CC9-4F9E-A0C3-B29C20D415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267157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B5EE9-BE30-4FBD-8F07-EEB999F45E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6413" y="1656534"/>
            <a:ext cx="10707687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0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88" y="294125"/>
            <a:ext cx="5234817" cy="759423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</a:t>
            </a:r>
            <a:endParaRPr lang="en-GB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49DACC6-803F-4532-9FE1-54F04B975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81AC8-93CE-4507-9C5E-2E7E8B836F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888" y="1258888"/>
            <a:ext cx="10621962" cy="5038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38" y="413394"/>
            <a:ext cx="5234817" cy="759423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 text</a:t>
            </a:r>
            <a:endParaRPr lang="en-GB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B3F6235-F0B4-4CCA-9251-1286D19A8E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D9F38-7FF1-4B75-AD75-5A9323B2D1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038" y="1258888"/>
            <a:ext cx="10709275" cy="50212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0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54CF9C9-DA17-4B88-976C-81B753359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18DF42-CF42-41A4-BBD6-03328307D3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025" y="542925"/>
            <a:ext cx="5038725" cy="5789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83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54CF9C9-DA17-4B88-976C-81B753359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98" y="305155"/>
            <a:ext cx="1372485" cy="41174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18DF42-CF42-41A4-BBD6-03328307D3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025" y="542925"/>
            <a:ext cx="5038725" cy="5789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63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9" r:id="rId4"/>
    <p:sldLayoutId id="2147483664" r:id="rId5"/>
    <p:sldLayoutId id="2147483665" r:id="rId6"/>
    <p:sldLayoutId id="2147483668" r:id="rId7"/>
    <p:sldLayoutId id="2147483673" r:id="rId8"/>
    <p:sldLayoutId id="2147483697" r:id="rId9"/>
    <p:sldLayoutId id="2147483674" r:id="rId10"/>
    <p:sldLayoutId id="2147483675" r:id="rId11"/>
    <p:sldLayoutId id="2147483707" r:id="rId12"/>
    <p:sldLayoutId id="2147483676" r:id="rId13"/>
    <p:sldLayoutId id="2147483677" r:id="rId14"/>
    <p:sldLayoutId id="2147483702" r:id="rId15"/>
    <p:sldLayoutId id="2147483704" r:id="rId16"/>
    <p:sldLayoutId id="2147483678" r:id="rId17"/>
    <p:sldLayoutId id="2147483679" r:id="rId18"/>
    <p:sldLayoutId id="2147483699" r:id="rId19"/>
    <p:sldLayoutId id="2147483706" r:id="rId20"/>
    <p:sldLayoutId id="2147483705" r:id="rId21"/>
    <p:sldLayoutId id="2147483680" r:id="rId22"/>
    <p:sldLayoutId id="2147483700" r:id="rId23"/>
    <p:sldLayoutId id="2147483708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98" r:id="rId30"/>
    <p:sldLayoutId id="2147483686" r:id="rId31"/>
    <p:sldLayoutId id="2147483687" r:id="rId32"/>
    <p:sldLayoutId id="2147483688" r:id="rId3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37038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33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www.twitter.com/TPScheme" TargetMode="External"/><Relationship Id="rId3" Type="http://schemas.openxmlformats.org/officeDocument/2006/relationships/hyperlink" Target="http://www.teacherspensions.co.uk/" TargetMode="External"/><Relationship Id="rId7" Type="http://schemas.openxmlformats.org/officeDocument/2006/relationships/hyperlink" Target="https://www.facebook.com/teachers.pensions" TargetMode="Externa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teacherspensions.co.uk/employers/videos.aspx" TargetMode="External"/><Relationship Id="rId11" Type="http://schemas.openxmlformats.org/officeDocument/2006/relationships/hyperlink" Target="https://www.linkedin.com/company/teachers'%E2%80%8B-pensions/" TargetMode="External"/><Relationship Id="rId5" Type="http://schemas.openxmlformats.org/officeDocument/2006/relationships/hyperlink" Target="https://www.teacherspensions.co.uk/employers/resources.aspx" TargetMode="External"/><Relationship Id="rId15" Type="http://schemas.openxmlformats.org/officeDocument/2006/relationships/hyperlink" Target="https://www.youtube.com/teacherspensions?sub_confirmation=1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teacherspensions.co.uk/public/contact-us/employer-contact-us.aspx" TargetMode="External"/><Relationship Id="rId9" Type="http://schemas.openxmlformats.org/officeDocument/2006/relationships/hyperlink" Target="https://instagram.com/teachers_pensions?igshid=OGQ5ZDc2ODk2ZA==" TargetMode="External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3B906C-530C-4F65-BF12-90C85C2D410C}"/>
              </a:ext>
            </a:extLst>
          </p:cNvPr>
          <p:cNvSpPr txBox="1">
            <a:spLocks/>
          </p:cNvSpPr>
          <p:nvPr/>
        </p:nvSpPr>
        <p:spPr>
          <a:xfrm>
            <a:off x="373822" y="4022485"/>
            <a:ext cx="6253233" cy="19144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>
                <a:solidFill>
                  <a:schemeClr val="tx1"/>
                </a:solidFill>
              </a:rPr>
              <a:t>Teachers’ Pensions Action Forum June 2024</a:t>
            </a:r>
          </a:p>
          <a:p>
            <a:r>
              <a:rPr lang="en-GB" sz="4000">
                <a:solidFill>
                  <a:schemeClr val="tx1"/>
                </a:solidFill>
              </a:rPr>
              <a:t>Teams at TP</a:t>
            </a:r>
          </a:p>
        </p:txBody>
      </p:sp>
    </p:spTree>
    <p:extLst>
      <p:ext uri="{BB962C8B-B14F-4D97-AF65-F5344CB8AC3E}">
        <p14:creationId xmlns:p14="http://schemas.microsoft.com/office/powerpoint/2010/main" val="307785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060F-C7AC-400C-9EE8-930664CF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D52A-1492-4279-B071-1C0E6B5C6B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6888" y="1525150"/>
            <a:ext cx="10621962" cy="50387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Introductions to Teachers’ Pensions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Teams within Teachers Pensions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Get in Touch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2045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A62D-878E-B3BC-0E1D-3DBD6271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294125"/>
            <a:ext cx="10357925" cy="759423"/>
          </a:xfrm>
        </p:spPr>
        <p:txBody>
          <a:bodyPr/>
          <a:lstStyle/>
          <a:p>
            <a:r>
              <a:rPr lang="en-GB" dirty="0"/>
              <a:t>Introduction to Teachers’ Pensions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FC0F-0185-2142-218F-95A56D0794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Teachers’ Pensions Scheme has been going since about 1898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cover the whole of England and Wales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Range of establishments: colleges, certain universities, academies, Multi-Academy Trusts, secondary and primary schools that fall under the Local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Approximately 13,000 employers within the scheme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Over 2 million members in the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Second largest public sector scheme in the country</a:t>
            </a:r>
          </a:p>
        </p:txBody>
      </p:sp>
    </p:spTree>
    <p:extLst>
      <p:ext uri="{BB962C8B-B14F-4D97-AF65-F5344CB8AC3E}">
        <p14:creationId xmlns:p14="http://schemas.microsoft.com/office/powerpoint/2010/main" val="304895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3248-C4C1-47E7-ACE5-62737403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294125"/>
            <a:ext cx="8031476" cy="759423"/>
          </a:xfrm>
        </p:spPr>
        <p:txBody>
          <a:bodyPr/>
          <a:lstStyle/>
          <a:p>
            <a:r>
              <a:rPr lang="en-GB"/>
              <a:t>Teachers Pensions Teams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BF28C237-40F9-4CF3-9EBB-AA8258D454D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46990029"/>
              </p:ext>
            </p:extLst>
          </p:nvPr>
        </p:nvGraphicFramePr>
        <p:xfrm>
          <a:off x="609600" y="1303283"/>
          <a:ext cx="10621962" cy="273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78E7A19-7E9E-5439-420C-8D7C13B21A31}"/>
              </a:ext>
            </a:extLst>
          </p:cNvPr>
          <p:cNvGrpSpPr/>
          <p:nvPr/>
        </p:nvGrpSpPr>
        <p:grpSpPr>
          <a:xfrm>
            <a:off x="609600" y="4079834"/>
            <a:ext cx="10621962" cy="2276822"/>
            <a:chOff x="405680" y="4137198"/>
            <a:chExt cx="10811148" cy="227682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C9F8DBE-9C88-F1F4-B274-4B223FE1342F}"/>
                </a:ext>
              </a:extLst>
            </p:cNvPr>
            <p:cNvSpPr/>
            <p:nvPr/>
          </p:nvSpPr>
          <p:spPr>
            <a:xfrm>
              <a:off x="405680" y="4684671"/>
              <a:ext cx="3294015" cy="1729349"/>
            </a:xfrm>
            <a:custGeom>
              <a:avLst/>
              <a:gdLst>
                <a:gd name="connsiteX0" fmla="*/ 0 w 3294015"/>
                <a:gd name="connsiteY0" fmla="*/ 0 h 1729349"/>
                <a:gd name="connsiteX1" fmla="*/ 3294015 w 3294015"/>
                <a:gd name="connsiteY1" fmla="*/ 0 h 1729349"/>
                <a:gd name="connsiteX2" fmla="*/ 3294015 w 3294015"/>
                <a:gd name="connsiteY2" fmla="*/ 1729349 h 1729349"/>
                <a:gd name="connsiteX3" fmla="*/ 0 w 3294015"/>
                <a:gd name="connsiteY3" fmla="*/ 1729349 h 1729349"/>
                <a:gd name="connsiteX4" fmla="*/ 0 w 3294015"/>
                <a:gd name="connsiteY4" fmla="*/ 0 h 172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4015" h="1729349">
                  <a:moveTo>
                    <a:pt x="0" y="0"/>
                  </a:moveTo>
                  <a:lnTo>
                    <a:pt x="3294015" y="0"/>
                  </a:lnTo>
                  <a:lnTo>
                    <a:pt x="3294015" y="1729349"/>
                  </a:lnTo>
                  <a:lnTo>
                    <a:pt x="0" y="17293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/>
                <a:t>This team recalculates retirement benefits for members who have already retired, completes the annual pensions increase exercises and calculates over and underpayment of benefits in payment.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72315E-662E-3CD2-351C-B74FAC69D337}"/>
                </a:ext>
              </a:extLst>
            </p:cNvPr>
            <p:cNvSpPr/>
            <p:nvPr/>
          </p:nvSpPr>
          <p:spPr>
            <a:xfrm>
              <a:off x="4154270" y="4684671"/>
              <a:ext cx="3307190" cy="1729349"/>
            </a:xfrm>
            <a:custGeom>
              <a:avLst/>
              <a:gdLst>
                <a:gd name="connsiteX0" fmla="*/ 0 w 3294015"/>
                <a:gd name="connsiteY0" fmla="*/ 0 h 1729349"/>
                <a:gd name="connsiteX1" fmla="*/ 3294015 w 3294015"/>
                <a:gd name="connsiteY1" fmla="*/ 0 h 1729349"/>
                <a:gd name="connsiteX2" fmla="*/ 3294015 w 3294015"/>
                <a:gd name="connsiteY2" fmla="*/ 1729349 h 1729349"/>
                <a:gd name="connsiteX3" fmla="*/ 0 w 3294015"/>
                <a:gd name="connsiteY3" fmla="*/ 1729349 h 1729349"/>
                <a:gd name="connsiteX4" fmla="*/ 0 w 3294015"/>
                <a:gd name="connsiteY4" fmla="*/ 0 h 172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4015" h="1729349">
                  <a:moveTo>
                    <a:pt x="0" y="0"/>
                  </a:moveTo>
                  <a:lnTo>
                    <a:pt x="3294015" y="0"/>
                  </a:lnTo>
                  <a:lnTo>
                    <a:pt x="3294015" y="1729349"/>
                  </a:lnTo>
                  <a:lnTo>
                    <a:pt x="0" y="17293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300" kern="1200"/>
                <a:t>Deal with Regulations and legislative matters.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4D6E36-A111-0805-C972-1812B74ABE52}"/>
                </a:ext>
              </a:extLst>
            </p:cNvPr>
            <p:cNvSpPr/>
            <p:nvPr/>
          </p:nvSpPr>
          <p:spPr>
            <a:xfrm>
              <a:off x="7922813" y="4677199"/>
              <a:ext cx="3294015" cy="1729349"/>
            </a:xfrm>
            <a:custGeom>
              <a:avLst/>
              <a:gdLst>
                <a:gd name="connsiteX0" fmla="*/ 0 w 3294015"/>
                <a:gd name="connsiteY0" fmla="*/ 0 h 1729349"/>
                <a:gd name="connsiteX1" fmla="*/ 3294015 w 3294015"/>
                <a:gd name="connsiteY1" fmla="*/ 0 h 1729349"/>
                <a:gd name="connsiteX2" fmla="*/ 3294015 w 3294015"/>
                <a:gd name="connsiteY2" fmla="*/ 1729349 h 1729349"/>
                <a:gd name="connsiteX3" fmla="*/ 0 w 3294015"/>
                <a:gd name="connsiteY3" fmla="*/ 1729349 h 1729349"/>
                <a:gd name="connsiteX4" fmla="*/ 0 w 3294015"/>
                <a:gd name="connsiteY4" fmla="*/ 0 h 172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4015" h="1729349">
                  <a:moveTo>
                    <a:pt x="0" y="0"/>
                  </a:moveTo>
                  <a:lnTo>
                    <a:pt x="3294015" y="0"/>
                  </a:lnTo>
                  <a:lnTo>
                    <a:pt x="3294015" y="1729349"/>
                  </a:lnTo>
                  <a:lnTo>
                    <a:pt x="0" y="17293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92075" lvl="1" indent="-92075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400" kern="1200"/>
                <a:t>This team authorises benefit calculations prior to benefits being quoted to members and beneficiaries or paid into their bank accounts. This includes bereavement, retirements, transfers and re-employment benefits.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31F075A-D0C3-69D6-A8EB-29C5B1BFF4A6}"/>
                </a:ext>
              </a:extLst>
            </p:cNvPr>
            <p:cNvSpPr/>
            <p:nvPr/>
          </p:nvSpPr>
          <p:spPr>
            <a:xfrm>
              <a:off x="7916036" y="4137198"/>
              <a:ext cx="3300603" cy="540001"/>
            </a:xfrm>
            <a:custGeom>
              <a:avLst/>
              <a:gdLst>
                <a:gd name="connsiteX0" fmla="*/ 0 w 3236402"/>
                <a:gd name="connsiteY0" fmla="*/ 0 h 540001"/>
                <a:gd name="connsiteX1" fmla="*/ 3236402 w 3236402"/>
                <a:gd name="connsiteY1" fmla="*/ 0 h 540001"/>
                <a:gd name="connsiteX2" fmla="*/ 3236402 w 3236402"/>
                <a:gd name="connsiteY2" fmla="*/ 540001 h 540001"/>
                <a:gd name="connsiteX3" fmla="*/ 0 w 3236402"/>
                <a:gd name="connsiteY3" fmla="*/ 540001 h 540001"/>
                <a:gd name="connsiteX4" fmla="*/ 0 w 3236402"/>
                <a:gd name="connsiteY4" fmla="*/ 0 h 54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402" h="540001">
                  <a:moveTo>
                    <a:pt x="0" y="0"/>
                  </a:moveTo>
                  <a:lnTo>
                    <a:pt x="3236402" y="0"/>
                  </a:lnTo>
                  <a:lnTo>
                    <a:pt x="3236402" y="540001"/>
                  </a:lnTo>
                  <a:lnTo>
                    <a:pt x="0" y="540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72"/>
            </a:solidFill>
            <a:ln>
              <a:solidFill>
                <a:srgbClr val="003F7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Authorisation Team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E28B01B-D515-4E19-4C1F-80DABC3498A0}"/>
                </a:ext>
              </a:extLst>
            </p:cNvPr>
            <p:cNvSpPr/>
            <p:nvPr/>
          </p:nvSpPr>
          <p:spPr>
            <a:xfrm>
              <a:off x="4160857" y="4144670"/>
              <a:ext cx="3300603" cy="540001"/>
            </a:xfrm>
            <a:custGeom>
              <a:avLst/>
              <a:gdLst>
                <a:gd name="connsiteX0" fmla="*/ 0 w 3236402"/>
                <a:gd name="connsiteY0" fmla="*/ 0 h 540001"/>
                <a:gd name="connsiteX1" fmla="*/ 3236402 w 3236402"/>
                <a:gd name="connsiteY1" fmla="*/ 0 h 540001"/>
                <a:gd name="connsiteX2" fmla="*/ 3236402 w 3236402"/>
                <a:gd name="connsiteY2" fmla="*/ 540001 h 540001"/>
                <a:gd name="connsiteX3" fmla="*/ 0 w 3236402"/>
                <a:gd name="connsiteY3" fmla="*/ 540001 h 540001"/>
                <a:gd name="connsiteX4" fmla="*/ 0 w 3236402"/>
                <a:gd name="connsiteY4" fmla="*/ 0 h 54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402" h="540001">
                  <a:moveTo>
                    <a:pt x="0" y="0"/>
                  </a:moveTo>
                  <a:lnTo>
                    <a:pt x="3236402" y="0"/>
                  </a:lnTo>
                  <a:lnTo>
                    <a:pt x="3236402" y="540001"/>
                  </a:lnTo>
                  <a:lnTo>
                    <a:pt x="0" y="5400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Policy and Technical Team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C23D956-4BDA-5F84-CABA-FCA26ACAEA5D}"/>
                </a:ext>
              </a:extLst>
            </p:cNvPr>
            <p:cNvSpPr/>
            <p:nvPr/>
          </p:nvSpPr>
          <p:spPr>
            <a:xfrm>
              <a:off x="412266" y="4144670"/>
              <a:ext cx="3294015" cy="540001"/>
            </a:xfrm>
            <a:custGeom>
              <a:avLst/>
              <a:gdLst>
                <a:gd name="connsiteX0" fmla="*/ 0 w 3236402"/>
                <a:gd name="connsiteY0" fmla="*/ 0 h 540001"/>
                <a:gd name="connsiteX1" fmla="*/ 3236402 w 3236402"/>
                <a:gd name="connsiteY1" fmla="*/ 0 h 540001"/>
                <a:gd name="connsiteX2" fmla="*/ 3236402 w 3236402"/>
                <a:gd name="connsiteY2" fmla="*/ 540001 h 540001"/>
                <a:gd name="connsiteX3" fmla="*/ 0 w 3236402"/>
                <a:gd name="connsiteY3" fmla="*/ 540001 h 540001"/>
                <a:gd name="connsiteX4" fmla="*/ 0 w 3236402"/>
                <a:gd name="connsiteY4" fmla="*/ 0 h 54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402" h="540001">
                  <a:moveTo>
                    <a:pt x="0" y="0"/>
                  </a:moveTo>
                  <a:lnTo>
                    <a:pt x="3236402" y="0"/>
                  </a:lnTo>
                  <a:lnTo>
                    <a:pt x="3236402" y="540001"/>
                  </a:lnTo>
                  <a:lnTo>
                    <a:pt x="0" y="540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72"/>
            </a:solidFill>
            <a:ln>
              <a:solidFill>
                <a:srgbClr val="003F7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>
                  <a:solidFill>
                    <a:prstClr val="white"/>
                  </a:solidFill>
                  <a:latin typeface="Trebuchet MS" panose="020B0603020202020204"/>
                  <a:ea typeface="+mn-ea"/>
                  <a:cs typeface="+mn-cs"/>
                </a:rPr>
                <a:t>Benefits Support Teams</a:t>
              </a:r>
              <a:r>
                <a:rPr lang="en-GB" sz="1200" kern="1200"/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90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3248-C4C1-47E7-ACE5-62737403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294125"/>
            <a:ext cx="8031476" cy="759423"/>
          </a:xfrm>
        </p:spPr>
        <p:txBody>
          <a:bodyPr/>
          <a:lstStyle/>
          <a:p>
            <a:r>
              <a:rPr lang="en-GB"/>
              <a:t>Teachers Pensions Teams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E7903C-4AA0-BB9C-3C57-0FEB4889D370}"/>
              </a:ext>
            </a:extLst>
          </p:cNvPr>
          <p:cNvGrpSpPr/>
          <p:nvPr/>
        </p:nvGrpSpPr>
        <p:grpSpPr>
          <a:xfrm>
            <a:off x="619496" y="1504111"/>
            <a:ext cx="10480560" cy="1812625"/>
            <a:chOff x="815444" y="1623857"/>
            <a:chExt cx="10480560" cy="18126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A97C0C-30D0-A810-60CC-0D4EF505C5B6}"/>
                </a:ext>
              </a:extLst>
            </p:cNvPr>
            <p:cNvSpPr/>
            <p:nvPr/>
          </p:nvSpPr>
          <p:spPr>
            <a:xfrm>
              <a:off x="815444" y="1623858"/>
              <a:ext cx="3236379" cy="527005"/>
            </a:xfrm>
            <a:custGeom>
              <a:avLst/>
              <a:gdLst>
                <a:gd name="connsiteX0" fmla="*/ 0 w 3236379"/>
                <a:gd name="connsiteY0" fmla="*/ 0 h 527005"/>
                <a:gd name="connsiteX1" fmla="*/ 3236379 w 3236379"/>
                <a:gd name="connsiteY1" fmla="*/ 0 h 527005"/>
                <a:gd name="connsiteX2" fmla="*/ 3236379 w 3236379"/>
                <a:gd name="connsiteY2" fmla="*/ 527005 h 527005"/>
                <a:gd name="connsiteX3" fmla="*/ 0 w 3236379"/>
                <a:gd name="connsiteY3" fmla="*/ 527005 h 527005"/>
                <a:gd name="connsiteX4" fmla="*/ 0 w 3236379"/>
                <a:gd name="connsiteY4" fmla="*/ 0 h 52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527005">
                  <a:moveTo>
                    <a:pt x="0" y="0"/>
                  </a:moveTo>
                  <a:lnTo>
                    <a:pt x="3236379" y="0"/>
                  </a:lnTo>
                  <a:lnTo>
                    <a:pt x="3236379" y="527005"/>
                  </a:lnTo>
                  <a:lnTo>
                    <a:pt x="0" y="527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Pensioner Services (PSS) Team 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A4D1BD-E2BD-1D56-67F4-8B825A6DA579}"/>
                </a:ext>
              </a:extLst>
            </p:cNvPr>
            <p:cNvSpPr/>
            <p:nvPr/>
          </p:nvSpPr>
          <p:spPr>
            <a:xfrm>
              <a:off x="818370" y="2162802"/>
              <a:ext cx="3233453" cy="1265146"/>
            </a:xfrm>
            <a:custGeom>
              <a:avLst/>
              <a:gdLst>
                <a:gd name="connsiteX0" fmla="*/ 0 w 3202817"/>
                <a:gd name="connsiteY0" fmla="*/ 0 h 1265146"/>
                <a:gd name="connsiteX1" fmla="*/ 3202817 w 3202817"/>
                <a:gd name="connsiteY1" fmla="*/ 0 h 1265146"/>
                <a:gd name="connsiteX2" fmla="*/ 3202817 w 3202817"/>
                <a:gd name="connsiteY2" fmla="*/ 1265146 h 1265146"/>
                <a:gd name="connsiteX3" fmla="*/ 0 w 3202817"/>
                <a:gd name="connsiteY3" fmla="*/ 1265146 h 1265146"/>
                <a:gd name="connsiteX4" fmla="*/ 0 w 3202817"/>
                <a:gd name="connsiteY4" fmla="*/ 0 h 126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2817" h="1265146">
                  <a:moveTo>
                    <a:pt x="0" y="0"/>
                  </a:moveTo>
                  <a:lnTo>
                    <a:pt x="3202817" y="0"/>
                  </a:lnTo>
                  <a:lnTo>
                    <a:pt x="3202817" y="1265146"/>
                  </a:lnTo>
                  <a:lnTo>
                    <a:pt x="0" y="12651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/>
                <a:t>This team </a:t>
              </a:r>
              <a:r>
                <a:rPr lang="en-GB" sz="1400"/>
                <a:t>deals with</a:t>
              </a:r>
              <a:r>
                <a:rPr lang="en-GB" sz="1400" kern="1200"/>
                <a:t> members who become re-employed in a teaching capacity after retirement and are subject to certain salary restrictions.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6D154B4-477F-A8C3-1572-46FE1E9A675E}"/>
                </a:ext>
              </a:extLst>
            </p:cNvPr>
            <p:cNvSpPr/>
            <p:nvPr/>
          </p:nvSpPr>
          <p:spPr>
            <a:xfrm>
              <a:off x="4370153" y="1623857"/>
              <a:ext cx="3236379" cy="527005"/>
            </a:xfrm>
            <a:custGeom>
              <a:avLst/>
              <a:gdLst>
                <a:gd name="connsiteX0" fmla="*/ 0 w 3236379"/>
                <a:gd name="connsiteY0" fmla="*/ 0 h 168072"/>
                <a:gd name="connsiteX1" fmla="*/ 3236379 w 3236379"/>
                <a:gd name="connsiteY1" fmla="*/ 0 h 168072"/>
                <a:gd name="connsiteX2" fmla="*/ 3236379 w 3236379"/>
                <a:gd name="connsiteY2" fmla="*/ 168072 h 168072"/>
                <a:gd name="connsiteX3" fmla="*/ 0 w 3236379"/>
                <a:gd name="connsiteY3" fmla="*/ 168072 h 168072"/>
                <a:gd name="connsiteX4" fmla="*/ 0 w 3236379"/>
                <a:gd name="connsiteY4" fmla="*/ 0 h 16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168072">
                  <a:moveTo>
                    <a:pt x="0" y="0"/>
                  </a:moveTo>
                  <a:lnTo>
                    <a:pt x="3236379" y="0"/>
                  </a:lnTo>
                  <a:lnTo>
                    <a:pt x="3236379" y="168072"/>
                  </a:lnTo>
                  <a:lnTo>
                    <a:pt x="0" y="1680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Annual Allowance Team 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C390DD-E3ED-4BF1-72BE-D28F2524319F}"/>
                </a:ext>
              </a:extLst>
            </p:cNvPr>
            <p:cNvSpPr/>
            <p:nvPr/>
          </p:nvSpPr>
          <p:spPr>
            <a:xfrm>
              <a:off x="4370153" y="2161195"/>
              <a:ext cx="3236379" cy="1273680"/>
            </a:xfrm>
            <a:custGeom>
              <a:avLst/>
              <a:gdLst>
                <a:gd name="connsiteX0" fmla="*/ 0 w 3236379"/>
                <a:gd name="connsiteY0" fmla="*/ 0 h 1273680"/>
                <a:gd name="connsiteX1" fmla="*/ 3236379 w 3236379"/>
                <a:gd name="connsiteY1" fmla="*/ 0 h 1273680"/>
                <a:gd name="connsiteX2" fmla="*/ 3236379 w 3236379"/>
                <a:gd name="connsiteY2" fmla="*/ 1273680 h 1273680"/>
                <a:gd name="connsiteX3" fmla="*/ 0 w 3236379"/>
                <a:gd name="connsiteY3" fmla="*/ 1273680 h 1273680"/>
                <a:gd name="connsiteX4" fmla="*/ 0 w 3236379"/>
                <a:gd name="connsiteY4" fmla="*/ 0 h 12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1273680">
                  <a:moveTo>
                    <a:pt x="0" y="0"/>
                  </a:moveTo>
                  <a:lnTo>
                    <a:pt x="3236379" y="0"/>
                  </a:lnTo>
                  <a:lnTo>
                    <a:pt x="3236379" y="1273680"/>
                  </a:lnTo>
                  <a:lnTo>
                    <a:pt x="0" y="12736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/>
                <a:t>This team deals with the yearly annual allowance exercise, where affected members are sent their annual pension saving statement for Inland Revenue purposes.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79FD577-61D3-B626-D506-914DC402C4F1}"/>
                </a:ext>
              </a:extLst>
            </p:cNvPr>
            <p:cNvSpPr/>
            <p:nvPr/>
          </p:nvSpPr>
          <p:spPr>
            <a:xfrm>
              <a:off x="8059625" y="1623857"/>
              <a:ext cx="3236379" cy="527005"/>
            </a:xfrm>
            <a:custGeom>
              <a:avLst/>
              <a:gdLst>
                <a:gd name="connsiteX0" fmla="*/ 0 w 3236379"/>
                <a:gd name="connsiteY0" fmla="*/ 0 h 835200"/>
                <a:gd name="connsiteX1" fmla="*/ 3236379 w 3236379"/>
                <a:gd name="connsiteY1" fmla="*/ 0 h 835200"/>
                <a:gd name="connsiteX2" fmla="*/ 3236379 w 3236379"/>
                <a:gd name="connsiteY2" fmla="*/ 835200 h 835200"/>
                <a:gd name="connsiteX3" fmla="*/ 0 w 3236379"/>
                <a:gd name="connsiteY3" fmla="*/ 835200 h 835200"/>
                <a:gd name="connsiteX4" fmla="*/ 0 w 3236379"/>
                <a:gd name="connsiteY4" fmla="*/ 0 h 8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835200">
                  <a:moveTo>
                    <a:pt x="0" y="0"/>
                  </a:moveTo>
                  <a:lnTo>
                    <a:pt x="3236379" y="0"/>
                  </a:lnTo>
                  <a:lnTo>
                    <a:pt x="3236379" y="835200"/>
                  </a:lnTo>
                  <a:lnTo>
                    <a:pt x="0" y="835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Bereavement Team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FC0463-2025-1777-FBF4-21FDD3B5F2EA}"/>
                </a:ext>
              </a:extLst>
            </p:cNvPr>
            <p:cNvSpPr/>
            <p:nvPr/>
          </p:nvSpPr>
          <p:spPr>
            <a:xfrm>
              <a:off x="8059625" y="2162802"/>
              <a:ext cx="3236379" cy="1273680"/>
            </a:xfrm>
            <a:custGeom>
              <a:avLst/>
              <a:gdLst>
                <a:gd name="connsiteX0" fmla="*/ 0 w 3236379"/>
                <a:gd name="connsiteY0" fmla="*/ 0 h 1273680"/>
                <a:gd name="connsiteX1" fmla="*/ 3236379 w 3236379"/>
                <a:gd name="connsiteY1" fmla="*/ 0 h 1273680"/>
                <a:gd name="connsiteX2" fmla="*/ 3236379 w 3236379"/>
                <a:gd name="connsiteY2" fmla="*/ 1273680 h 1273680"/>
                <a:gd name="connsiteX3" fmla="*/ 0 w 3236379"/>
                <a:gd name="connsiteY3" fmla="*/ 1273680 h 1273680"/>
                <a:gd name="connsiteX4" fmla="*/ 0 w 3236379"/>
                <a:gd name="connsiteY4" fmla="*/ 0 h 12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1273680">
                  <a:moveTo>
                    <a:pt x="0" y="0"/>
                  </a:moveTo>
                  <a:lnTo>
                    <a:pt x="3236379" y="0"/>
                  </a:lnTo>
                  <a:lnTo>
                    <a:pt x="3236379" y="1273680"/>
                  </a:lnTo>
                  <a:lnTo>
                    <a:pt x="0" y="12736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/>
                <a:t>This team handles all bereavement cases in respect of members who have died in service, in deferment or in retirement, ensuring that the correct benefits are paid.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C2415C-2B4C-3266-7E5E-5DD336D43CE5}"/>
              </a:ext>
            </a:extLst>
          </p:cNvPr>
          <p:cNvGrpSpPr/>
          <p:nvPr/>
        </p:nvGrpSpPr>
        <p:grpSpPr>
          <a:xfrm>
            <a:off x="630687" y="3788906"/>
            <a:ext cx="10490800" cy="2201831"/>
            <a:chOff x="750571" y="4123020"/>
            <a:chExt cx="10399326" cy="220183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670E5B1-8817-DC4B-155B-D8CEEB135F1C}"/>
                </a:ext>
              </a:extLst>
            </p:cNvPr>
            <p:cNvSpPr/>
            <p:nvPr/>
          </p:nvSpPr>
          <p:spPr>
            <a:xfrm>
              <a:off x="750571" y="4144815"/>
              <a:ext cx="3166714" cy="554996"/>
            </a:xfrm>
            <a:custGeom>
              <a:avLst/>
              <a:gdLst>
                <a:gd name="connsiteX0" fmla="*/ 0 w 3166714"/>
                <a:gd name="connsiteY0" fmla="*/ 0 h 554996"/>
                <a:gd name="connsiteX1" fmla="*/ 3166714 w 3166714"/>
                <a:gd name="connsiteY1" fmla="*/ 0 h 554996"/>
                <a:gd name="connsiteX2" fmla="*/ 3166714 w 3166714"/>
                <a:gd name="connsiteY2" fmla="*/ 554996 h 554996"/>
                <a:gd name="connsiteX3" fmla="*/ 0 w 3166714"/>
                <a:gd name="connsiteY3" fmla="*/ 554996 h 554996"/>
                <a:gd name="connsiteX4" fmla="*/ 0 w 3166714"/>
                <a:gd name="connsiteY4" fmla="*/ 0 h 5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6714" h="554996">
                  <a:moveTo>
                    <a:pt x="0" y="0"/>
                  </a:moveTo>
                  <a:lnTo>
                    <a:pt x="3166714" y="0"/>
                  </a:lnTo>
                  <a:lnTo>
                    <a:pt x="3166714" y="554996"/>
                  </a:lnTo>
                  <a:lnTo>
                    <a:pt x="0" y="5549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Complaints Team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13B9100-5FF6-B81C-D552-87F8FDB3869F}"/>
                </a:ext>
              </a:extLst>
            </p:cNvPr>
            <p:cNvSpPr/>
            <p:nvPr/>
          </p:nvSpPr>
          <p:spPr>
            <a:xfrm>
              <a:off x="765450" y="4693447"/>
              <a:ext cx="3152271" cy="1625040"/>
            </a:xfrm>
            <a:custGeom>
              <a:avLst/>
              <a:gdLst>
                <a:gd name="connsiteX0" fmla="*/ 0 w 3152271"/>
                <a:gd name="connsiteY0" fmla="*/ 0 h 1625040"/>
                <a:gd name="connsiteX1" fmla="*/ 3152271 w 3152271"/>
                <a:gd name="connsiteY1" fmla="*/ 0 h 1625040"/>
                <a:gd name="connsiteX2" fmla="*/ 3152271 w 3152271"/>
                <a:gd name="connsiteY2" fmla="*/ 1625040 h 1625040"/>
                <a:gd name="connsiteX3" fmla="*/ 0 w 3152271"/>
                <a:gd name="connsiteY3" fmla="*/ 1625040 h 1625040"/>
                <a:gd name="connsiteX4" fmla="*/ 0 w 3152271"/>
                <a:gd name="connsiteY4" fmla="*/ 0 h 16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2271" h="1625040">
                  <a:moveTo>
                    <a:pt x="0" y="0"/>
                  </a:moveTo>
                  <a:lnTo>
                    <a:pt x="3152271" y="0"/>
                  </a:lnTo>
                  <a:lnTo>
                    <a:pt x="3152271" y="1625040"/>
                  </a:lnTo>
                  <a:lnTo>
                    <a:pt x="0" y="1625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This team investigates and concludes any complaints made by </a:t>
              </a:r>
              <a:r>
                <a:rPr lang="en-GB" sz="1400" dirty="0"/>
                <a:t>Stakeholders</a:t>
              </a:r>
              <a:r>
                <a:rPr lang="en-GB" sz="1400" kern="1200" dirty="0"/>
                <a:t>.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D33954-1965-3406-4964-A6A7213C3E06}"/>
                </a:ext>
              </a:extLst>
            </p:cNvPr>
            <p:cNvSpPr/>
            <p:nvPr/>
          </p:nvSpPr>
          <p:spPr>
            <a:xfrm>
              <a:off x="4278926" y="4144815"/>
              <a:ext cx="3192425" cy="554996"/>
            </a:xfrm>
            <a:custGeom>
              <a:avLst/>
              <a:gdLst>
                <a:gd name="connsiteX0" fmla="*/ 0 w 3192425"/>
                <a:gd name="connsiteY0" fmla="*/ 0 h 554996"/>
                <a:gd name="connsiteX1" fmla="*/ 3192425 w 3192425"/>
                <a:gd name="connsiteY1" fmla="*/ 0 h 554996"/>
                <a:gd name="connsiteX2" fmla="*/ 3192425 w 3192425"/>
                <a:gd name="connsiteY2" fmla="*/ 554996 h 554996"/>
                <a:gd name="connsiteX3" fmla="*/ 0 w 3192425"/>
                <a:gd name="connsiteY3" fmla="*/ 554996 h 554996"/>
                <a:gd name="connsiteX4" fmla="*/ 0 w 3192425"/>
                <a:gd name="connsiteY4" fmla="*/ 0 h 5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425" h="554996">
                  <a:moveTo>
                    <a:pt x="0" y="0"/>
                  </a:moveTo>
                  <a:lnTo>
                    <a:pt x="3192425" y="0"/>
                  </a:lnTo>
                  <a:lnTo>
                    <a:pt x="3192425" y="554996"/>
                  </a:lnTo>
                  <a:lnTo>
                    <a:pt x="0" y="5549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Data Cleanse Teams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747030-4253-F3F1-6B5B-5F3F2D337E97}"/>
                </a:ext>
              </a:extLst>
            </p:cNvPr>
            <p:cNvSpPr/>
            <p:nvPr/>
          </p:nvSpPr>
          <p:spPr>
            <a:xfrm>
              <a:off x="4283877" y="4699811"/>
              <a:ext cx="3187475" cy="1625040"/>
            </a:xfrm>
            <a:custGeom>
              <a:avLst/>
              <a:gdLst>
                <a:gd name="connsiteX0" fmla="*/ 0 w 3187475"/>
                <a:gd name="connsiteY0" fmla="*/ 0 h 1625040"/>
                <a:gd name="connsiteX1" fmla="*/ 3187475 w 3187475"/>
                <a:gd name="connsiteY1" fmla="*/ 0 h 1625040"/>
                <a:gd name="connsiteX2" fmla="*/ 3187475 w 3187475"/>
                <a:gd name="connsiteY2" fmla="*/ 1625040 h 1625040"/>
                <a:gd name="connsiteX3" fmla="*/ 0 w 3187475"/>
                <a:gd name="connsiteY3" fmla="*/ 1625040 h 1625040"/>
                <a:gd name="connsiteX4" fmla="*/ 0 w 3187475"/>
                <a:gd name="connsiteY4" fmla="*/ 0 h 16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475" h="1625040">
                  <a:moveTo>
                    <a:pt x="0" y="0"/>
                  </a:moveTo>
                  <a:lnTo>
                    <a:pt x="3187475" y="0"/>
                  </a:lnTo>
                  <a:lnTo>
                    <a:pt x="3187475" y="1625040"/>
                  </a:lnTo>
                  <a:lnTo>
                    <a:pt x="0" y="1625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/>
                <a:t>This team deals with checking the accuracy of members records who are due to retire soon, liaising with employers to rectify any service discrepancies.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9D4186-52D4-7C04-A50A-ED8A41A21117}"/>
                </a:ext>
              </a:extLst>
            </p:cNvPr>
            <p:cNvSpPr/>
            <p:nvPr/>
          </p:nvSpPr>
          <p:spPr>
            <a:xfrm>
              <a:off x="7957472" y="4123020"/>
              <a:ext cx="3192425" cy="540003"/>
            </a:xfrm>
            <a:custGeom>
              <a:avLst/>
              <a:gdLst>
                <a:gd name="connsiteX0" fmla="*/ 0 w 3192425"/>
                <a:gd name="connsiteY0" fmla="*/ 0 h 540003"/>
                <a:gd name="connsiteX1" fmla="*/ 3192425 w 3192425"/>
                <a:gd name="connsiteY1" fmla="*/ 0 h 540003"/>
                <a:gd name="connsiteX2" fmla="*/ 3192425 w 3192425"/>
                <a:gd name="connsiteY2" fmla="*/ 540003 h 540003"/>
                <a:gd name="connsiteX3" fmla="*/ 0 w 3192425"/>
                <a:gd name="connsiteY3" fmla="*/ 540003 h 540003"/>
                <a:gd name="connsiteX4" fmla="*/ 0 w 3192425"/>
                <a:gd name="connsiteY4" fmla="*/ 0 h 54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425" h="540003">
                  <a:moveTo>
                    <a:pt x="0" y="0"/>
                  </a:moveTo>
                  <a:lnTo>
                    <a:pt x="3192425" y="0"/>
                  </a:lnTo>
                  <a:lnTo>
                    <a:pt x="3192425" y="540003"/>
                  </a:lnTo>
                  <a:lnTo>
                    <a:pt x="0" y="5400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Business Support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38254-0BCE-E48C-86CC-3F74C316DF38}"/>
                </a:ext>
              </a:extLst>
            </p:cNvPr>
            <p:cNvSpPr/>
            <p:nvPr/>
          </p:nvSpPr>
          <p:spPr>
            <a:xfrm>
              <a:off x="7957472" y="4688585"/>
              <a:ext cx="3192425" cy="1625040"/>
            </a:xfrm>
            <a:custGeom>
              <a:avLst/>
              <a:gdLst>
                <a:gd name="connsiteX0" fmla="*/ 0 w 3060417"/>
                <a:gd name="connsiteY0" fmla="*/ 0 h 1625040"/>
                <a:gd name="connsiteX1" fmla="*/ 3060417 w 3060417"/>
                <a:gd name="connsiteY1" fmla="*/ 0 h 1625040"/>
                <a:gd name="connsiteX2" fmla="*/ 3060417 w 3060417"/>
                <a:gd name="connsiteY2" fmla="*/ 1625040 h 1625040"/>
                <a:gd name="connsiteX3" fmla="*/ 0 w 3060417"/>
                <a:gd name="connsiteY3" fmla="*/ 1625040 h 1625040"/>
                <a:gd name="connsiteX4" fmla="*/ 0 w 3060417"/>
                <a:gd name="connsiteY4" fmla="*/ 0 h 16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417" h="1625040">
                  <a:moveTo>
                    <a:pt x="0" y="0"/>
                  </a:moveTo>
                  <a:lnTo>
                    <a:pt x="3060417" y="0"/>
                  </a:lnTo>
                  <a:lnTo>
                    <a:pt x="3060417" y="1625040"/>
                  </a:lnTo>
                  <a:lnTo>
                    <a:pt x="0" y="1625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>
                  <a:solidFill>
                    <a:srgbClr val="003F72">
                      <a:hueOff val="0"/>
                      <a:satOff val="0"/>
                      <a:lumOff val="0"/>
                      <a:alphaOff val="0"/>
                    </a:srgbClr>
                  </a:solidFill>
                  <a:latin typeface="Trebuchet MS" panose="020B0603020202020204"/>
                  <a:ea typeface="+mn-ea"/>
                  <a:cs typeface="+mn-cs"/>
                </a:rPr>
                <a:t>Business support deal with the allocation of work on the system. They input data from forms and prep the case so that it is routed through to the correct department</a:t>
              </a:r>
              <a:endParaRPr lang="en-GB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16517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E3248-C4C1-47E7-ACE5-62737403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294125"/>
            <a:ext cx="8031476" cy="759423"/>
          </a:xfrm>
        </p:spPr>
        <p:txBody>
          <a:bodyPr/>
          <a:lstStyle/>
          <a:p>
            <a:r>
              <a:rPr lang="en-GB"/>
              <a:t>Teachers Pensions Teams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BF8D81-6760-7DEE-B0FE-9FCB1A9C49FC}"/>
              </a:ext>
            </a:extLst>
          </p:cNvPr>
          <p:cNvGrpSpPr/>
          <p:nvPr/>
        </p:nvGrpSpPr>
        <p:grpSpPr>
          <a:xfrm>
            <a:off x="615365" y="1452027"/>
            <a:ext cx="10615323" cy="2184108"/>
            <a:chOff x="680681" y="1223421"/>
            <a:chExt cx="10615323" cy="21841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2E3185-2B0F-C3AC-81AA-6B32DB5C2AD0}"/>
                </a:ext>
              </a:extLst>
            </p:cNvPr>
            <p:cNvSpPr/>
            <p:nvPr/>
          </p:nvSpPr>
          <p:spPr>
            <a:xfrm>
              <a:off x="680681" y="1226143"/>
              <a:ext cx="3236379" cy="540000"/>
            </a:xfrm>
            <a:custGeom>
              <a:avLst/>
              <a:gdLst>
                <a:gd name="connsiteX0" fmla="*/ 0 w 3236379"/>
                <a:gd name="connsiteY0" fmla="*/ 0 h 1065600"/>
                <a:gd name="connsiteX1" fmla="*/ 3236379 w 3236379"/>
                <a:gd name="connsiteY1" fmla="*/ 0 h 1065600"/>
                <a:gd name="connsiteX2" fmla="*/ 3236379 w 3236379"/>
                <a:gd name="connsiteY2" fmla="*/ 1065600 h 1065600"/>
                <a:gd name="connsiteX3" fmla="*/ 0 w 3236379"/>
                <a:gd name="connsiteY3" fmla="*/ 1065600 h 1065600"/>
                <a:gd name="connsiteX4" fmla="*/ 0 w 3236379"/>
                <a:gd name="connsiteY4" fmla="*/ 0 h 10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1065600">
                  <a:moveTo>
                    <a:pt x="0" y="0"/>
                  </a:moveTo>
                  <a:lnTo>
                    <a:pt x="3236379" y="0"/>
                  </a:lnTo>
                  <a:lnTo>
                    <a:pt x="3236379" y="1065600"/>
                  </a:lnTo>
                  <a:lnTo>
                    <a:pt x="0" y="106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Employer Helpline 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5E4826-F00E-D745-63DA-613C598C670A}"/>
                </a:ext>
              </a:extLst>
            </p:cNvPr>
            <p:cNvSpPr/>
            <p:nvPr/>
          </p:nvSpPr>
          <p:spPr>
            <a:xfrm>
              <a:off x="699134" y="1782190"/>
              <a:ext cx="3202817" cy="1614152"/>
            </a:xfrm>
            <a:custGeom>
              <a:avLst/>
              <a:gdLst>
                <a:gd name="connsiteX0" fmla="*/ 0 w 3202817"/>
                <a:gd name="connsiteY0" fmla="*/ 0 h 1614152"/>
                <a:gd name="connsiteX1" fmla="*/ 3202817 w 3202817"/>
                <a:gd name="connsiteY1" fmla="*/ 0 h 1614152"/>
                <a:gd name="connsiteX2" fmla="*/ 3202817 w 3202817"/>
                <a:gd name="connsiteY2" fmla="*/ 1614152 h 1614152"/>
                <a:gd name="connsiteX3" fmla="*/ 0 w 3202817"/>
                <a:gd name="connsiteY3" fmla="*/ 1614152 h 1614152"/>
                <a:gd name="connsiteX4" fmla="*/ 0 w 3202817"/>
                <a:gd name="connsiteY4" fmla="*/ 0 h 161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2817" h="1614152">
                  <a:moveTo>
                    <a:pt x="0" y="0"/>
                  </a:moveTo>
                  <a:lnTo>
                    <a:pt x="3202817" y="0"/>
                  </a:lnTo>
                  <a:lnTo>
                    <a:pt x="3202817" y="1614152"/>
                  </a:lnTo>
                  <a:lnTo>
                    <a:pt x="0" y="16141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/>
                <a:t>Deals with queries from Employers.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D8004E8-F911-2BCF-0E69-8CC6F8335667}"/>
                </a:ext>
              </a:extLst>
            </p:cNvPr>
            <p:cNvSpPr/>
            <p:nvPr/>
          </p:nvSpPr>
          <p:spPr>
            <a:xfrm>
              <a:off x="4370153" y="1223421"/>
              <a:ext cx="3236379" cy="540000"/>
            </a:xfrm>
            <a:custGeom>
              <a:avLst/>
              <a:gdLst>
                <a:gd name="connsiteX0" fmla="*/ 0 w 3236379"/>
                <a:gd name="connsiteY0" fmla="*/ 0 h 1065600"/>
                <a:gd name="connsiteX1" fmla="*/ 3236379 w 3236379"/>
                <a:gd name="connsiteY1" fmla="*/ 0 h 1065600"/>
                <a:gd name="connsiteX2" fmla="*/ 3236379 w 3236379"/>
                <a:gd name="connsiteY2" fmla="*/ 1065600 h 1065600"/>
                <a:gd name="connsiteX3" fmla="*/ 0 w 3236379"/>
                <a:gd name="connsiteY3" fmla="*/ 1065600 h 1065600"/>
                <a:gd name="connsiteX4" fmla="*/ 0 w 3236379"/>
                <a:gd name="connsiteY4" fmla="*/ 0 h 10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1065600">
                  <a:moveTo>
                    <a:pt x="0" y="0"/>
                  </a:moveTo>
                  <a:lnTo>
                    <a:pt x="3236379" y="0"/>
                  </a:lnTo>
                  <a:lnTo>
                    <a:pt x="3236379" y="1065600"/>
                  </a:lnTo>
                  <a:lnTo>
                    <a:pt x="0" y="106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Member Helpline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9DB0B5F-E5BB-8A52-2827-7D8614A2BAA3}"/>
                </a:ext>
              </a:extLst>
            </p:cNvPr>
            <p:cNvSpPr/>
            <p:nvPr/>
          </p:nvSpPr>
          <p:spPr>
            <a:xfrm>
              <a:off x="4370153" y="1782188"/>
              <a:ext cx="3236379" cy="1625040"/>
            </a:xfrm>
            <a:custGeom>
              <a:avLst/>
              <a:gdLst>
                <a:gd name="connsiteX0" fmla="*/ 0 w 3236379"/>
                <a:gd name="connsiteY0" fmla="*/ 0 h 1625040"/>
                <a:gd name="connsiteX1" fmla="*/ 3236379 w 3236379"/>
                <a:gd name="connsiteY1" fmla="*/ 0 h 1625040"/>
                <a:gd name="connsiteX2" fmla="*/ 3236379 w 3236379"/>
                <a:gd name="connsiteY2" fmla="*/ 1625040 h 1625040"/>
                <a:gd name="connsiteX3" fmla="*/ 0 w 3236379"/>
                <a:gd name="connsiteY3" fmla="*/ 1625040 h 1625040"/>
                <a:gd name="connsiteX4" fmla="*/ 0 w 3236379"/>
                <a:gd name="connsiteY4" fmla="*/ 0 h 16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1625040">
                  <a:moveTo>
                    <a:pt x="0" y="0"/>
                  </a:moveTo>
                  <a:lnTo>
                    <a:pt x="3236379" y="0"/>
                  </a:lnTo>
                  <a:lnTo>
                    <a:pt x="3236379" y="1625040"/>
                  </a:lnTo>
                  <a:lnTo>
                    <a:pt x="0" y="1625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/>
                <a:t>Deals with Active, deferred and pensioner members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336AEB-09EC-406A-8CC0-F04035FE1405}"/>
                </a:ext>
              </a:extLst>
            </p:cNvPr>
            <p:cNvSpPr/>
            <p:nvPr/>
          </p:nvSpPr>
          <p:spPr>
            <a:xfrm>
              <a:off x="8059625" y="1223421"/>
              <a:ext cx="3236379" cy="540000"/>
            </a:xfrm>
            <a:custGeom>
              <a:avLst/>
              <a:gdLst>
                <a:gd name="connsiteX0" fmla="*/ 0 w 3236379"/>
                <a:gd name="connsiteY0" fmla="*/ 0 h 1065600"/>
                <a:gd name="connsiteX1" fmla="*/ 3236379 w 3236379"/>
                <a:gd name="connsiteY1" fmla="*/ 0 h 1065600"/>
                <a:gd name="connsiteX2" fmla="*/ 3236379 w 3236379"/>
                <a:gd name="connsiteY2" fmla="*/ 1065600 h 1065600"/>
                <a:gd name="connsiteX3" fmla="*/ 0 w 3236379"/>
                <a:gd name="connsiteY3" fmla="*/ 1065600 h 1065600"/>
                <a:gd name="connsiteX4" fmla="*/ 0 w 3236379"/>
                <a:gd name="connsiteY4" fmla="*/ 0 h 10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1065600">
                  <a:moveTo>
                    <a:pt x="0" y="0"/>
                  </a:moveTo>
                  <a:lnTo>
                    <a:pt x="3236379" y="0"/>
                  </a:lnTo>
                  <a:lnTo>
                    <a:pt x="3236379" y="1065600"/>
                  </a:lnTo>
                  <a:lnTo>
                    <a:pt x="0" y="106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Employer Support Team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B4771B2-020D-7875-5F2E-6A8C5FF2DE41}"/>
                </a:ext>
              </a:extLst>
            </p:cNvPr>
            <p:cNvSpPr/>
            <p:nvPr/>
          </p:nvSpPr>
          <p:spPr>
            <a:xfrm>
              <a:off x="8059624" y="1782489"/>
              <a:ext cx="3236379" cy="1625040"/>
            </a:xfrm>
            <a:custGeom>
              <a:avLst/>
              <a:gdLst>
                <a:gd name="connsiteX0" fmla="*/ 0 w 3236379"/>
                <a:gd name="connsiteY0" fmla="*/ 0 h 1625040"/>
                <a:gd name="connsiteX1" fmla="*/ 3236379 w 3236379"/>
                <a:gd name="connsiteY1" fmla="*/ 0 h 1625040"/>
                <a:gd name="connsiteX2" fmla="*/ 3236379 w 3236379"/>
                <a:gd name="connsiteY2" fmla="*/ 1625040 h 1625040"/>
                <a:gd name="connsiteX3" fmla="*/ 0 w 3236379"/>
                <a:gd name="connsiteY3" fmla="*/ 1625040 h 1625040"/>
                <a:gd name="connsiteX4" fmla="*/ 0 w 3236379"/>
                <a:gd name="connsiteY4" fmla="*/ 0 h 16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1625040">
                  <a:moveTo>
                    <a:pt x="0" y="0"/>
                  </a:moveTo>
                  <a:lnTo>
                    <a:pt x="3236379" y="0"/>
                  </a:lnTo>
                  <a:lnTo>
                    <a:pt x="3236379" y="1625040"/>
                  </a:lnTo>
                  <a:lnTo>
                    <a:pt x="0" y="1625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/>
                <a:t>MDC/MCR Teams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/>
                <a:t>Setting up Portal access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/>
                <a:t>Service queries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91437F-AE1B-8A12-E695-0B874FFE5926}"/>
              </a:ext>
            </a:extLst>
          </p:cNvPr>
          <p:cNvGrpSpPr/>
          <p:nvPr/>
        </p:nvGrpSpPr>
        <p:grpSpPr>
          <a:xfrm>
            <a:off x="626251" y="3921164"/>
            <a:ext cx="10615323" cy="2060461"/>
            <a:chOff x="680681" y="4095338"/>
            <a:chExt cx="10615323" cy="2060461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01D2068-6E41-3031-4C57-5CDDDD79A8E7}"/>
                </a:ext>
              </a:extLst>
            </p:cNvPr>
            <p:cNvSpPr/>
            <p:nvPr/>
          </p:nvSpPr>
          <p:spPr>
            <a:xfrm>
              <a:off x="680681" y="4095338"/>
              <a:ext cx="3236379" cy="540000"/>
            </a:xfrm>
            <a:custGeom>
              <a:avLst/>
              <a:gdLst>
                <a:gd name="connsiteX0" fmla="*/ 0 w 3236379"/>
                <a:gd name="connsiteY0" fmla="*/ 0 h 979200"/>
                <a:gd name="connsiteX1" fmla="*/ 3236379 w 3236379"/>
                <a:gd name="connsiteY1" fmla="*/ 0 h 979200"/>
                <a:gd name="connsiteX2" fmla="*/ 3236379 w 3236379"/>
                <a:gd name="connsiteY2" fmla="*/ 979200 h 979200"/>
                <a:gd name="connsiteX3" fmla="*/ 0 w 3236379"/>
                <a:gd name="connsiteY3" fmla="*/ 979200 h 979200"/>
                <a:gd name="connsiteX4" fmla="*/ 0 w 3236379"/>
                <a:gd name="connsiteY4" fmla="*/ 0 h 97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979200">
                  <a:moveTo>
                    <a:pt x="0" y="0"/>
                  </a:moveTo>
                  <a:lnTo>
                    <a:pt x="3236379" y="0"/>
                  </a:lnTo>
                  <a:lnTo>
                    <a:pt x="3236379" y="979200"/>
                  </a:lnTo>
                  <a:lnTo>
                    <a:pt x="0" y="979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Engagement Team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BC46FE-BA54-6188-24BF-4EADF9C05DDC}"/>
                </a:ext>
              </a:extLst>
            </p:cNvPr>
            <p:cNvSpPr/>
            <p:nvPr/>
          </p:nvSpPr>
          <p:spPr>
            <a:xfrm>
              <a:off x="683947" y="4658904"/>
              <a:ext cx="3236379" cy="1493279"/>
            </a:xfrm>
            <a:custGeom>
              <a:avLst/>
              <a:gdLst>
                <a:gd name="connsiteX0" fmla="*/ 0 w 3236379"/>
                <a:gd name="connsiteY0" fmla="*/ 0 h 1493279"/>
                <a:gd name="connsiteX1" fmla="*/ 3236379 w 3236379"/>
                <a:gd name="connsiteY1" fmla="*/ 0 h 1493279"/>
                <a:gd name="connsiteX2" fmla="*/ 3236379 w 3236379"/>
                <a:gd name="connsiteY2" fmla="*/ 1493279 h 1493279"/>
                <a:gd name="connsiteX3" fmla="*/ 0 w 3236379"/>
                <a:gd name="connsiteY3" fmla="*/ 1493279 h 1493279"/>
                <a:gd name="connsiteX4" fmla="*/ 0 w 3236379"/>
                <a:gd name="connsiteY4" fmla="*/ 0 h 149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1493279">
                  <a:moveTo>
                    <a:pt x="0" y="0"/>
                  </a:moveTo>
                  <a:lnTo>
                    <a:pt x="3236379" y="0"/>
                  </a:lnTo>
                  <a:lnTo>
                    <a:pt x="3236379" y="1493279"/>
                  </a:lnTo>
                  <a:lnTo>
                    <a:pt x="0" y="14932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/>
                <a:t>Member/employer campaigns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/>
                <a:t>Website content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/>
                <a:t>Social media</a:t>
              </a:r>
              <a:endParaRPr lang="en-GB" sz="1400" kern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A24277-E9DF-C9DC-BB5B-815CE87037EA}"/>
                </a:ext>
              </a:extLst>
            </p:cNvPr>
            <p:cNvSpPr/>
            <p:nvPr/>
          </p:nvSpPr>
          <p:spPr>
            <a:xfrm>
              <a:off x="4370153" y="4095338"/>
              <a:ext cx="3236379" cy="540000"/>
            </a:xfrm>
            <a:custGeom>
              <a:avLst/>
              <a:gdLst>
                <a:gd name="connsiteX0" fmla="*/ 0 w 3236379"/>
                <a:gd name="connsiteY0" fmla="*/ 0 h 979200"/>
                <a:gd name="connsiteX1" fmla="*/ 3236379 w 3236379"/>
                <a:gd name="connsiteY1" fmla="*/ 0 h 979200"/>
                <a:gd name="connsiteX2" fmla="*/ 3236379 w 3236379"/>
                <a:gd name="connsiteY2" fmla="*/ 979200 h 979200"/>
                <a:gd name="connsiteX3" fmla="*/ 0 w 3236379"/>
                <a:gd name="connsiteY3" fmla="*/ 979200 h 979200"/>
                <a:gd name="connsiteX4" fmla="*/ 0 w 3236379"/>
                <a:gd name="connsiteY4" fmla="*/ 0 h 97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979200">
                  <a:moveTo>
                    <a:pt x="0" y="0"/>
                  </a:moveTo>
                  <a:lnTo>
                    <a:pt x="3236379" y="0"/>
                  </a:lnTo>
                  <a:lnTo>
                    <a:pt x="3236379" y="979200"/>
                  </a:lnTo>
                  <a:lnTo>
                    <a:pt x="0" y="979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dirty="0"/>
                <a:t>Finance</a:t>
              </a:r>
              <a:r>
                <a:rPr lang="en-GB" sz="1400" kern="1200" dirty="0"/>
                <a:t> team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8A8F060-6B78-CD7D-06D3-181A9913A45B}"/>
                </a:ext>
              </a:extLst>
            </p:cNvPr>
            <p:cNvSpPr/>
            <p:nvPr/>
          </p:nvSpPr>
          <p:spPr>
            <a:xfrm>
              <a:off x="4370153" y="4662520"/>
              <a:ext cx="3236379" cy="1493279"/>
            </a:xfrm>
            <a:custGeom>
              <a:avLst/>
              <a:gdLst>
                <a:gd name="connsiteX0" fmla="*/ 0 w 3236379"/>
                <a:gd name="connsiteY0" fmla="*/ 0 h 1493279"/>
                <a:gd name="connsiteX1" fmla="*/ 3236379 w 3236379"/>
                <a:gd name="connsiteY1" fmla="*/ 0 h 1493279"/>
                <a:gd name="connsiteX2" fmla="*/ 3236379 w 3236379"/>
                <a:gd name="connsiteY2" fmla="*/ 1493279 h 1493279"/>
                <a:gd name="connsiteX3" fmla="*/ 0 w 3236379"/>
                <a:gd name="connsiteY3" fmla="*/ 1493279 h 1493279"/>
                <a:gd name="connsiteX4" fmla="*/ 0 w 3236379"/>
                <a:gd name="connsiteY4" fmla="*/ 0 h 149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1493279">
                  <a:moveTo>
                    <a:pt x="0" y="0"/>
                  </a:moveTo>
                  <a:lnTo>
                    <a:pt x="3236379" y="0"/>
                  </a:lnTo>
                  <a:lnTo>
                    <a:pt x="3236379" y="1493279"/>
                  </a:lnTo>
                  <a:lnTo>
                    <a:pt x="0" y="14932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Deal with the collection of contributions 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Arrears/Overpayments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EOYC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Payments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0DA72AC-6323-B0EE-09CD-CCBB1C2087C8}"/>
                </a:ext>
              </a:extLst>
            </p:cNvPr>
            <p:cNvSpPr/>
            <p:nvPr/>
          </p:nvSpPr>
          <p:spPr>
            <a:xfrm>
              <a:off x="8059625" y="4095338"/>
              <a:ext cx="3236379" cy="540000"/>
            </a:xfrm>
            <a:custGeom>
              <a:avLst/>
              <a:gdLst>
                <a:gd name="connsiteX0" fmla="*/ 0 w 3236379"/>
                <a:gd name="connsiteY0" fmla="*/ 0 h 979200"/>
                <a:gd name="connsiteX1" fmla="*/ 3236379 w 3236379"/>
                <a:gd name="connsiteY1" fmla="*/ 0 h 979200"/>
                <a:gd name="connsiteX2" fmla="*/ 3236379 w 3236379"/>
                <a:gd name="connsiteY2" fmla="*/ 979200 h 979200"/>
                <a:gd name="connsiteX3" fmla="*/ 0 w 3236379"/>
                <a:gd name="connsiteY3" fmla="*/ 979200 h 979200"/>
                <a:gd name="connsiteX4" fmla="*/ 0 w 3236379"/>
                <a:gd name="connsiteY4" fmla="*/ 0 h 97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979200">
                  <a:moveTo>
                    <a:pt x="0" y="0"/>
                  </a:moveTo>
                  <a:lnTo>
                    <a:pt x="3236379" y="0"/>
                  </a:lnTo>
                  <a:lnTo>
                    <a:pt x="3236379" y="979200"/>
                  </a:lnTo>
                  <a:lnTo>
                    <a:pt x="0" y="979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/>
                <a:t> </a:t>
              </a:r>
              <a:r>
                <a:rPr lang="en-GB" sz="1400" dirty="0"/>
                <a:t>ERM</a:t>
              </a:r>
              <a:r>
                <a:rPr lang="en-GB" sz="1400" kern="1200" dirty="0"/>
                <a:t> Team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A6773F-A772-5D6E-50BB-BFF41018AF41}"/>
                </a:ext>
              </a:extLst>
            </p:cNvPr>
            <p:cNvSpPr/>
            <p:nvPr/>
          </p:nvSpPr>
          <p:spPr>
            <a:xfrm>
              <a:off x="8059625" y="4660878"/>
              <a:ext cx="3236379" cy="1493279"/>
            </a:xfrm>
            <a:custGeom>
              <a:avLst/>
              <a:gdLst>
                <a:gd name="connsiteX0" fmla="*/ 0 w 3236379"/>
                <a:gd name="connsiteY0" fmla="*/ 0 h 1493279"/>
                <a:gd name="connsiteX1" fmla="*/ 3236379 w 3236379"/>
                <a:gd name="connsiteY1" fmla="*/ 0 h 1493279"/>
                <a:gd name="connsiteX2" fmla="*/ 3236379 w 3236379"/>
                <a:gd name="connsiteY2" fmla="*/ 1493279 h 1493279"/>
                <a:gd name="connsiteX3" fmla="*/ 0 w 3236379"/>
                <a:gd name="connsiteY3" fmla="*/ 1493279 h 1493279"/>
                <a:gd name="connsiteX4" fmla="*/ 0 w 3236379"/>
                <a:gd name="connsiteY4" fmla="*/ 0 h 149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379" h="1493279">
                  <a:moveTo>
                    <a:pt x="0" y="0"/>
                  </a:moveTo>
                  <a:lnTo>
                    <a:pt x="3236379" y="0"/>
                  </a:lnTo>
                  <a:lnTo>
                    <a:pt x="3236379" y="1493279"/>
                  </a:lnTo>
                  <a:lnTo>
                    <a:pt x="0" y="14932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Training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Escalation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Liaise with stakeholders 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214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22B3E1-0A4E-031C-480B-F4A18655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47" y="689628"/>
            <a:ext cx="5234817" cy="602987"/>
          </a:xfrm>
        </p:spPr>
        <p:txBody>
          <a:bodyPr/>
          <a:lstStyle/>
          <a:p>
            <a:r>
              <a:rPr lang="en-GB"/>
              <a:t>Contact 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BB249F-336B-F30F-7B6B-BB63B2DF81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0751" y="1379814"/>
            <a:ext cx="5226796" cy="457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Visit us at: </a:t>
            </a:r>
            <a:r>
              <a:rPr lang="en-GB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www.teacherspensions.co.uk</a:t>
            </a:r>
            <a:endParaRPr lang="en-GB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Employer helpline: 0345 300 3756 </a:t>
            </a:r>
            <a:br>
              <a:rPr lang="en-GB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Monday – Friday, 8.30am – 6pm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Useful Email Addresses</a:t>
            </a:r>
            <a:endParaRPr lang="en-GB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hlinkClick r:id="rId5"/>
              </a:rPr>
              <a:t>Useful Resources</a:t>
            </a:r>
            <a:endParaRPr lang="en-GB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hlinkClick r:id="rId6"/>
              </a:rPr>
              <a:t>Useful Videos</a:t>
            </a:r>
            <a:endParaRPr lang="en-GB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5CF020-2C78-CEA6-C6F0-D91815E130B7}"/>
              </a:ext>
            </a:extLst>
          </p:cNvPr>
          <p:cNvSpPr txBox="1">
            <a:spLocks/>
          </p:cNvSpPr>
          <p:nvPr/>
        </p:nvSpPr>
        <p:spPr>
          <a:xfrm>
            <a:off x="6096000" y="1379814"/>
            <a:ext cx="5226796" cy="6775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Follow us on Social Media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3F72">
                  <a:lumMod val="60000"/>
                  <a:lumOff val="4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3F72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5E9A9E-3B33-D388-D6E4-02FC0F6FA6E0}"/>
              </a:ext>
            </a:extLst>
          </p:cNvPr>
          <p:cNvGrpSpPr/>
          <p:nvPr/>
        </p:nvGrpSpPr>
        <p:grpSpPr>
          <a:xfrm>
            <a:off x="6222478" y="2194094"/>
            <a:ext cx="4721876" cy="3177220"/>
            <a:chOff x="6222478" y="2194094"/>
            <a:chExt cx="4721876" cy="3177220"/>
          </a:xfrm>
        </p:grpSpPr>
        <p:pic>
          <p:nvPicPr>
            <p:cNvPr id="7" name="Picture 6" descr="A blue circle with a white letter f in it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E024E3DE-8CAB-E969-E9F6-937A0BF70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478" y="2892838"/>
              <a:ext cx="430356" cy="430356"/>
            </a:xfrm>
            <a:prstGeom prst="rect">
              <a:avLst/>
            </a:prstGeom>
          </p:spPr>
        </p:pic>
        <p:pic>
          <p:nvPicPr>
            <p:cNvPr id="8" name="Picture 7" descr="A logo of a camera&#10;&#10;Description automatically generated">
              <a:hlinkClick r:id="rId9"/>
              <a:extLst>
                <a:ext uri="{FF2B5EF4-FFF2-40B4-BE49-F238E27FC236}">
                  <a16:creationId xmlns:a16="http://schemas.microsoft.com/office/drawing/2014/main" id="{36B2B464-CD1F-8E01-3743-2A2FE28C7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478" y="3567526"/>
              <a:ext cx="430356" cy="430356"/>
            </a:xfrm>
            <a:prstGeom prst="rect">
              <a:avLst/>
            </a:prstGeom>
          </p:spPr>
        </p:pic>
        <p:pic>
          <p:nvPicPr>
            <p:cNvPr id="9" name="Picture 8" descr="A blue circle with white letters on it&#10;&#10;Description automatically generated">
              <a:hlinkClick r:id="rId11"/>
              <a:extLst>
                <a:ext uri="{FF2B5EF4-FFF2-40B4-BE49-F238E27FC236}">
                  <a16:creationId xmlns:a16="http://schemas.microsoft.com/office/drawing/2014/main" id="{B10066AB-D493-FD6D-7CF3-86D431BA0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56" y="4254253"/>
              <a:ext cx="425489" cy="430356"/>
            </a:xfrm>
            <a:prstGeom prst="rect">
              <a:avLst/>
            </a:prstGeom>
          </p:spPr>
        </p:pic>
        <p:pic>
          <p:nvPicPr>
            <p:cNvPr id="10" name="Picture 9" descr="A white x on a black background&#10;&#10;Description automatically generated">
              <a:hlinkClick r:id="rId13"/>
              <a:extLst>
                <a:ext uri="{FF2B5EF4-FFF2-40B4-BE49-F238E27FC236}">
                  <a16:creationId xmlns:a16="http://schemas.microsoft.com/office/drawing/2014/main" id="{E81C3801-F75A-E3AC-4DAB-CBF407BB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478" y="2194094"/>
              <a:ext cx="430356" cy="430356"/>
            </a:xfrm>
            <a:prstGeom prst="rect">
              <a:avLst/>
            </a:prstGeom>
          </p:spPr>
        </p:pic>
        <p:pic>
          <p:nvPicPr>
            <p:cNvPr id="11" name="Picture 10" descr="A red circle with a white play button&#10;&#10;Description automatically generated">
              <a:hlinkClick r:id="rId15"/>
              <a:extLst>
                <a:ext uri="{FF2B5EF4-FFF2-40B4-BE49-F238E27FC236}">
                  <a16:creationId xmlns:a16="http://schemas.microsoft.com/office/drawing/2014/main" id="{2923A892-65AC-9CBE-260D-86D4D070E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656" y="4940958"/>
              <a:ext cx="430356" cy="4303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E63601-20EB-CFD6-CFD5-96205F722B7D}"/>
                </a:ext>
              </a:extLst>
            </p:cNvPr>
            <p:cNvSpPr txBox="1"/>
            <p:nvPr/>
          </p:nvSpPr>
          <p:spPr>
            <a:xfrm>
              <a:off x="7017765" y="2194094"/>
              <a:ext cx="34700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BBE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X (Formally Twitter)</a:t>
              </a: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B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0EEF9E-5EE1-C829-0C7E-341725F1185B}"/>
                </a:ext>
              </a:extLst>
            </p:cNvPr>
            <p:cNvSpPr txBox="1"/>
            <p:nvPr/>
          </p:nvSpPr>
          <p:spPr>
            <a:xfrm>
              <a:off x="7017764" y="2892838"/>
              <a:ext cx="34700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BBE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Facebook</a:t>
              </a: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B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30FA0B-B62C-9202-6704-3F6BCB48D84D}"/>
                </a:ext>
              </a:extLst>
            </p:cNvPr>
            <p:cNvSpPr txBox="1"/>
            <p:nvPr/>
          </p:nvSpPr>
          <p:spPr>
            <a:xfrm>
              <a:off x="7017763" y="3567526"/>
              <a:ext cx="34700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BBE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Instagram</a:t>
              </a: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B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A43E18-3483-9979-5FF3-6801E4360286}"/>
                </a:ext>
              </a:extLst>
            </p:cNvPr>
            <p:cNvSpPr txBox="1"/>
            <p:nvPr/>
          </p:nvSpPr>
          <p:spPr>
            <a:xfrm>
              <a:off x="7017763" y="4249327"/>
              <a:ext cx="392659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BBE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LinkedIn</a:t>
              </a: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B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D57CD9-C9E6-9490-67F8-386CEB120B08}"/>
                </a:ext>
              </a:extLst>
            </p:cNvPr>
            <p:cNvSpPr txBox="1"/>
            <p:nvPr/>
          </p:nvSpPr>
          <p:spPr>
            <a:xfrm>
              <a:off x="7038121" y="4924015"/>
              <a:ext cx="34700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BBE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YouTube</a:t>
              </a: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B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97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562DE9-6949-4AD6-8F44-799D08A1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05" y="3051048"/>
            <a:ext cx="3944045" cy="755904"/>
          </a:xfrm>
        </p:spPr>
        <p:txBody>
          <a:bodyPr/>
          <a:lstStyle/>
          <a:p>
            <a:r>
              <a:rPr lang="en-GB" sz="60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33288181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1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F7C59B92B24D4FA9EE79382363D4D3" ma:contentTypeVersion="16" ma:contentTypeDescription="Create a new document." ma:contentTypeScope="" ma:versionID="1e391cb45293ec597d87206006a43e2f">
  <xsd:schema xmlns:xsd="http://www.w3.org/2001/XMLSchema" xmlns:xs="http://www.w3.org/2001/XMLSchema" xmlns:p="http://schemas.microsoft.com/office/2006/metadata/properties" xmlns:ns2="347f367f-5e09-4ae8-aeca-6c42a0da102e" xmlns:ns3="6844447a-a3d7-4ec5-80fd-aabe89c24695" targetNamespace="http://schemas.microsoft.com/office/2006/metadata/properties" ma:root="true" ma:fieldsID="3324e2cbbfd2942e70b9abb4c7ddd10f" ns2:_="" ns3:_="">
    <xsd:import namespace="347f367f-5e09-4ae8-aeca-6c42a0da102e"/>
    <xsd:import namespace="6844447a-a3d7-4ec5-80fd-aabe89c246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f367f-5e09-4ae8-aeca-6c42a0da1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242fb91-79a5-4b93-8a08-4d9fe80d6a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4447a-a3d7-4ec5-80fd-aabe89c246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93aded8-94f4-49e6-af00-bd7c8fd27636}" ma:internalName="TaxCatchAll" ma:showField="CatchAllData" ma:web="6844447a-a3d7-4ec5-80fd-aabe89c246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7f367f-5e09-4ae8-aeca-6c42a0da102e">
      <Terms xmlns="http://schemas.microsoft.com/office/infopath/2007/PartnerControls"/>
    </lcf76f155ced4ddcb4097134ff3c332f>
    <TaxCatchAll xmlns="6844447a-a3d7-4ec5-80fd-aabe89c24695" xsi:nil="true"/>
    <SharedWithUsers xmlns="6844447a-a3d7-4ec5-80fd-aabe89c24695">
      <UserInfo>
        <DisplayName>Ali, Sundus (Capita Experience Pension Solutions)</DisplayName>
        <AccountId>64</AccountId>
        <AccountType/>
      </UserInfo>
      <UserInfo>
        <DisplayName>Fenney, Keith (Capita Experience Pension Solutions)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EFB1680-6B14-4734-A04D-C790658ABAD0}">
  <ds:schemaRefs>
    <ds:schemaRef ds:uri="347f367f-5e09-4ae8-aeca-6c42a0da102e"/>
    <ds:schemaRef ds:uri="6844447a-a3d7-4ec5-80fd-aabe89c246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73FE5-CC15-47BF-84DD-89D514E4A4F0}">
  <ds:schemaRefs>
    <ds:schemaRef ds:uri="6844447a-a3d7-4ec5-80fd-aabe89c2469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47f367f-5e09-4ae8-aeca-6c42a0da102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544</Words>
  <Application>Microsoft Office PowerPoint</Application>
  <PresentationFormat>Widescreen</PresentationFormat>
  <Paragraphs>86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Teachers' Pensions Master Presentation</vt:lpstr>
      <vt:lpstr>1_Teachers' Pensions Master Presentation</vt:lpstr>
      <vt:lpstr>PowerPoint Presentation</vt:lpstr>
      <vt:lpstr>Agenda</vt:lpstr>
      <vt:lpstr>Introduction to Teachers’ Pensions</vt:lpstr>
      <vt:lpstr>Teachers Pensions Teams</vt:lpstr>
      <vt:lpstr>Teachers Pensions Teams</vt:lpstr>
      <vt:lpstr>Teachers Pensions Teams</vt:lpstr>
      <vt:lpstr>Contact Us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Chesters, Lisa (Employee Benefits)</dc:creator>
  <cp:lastModifiedBy>Ali, Sundus (Capita Experience Pension Solutions)</cp:lastModifiedBy>
  <cp:revision>2</cp:revision>
  <dcterms:created xsi:type="dcterms:W3CDTF">2020-05-20T10:38:23Z</dcterms:created>
  <dcterms:modified xsi:type="dcterms:W3CDTF">2024-06-14T10:16:48Z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0x01010086F7C59B92B24D4FA9EE79382363D4D3</vt:lpwstr>
  </property>
  <property fmtid="{D5CDD505-2E9C-101B-9397-08002B2CF9AE}" pid="3" name="MediaServiceImageTags">
    <vt:lpwstr/>
  </property>
</Properties>
</file>