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6"/>
  </p:sldMasterIdLst>
  <p:notesMasterIdLst>
    <p:notesMasterId r:id="rId14"/>
  </p:notesMasterIdLst>
  <p:sldIdLst>
    <p:sldId id="256" r:id="rId7"/>
    <p:sldId id="269" r:id="rId8"/>
    <p:sldId id="267" r:id="rId9"/>
    <p:sldId id="273" r:id="rId10"/>
    <p:sldId id="270" r:id="rId11"/>
    <p:sldId id="271" r:id="rId12"/>
    <p:sldId id="272" r:id="rId13"/>
  </p:sldIdLst>
  <p:sldSz cx="9144000" cy="6858000" type="screen4x3"/>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F72"/>
    <a:srgbClr val="94CE09"/>
    <a:srgbClr val="585858"/>
    <a:srgbClr val="702E99"/>
    <a:srgbClr val="007A91"/>
    <a:srgbClr val="00AEE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1402" y="-67"/>
      </p:cViewPr>
      <p:guideLst>
        <p:guide orient="horz" pos="269"/>
        <p:guide orient="horz" pos="4040"/>
        <p:guide orient="horz" pos="910"/>
        <p:guide orient="horz" pos="832"/>
        <p:guide orient="horz" pos="1481"/>
        <p:guide orient="horz" pos="1554"/>
        <p:guide orient="horz" pos="2117"/>
        <p:guide orient="horz" pos="2204"/>
        <p:guide pos="5482"/>
        <p:guide pos="262"/>
        <p:guide pos="853"/>
        <p:guide pos="935"/>
        <p:guide pos="1514"/>
        <p:guide pos="1595"/>
        <p:guide pos="2177"/>
        <p:guide pos="2255"/>
      </p:guideLst>
    </p:cSldViewPr>
  </p:slideViewPr>
  <p:notesTextViewPr>
    <p:cViewPr>
      <p:scale>
        <a:sx n="100" d="100"/>
        <a:sy n="100" d="100"/>
      </p:scale>
      <p:origin x="0" y="0"/>
    </p:cViewPr>
  </p:notesTextViewPr>
  <p:notesViewPr>
    <p:cSldViewPr snapToGrid="0" snapToObjects="1">
      <p:cViewPr varScale="1">
        <p:scale>
          <a:sx n="65" d="100"/>
          <a:sy n="65" d="100"/>
        </p:scale>
        <p:origin x="-2940"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577" tIns="45789" rIns="91577" bIns="45789" rtlCol="0"/>
          <a:lstStyle>
            <a:lvl1pPr algn="l">
              <a:defRPr sz="1200"/>
            </a:lvl1pPr>
          </a:lstStyle>
          <a:p>
            <a:endParaRPr lang="en-GB" dirty="0"/>
          </a:p>
        </p:txBody>
      </p:sp>
      <p:sp>
        <p:nvSpPr>
          <p:cNvPr id="3" name="Date Placeholder 2"/>
          <p:cNvSpPr>
            <a:spLocks noGrp="1"/>
          </p:cNvSpPr>
          <p:nvPr>
            <p:ph type="dt" idx="1"/>
          </p:nvPr>
        </p:nvSpPr>
        <p:spPr>
          <a:xfrm>
            <a:off x="3854940" y="0"/>
            <a:ext cx="2949099" cy="497205"/>
          </a:xfrm>
          <a:prstGeom prst="rect">
            <a:avLst/>
          </a:prstGeom>
        </p:spPr>
        <p:txBody>
          <a:bodyPr vert="horz" lIns="91577" tIns="45789" rIns="91577" bIns="45789" rtlCol="0"/>
          <a:lstStyle>
            <a:lvl1pPr algn="r">
              <a:defRPr sz="1200"/>
            </a:lvl1pPr>
          </a:lstStyle>
          <a:p>
            <a:fld id="{7DDDC581-2BD1-46C9-95FC-85FD0D292249}" type="datetimeFigureOut">
              <a:rPr lang="en-US" smtClean="0"/>
              <a:pPr/>
              <a:t>6/3/2016</a:t>
            </a:fld>
            <a:endParaRPr lang="en-GB" dirty="0"/>
          </a:p>
        </p:txBody>
      </p:sp>
      <p:sp>
        <p:nvSpPr>
          <p:cNvPr id="4" name="Slide Image Placeholder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1577" tIns="45789" rIns="91577" bIns="45789" rtlCol="0" anchor="ctr"/>
          <a:lstStyle/>
          <a:p>
            <a:endParaRPr lang="en-GB" dirty="0"/>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577" tIns="45789" rIns="91577" bIns="457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169"/>
            <a:ext cx="2949099" cy="497205"/>
          </a:xfrm>
          <a:prstGeom prst="rect">
            <a:avLst/>
          </a:prstGeom>
        </p:spPr>
        <p:txBody>
          <a:bodyPr vert="horz" lIns="91577" tIns="45789" rIns="91577" bIns="4578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40" y="9445169"/>
            <a:ext cx="2949099" cy="497205"/>
          </a:xfrm>
          <a:prstGeom prst="rect">
            <a:avLst/>
          </a:prstGeom>
        </p:spPr>
        <p:txBody>
          <a:bodyPr vert="horz" lIns="91577" tIns="45789" rIns="91577" bIns="45789" rtlCol="0" anchor="b"/>
          <a:lstStyle>
            <a:lvl1pPr algn="r">
              <a:defRPr sz="1200"/>
            </a:lvl1pPr>
          </a:lstStyle>
          <a:p>
            <a:fld id="{8FC366B0-FEDD-4FD8-AB85-CF83053FE9BD}" type="slidenum">
              <a:rPr lang="en-GB" smtClean="0"/>
              <a:pPr/>
              <a:t>‹#›</a:t>
            </a:fld>
            <a:endParaRPr lang="en-GB" dirty="0"/>
          </a:p>
        </p:txBody>
      </p:sp>
    </p:spTree>
    <p:extLst>
      <p:ext uri="{BB962C8B-B14F-4D97-AF65-F5344CB8AC3E}">
        <p14:creationId xmlns:p14="http://schemas.microsoft.com/office/powerpoint/2010/main" val="2723498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FC366B0-FEDD-4FD8-AB85-CF83053FE9BD}" type="slidenum">
              <a:rPr lang="en-GB" smtClean="0"/>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 1">
    <p:spTree>
      <p:nvGrpSpPr>
        <p:cNvPr id="1" name=""/>
        <p:cNvGrpSpPr/>
        <p:nvPr/>
      </p:nvGrpSpPr>
      <p:grpSpPr>
        <a:xfrm>
          <a:off x="0" y="0"/>
          <a:ext cx="0" cy="0"/>
          <a:chOff x="0" y="0"/>
          <a:chExt cx="0" cy="0"/>
        </a:xfrm>
      </p:grpSpPr>
      <p:sp>
        <p:nvSpPr>
          <p:cNvPr id="2" name="Title 1"/>
          <p:cNvSpPr>
            <a:spLocks noGrp="1"/>
          </p:cNvSpPr>
          <p:nvPr>
            <p:ph type="ctrTitle"/>
          </p:nvPr>
        </p:nvSpPr>
        <p:spPr>
          <a:xfrm>
            <a:off x="413219" y="2473103"/>
            <a:ext cx="5140937" cy="2934911"/>
          </a:xfrm>
          <a:solidFill>
            <a:srgbClr val="003F72"/>
          </a:solidFill>
          <a:ln>
            <a:noFill/>
          </a:ln>
        </p:spPr>
        <p:txBody>
          <a:bodyPr lIns="180000" tIns="108000" rIns="0" bIns="0" anchor="t" anchorCtr="0">
            <a:noAutofit/>
          </a:bodyPr>
          <a:lstStyle>
            <a:lvl1pPr algn="l">
              <a:lnSpc>
                <a:spcPts val="3800"/>
              </a:lnSpc>
              <a:defRPr sz="3600" b="1">
                <a:solidFill>
                  <a:srgbClr val="FFFFFF"/>
                </a:solidFill>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31983" y="5049504"/>
            <a:ext cx="3864817" cy="224829"/>
          </a:xfrm>
        </p:spPr>
        <p:txBody>
          <a:bodyPr lIns="0" tIns="0" rIns="0" bIns="0" anchor="t" anchorCtr="0">
            <a:no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pic>
        <p:nvPicPr>
          <p:cNvPr id="8" name="Picture 7" descr="Teachers_Pensions_Logo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738317" y="434140"/>
            <a:ext cx="2012213" cy="579319"/>
          </a:xfrm>
          <a:prstGeom prst="rect">
            <a:avLst/>
          </a:prstGeom>
        </p:spPr>
      </p:pic>
      <p:sp>
        <p:nvSpPr>
          <p:cNvPr id="9" name="Rectangle 8"/>
          <p:cNvSpPr/>
          <p:nvPr userDrawn="1"/>
        </p:nvSpPr>
        <p:spPr>
          <a:xfrm>
            <a:off x="5677818" y="2473103"/>
            <a:ext cx="3020772" cy="1904180"/>
          </a:xfrm>
          <a:prstGeom prst="rect">
            <a:avLst/>
          </a:prstGeom>
          <a:solidFill>
            <a:srgbClr val="007A9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5677818" y="4513780"/>
            <a:ext cx="1978914" cy="894234"/>
          </a:xfrm>
          <a:prstGeom prst="rect">
            <a:avLst/>
          </a:prstGeom>
          <a:solidFill>
            <a:srgbClr val="00AE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7805790" y="4513780"/>
            <a:ext cx="892800" cy="894234"/>
          </a:xfrm>
          <a:prstGeom prst="rect">
            <a:avLst/>
          </a:prstGeom>
          <a:solidFill>
            <a:srgbClr val="003F7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13218" y="2275817"/>
            <a:ext cx="8285371" cy="73119"/>
          </a:xfrm>
          <a:prstGeom prst="rect">
            <a:avLst/>
          </a:prstGeom>
          <a:solidFill>
            <a:srgbClr val="003F72"/>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48797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opt 2">
    <p:spTree>
      <p:nvGrpSpPr>
        <p:cNvPr id="1" name=""/>
        <p:cNvGrpSpPr/>
        <p:nvPr/>
      </p:nvGrpSpPr>
      <p:grpSpPr>
        <a:xfrm>
          <a:off x="0" y="0"/>
          <a:ext cx="0" cy="0"/>
          <a:chOff x="0" y="0"/>
          <a:chExt cx="0" cy="0"/>
        </a:xfrm>
      </p:grpSpPr>
      <p:sp>
        <p:nvSpPr>
          <p:cNvPr id="2" name="Title 1"/>
          <p:cNvSpPr>
            <a:spLocks noGrp="1"/>
          </p:cNvSpPr>
          <p:nvPr>
            <p:ph type="ctrTitle"/>
          </p:nvPr>
        </p:nvSpPr>
        <p:spPr>
          <a:xfrm>
            <a:off x="413219" y="2473103"/>
            <a:ext cx="5140937" cy="2934911"/>
          </a:xfrm>
          <a:solidFill>
            <a:srgbClr val="94CE09"/>
          </a:solidFill>
          <a:ln>
            <a:noFill/>
          </a:ln>
        </p:spPr>
        <p:txBody>
          <a:bodyPr lIns="180000" tIns="108000" rIns="0" bIns="0" anchor="t" anchorCtr="0">
            <a:noAutofit/>
          </a:bodyPr>
          <a:lstStyle>
            <a:lvl1pPr algn="l">
              <a:lnSpc>
                <a:spcPts val="3800"/>
              </a:lnSpc>
              <a:defRPr sz="3600" b="1">
                <a:solidFill>
                  <a:srgbClr val="FFFFFF"/>
                </a:solidFill>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31983" y="5049504"/>
            <a:ext cx="3864817" cy="224829"/>
          </a:xfrm>
        </p:spPr>
        <p:txBody>
          <a:bodyPr lIns="0" tIns="0" rIns="0" bIns="0" anchor="t" anchorCtr="0">
            <a:no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pic>
        <p:nvPicPr>
          <p:cNvPr id="8" name="Picture 7" descr="Teachers_Pensions_Logo_RGB.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738317" y="434140"/>
            <a:ext cx="2012213" cy="579319"/>
          </a:xfrm>
          <a:prstGeom prst="rect">
            <a:avLst/>
          </a:prstGeom>
        </p:spPr>
      </p:pic>
      <p:sp>
        <p:nvSpPr>
          <p:cNvPr id="12" name="Rectangle 11"/>
          <p:cNvSpPr/>
          <p:nvPr userDrawn="1"/>
        </p:nvSpPr>
        <p:spPr>
          <a:xfrm>
            <a:off x="413218" y="2275817"/>
            <a:ext cx="8285371" cy="73119"/>
          </a:xfrm>
          <a:prstGeom prst="rect">
            <a:avLst/>
          </a:prstGeom>
          <a:solidFill>
            <a:srgbClr val="94CE09"/>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0"/>
          </p:nvPr>
        </p:nvSpPr>
        <p:spPr>
          <a:xfrm>
            <a:off x="5678488" y="2473325"/>
            <a:ext cx="3019425" cy="2935288"/>
          </a:xfrm>
        </p:spPr>
        <p:txBody>
          <a:bodyPr/>
          <a:lstStyle/>
          <a:p>
            <a:endParaRPr lang="en-US" dirty="0"/>
          </a:p>
        </p:txBody>
      </p:sp>
    </p:spTree>
    <p:extLst>
      <p:ext uri="{BB962C8B-B14F-4D97-AF65-F5344CB8AC3E}">
        <p14:creationId xmlns:p14="http://schemas.microsoft.com/office/powerpoint/2010/main" val="2572640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Content Placeholder 11"/>
          <p:cNvSpPr>
            <a:spLocks noGrp="1"/>
          </p:cNvSpPr>
          <p:nvPr>
            <p:ph sz="quarter" idx="11"/>
          </p:nvPr>
        </p:nvSpPr>
        <p:spPr>
          <a:xfrm>
            <a:off x="414338" y="1450976"/>
            <a:ext cx="8229262" cy="554038"/>
          </a:xfrm>
        </p:spPr>
        <p:txBody>
          <a:bodyPr/>
          <a:lstStyle>
            <a:lvl1pPr marL="0" indent="0">
              <a:buFont typeface="Arial"/>
              <a:buNone/>
              <a:defRPr sz="1800">
                <a:solidFill>
                  <a:srgbClr val="003F72"/>
                </a:solidFill>
              </a:defRPr>
            </a:lvl1pPr>
            <a:lvl2pPr marL="0" indent="0">
              <a:buNone/>
              <a:defRPr sz="1800">
                <a:solidFill>
                  <a:srgbClr val="003F72"/>
                </a:solidFill>
              </a:defRPr>
            </a:lvl2pPr>
            <a:lvl3pPr marL="301625" indent="0">
              <a:buNone/>
              <a:defRPr sz="1800">
                <a:solidFill>
                  <a:srgbClr val="003F72"/>
                </a:solidFill>
              </a:defRPr>
            </a:lvl3pPr>
            <a:lvl4pPr marL="560387" indent="0">
              <a:buNone/>
              <a:defRPr sz="1800">
                <a:solidFill>
                  <a:srgbClr val="003F72"/>
                </a:solidFill>
              </a:defRPr>
            </a:lvl4pPr>
            <a:lvl5pPr marL="844550" indent="0">
              <a:buNone/>
              <a:defRPr sz="1800">
                <a:solidFill>
                  <a:srgbClr val="003F72"/>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26688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break option 1">
    <p:spTree>
      <p:nvGrpSpPr>
        <p:cNvPr id="1" name=""/>
        <p:cNvGrpSpPr/>
        <p:nvPr/>
      </p:nvGrpSpPr>
      <p:grpSpPr>
        <a:xfrm>
          <a:off x="0" y="0"/>
          <a:ext cx="0" cy="0"/>
          <a:chOff x="0" y="0"/>
          <a:chExt cx="0" cy="0"/>
        </a:xfrm>
      </p:grpSpPr>
      <p:sp>
        <p:nvSpPr>
          <p:cNvPr id="2" name="Title 1"/>
          <p:cNvSpPr>
            <a:spLocks noGrp="1"/>
          </p:cNvSpPr>
          <p:nvPr>
            <p:ph type="title"/>
          </p:nvPr>
        </p:nvSpPr>
        <p:spPr>
          <a:xfrm>
            <a:off x="431266" y="437958"/>
            <a:ext cx="5131699" cy="2929027"/>
          </a:xfrm>
          <a:solidFill>
            <a:srgbClr val="94CE09"/>
          </a:solidFill>
        </p:spPr>
        <p:txBody>
          <a:bodyPr lIns="180000" tIns="72000" anchor="t"/>
          <a:lstStyle>
            <a:lvl1pPr algn="l">
              <a:defRPr sz="3600" b="1" cap="all">
                <a:solidFill>
                  <a:schemeClr val="bg1"/>
                </a:solidFill>
              </a:defRPr>
            </a:lvl1pPr>
          </a:lstStyle>
          <a:p>
            <a:r>
              <a:rPr lang="en-GB" dirty="0" smtClean="0"/>
              <a:t>Click to edit Master title style</a:t>
            </a:r>
            <a:endParaRPr lang="en-US" dirty="0"/>
          </a:p>
        </p:txBody>
      </p:sp>
      <p:sp>
        <p:nvSpPr>
          <p:cNvPr id="8" name="Rectangle 7"/>
          <p:cNvSpPr/>
          <p:nvPr userDrawn="1"/>
        </p:nvSpPr>
        <p:spPr>
          <a:xfrm>
            <a:off x="431265" y="3503833"/>
            <a:ext cx="5131699" cy="2912621"/>
          </a:xfrm>
          <a:prstGeom prst="rect">
            <a:avLst/>
          </a:prstGeom>
          <a:solidFill>
            <a:srgbClr val="007A9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5677818" y="4513780"/>
            <a:ext cx="3040360" cy="1902674"/>
          </a:xfrm>
          <a:prstGeom prst="rect">
            <a:avLst/>
          </a:prstGeom>
          <a:solidFill>
            <a:srgbClr val="702E9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Picture Placeholder 11"/>
          <p:cNvSpPr>
            <a:spLocks noGrp="1"/>
          </p:cNvSpPr>
          <p:nvPr>
            <p:ph type="pic" sz="quarter" idx="10"/>
          </p:nvPr>
        </p:nvSpPr>
        <p:spPr>
          <a:xfrm>
            <a:off x="5678488" y="437958"/>
            <a:ext cx="3040062" cy="3933825"/>
          </a:xfrm>
        </p:spPr>
        <p:txBody>
          <a:bodyPr/>
          <a:lstStyle/>
          <a:p>
            <a:endParaRPr lang="en-US" dirty="0"/>
          </a:p>
        </p:txBody>
      </p:sp>
    </p:spTree>
    <p:extLst>
      <p:ext uri="{BB962C8B-B14F-4D97-AF65-F5344CB8AC3E}">
        <p14:creationId xmlns:p14="http://schemas.microsoft.com/office/powerpoint/2010/main" val="2048249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break option 2">
    <p:spTree>
      <p:nvGrpSpPr>
        <p:cNvPr id="1" name=""/>
        <p:cNvGrpSpPr/>
        <p:nvPr/>
      </p:nvGrpSpPr>
      <p:grpSpPr>
        <a:xfrm>
          <a:off x="0" y="0"/>
          <a:ext cx="0" cy="0"/>
          <a:chOff x="0" y="0"/>
          <a:chExt cx="0" cy="0"/>
        </a:xfrm>
      </p:grpSpPr>
      <p:sp>
        <p:nvSpPr>
          <p:cNvPr id="2" name="Title 1"/>
          <p:cNvSpPr>
            <a:spLocks noGrp="1"/>
          </p:cNvSpPr>
          <p:nvPr>
            <p:ph type="title"/>
          </p:nvPr>
        </p:nvSpPr>
        <p:spPr>
          <a:xfrm>
            <a:off x="5678488" y="2467359"/>
            <a:ext cx="3039690" cy="3949095"/>
          </a:xfrm>
          <a:solidFill>
            <a:srgbClr val="702E99"/>
          </a:solidFill>
        </p:spPr>
        <p:txBody>
          <a:bodyPr lIns="180000" tIns="72000" anchor="t"/>
          <a:lstStyle>
            <a:lvl1pPr algn="l">
              <a:defRPr sz="3600" b="1" cap="all">
                <a:solidFill>
                  <a:schemeClr val="bg1"/>
                </a:solidFill>
              </a:defRPr>
            </a:lvl1pPr>
          </a:lstStyle>
          <a:p>
            <a:r>
              <a:rPr lang="en-GB" dirty="0" smtClean="0"/>
              <a:t>Click to edit Master title style</a:t>
            </a:r>
            <a:endParaRPr lang="en-US" dirty="0"/>
          </a:p>
        </p:txBody>
      </p:sp>
      <p:sp>
        <p:nvSpPr>
          <p:cNvPr id="8" name="Rectangle 7"/>
          <p:cNvSpPr/>
          <p:nvPr userDrawn="1"/>
        </p:nvSpPr>
        <p:spPr>
          <a:xfrm>
            <a:off x="5678488" y="439332"/>
            <a:ext cx="3039689" cy="1922187"/>
          </a:xfrm>
          <a:prstGeom prst="rect">
            <a:avLst/>
          </a:prstGeom>
          <a:solidFill>
            <a:srgbClr val="94CE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Picture Placeholder 11"/>
          <p:cNvSpPr>
            <a:spLocks noGrp="1"/>
          </p:cNvSpPr>
          <p:nvPr>
            <p:ph type="pic" sz="quarter" idx="10"/>
          </p:nvPr>
        </p:nvSpPr>
        <p:spPr>
          <a:xfrm>
            <a:off x="431264" y="439332"/>
            <a:ext cx="5131699" cy="5977122"/>
          </a:xfrm>
        </p:spPr>
        <p:txBody>
          <a:bodyPr/>
          <a:lstStyle/>
          <a:p>
            <a:endParaRPr lang="en-US" dirty="0"/>
          </a:p>
        </p:txBody>
      </p:sp>
    </p:spTree>
    <p:extLst>
      <p:ext uri="{BB962C8B-B14F-4D97-AF65-F5344CB8AC3E}">
        <p14:creationId xmlns:p14="http://schemas.microsoft.com/office/powerpoint/2010/main" val="157916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14000" y="924778"/>
            <a:ext cx="8229600" cy="492860"/>
          </a:xfrm>
        </p:spPr>
        <p:txBody>
          <a:bodyPr/>
          <a:lstStyle/>
          <a:p>
            <a:r>
              <a:rPr lang="en-GB" smtClean="0"/>
              <a:t>Click to edit Master title style</a:t>
            </a:r>
            <a:endParaRPr lang="en-US"/>
          </a:p>
        </p:txBody>
      </p:sp>
      <p:sp>
        <p:nvSpPr>
          <p:cNvPr id="3" name="Content Placeholder 2"/>
          <p:cNvSpPr>
            <a:spLocks noGrp="1"/>
          </p:cNvSpPr>
          <p:nvPr>
            <p:ph sz="half" idx="1"/>
          </p:nvPr>
        </p:nvSpPr>
        <p:spPr>
          <a:xfrm>
            <a:off x="414000" y="2460744"/>
            <a:ext cx="4038600" cy="3665419"/>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460744"/>
            <a:ext cx="4038600" cy="3665419"/>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8" name="Content Placeholder 11"/>
          <p:cNvSpPr>
            <a:spLocks noGrp="1"/>
          </p:cNvSpPr>
          <p:nvPr>
            <p:ph sz="quarter" idx="11"/>
          </p:nvPr>
        </p:nvSpPr>
        <p:spPr>
          <a:xfrm>
            <a:off x="414338" y="1450976"/>
            <a:ext cx="8229262" cy="554038"/>
          </a:xfrm>
        </p:spPr>
        <p:txBody>
          <a:bodyPr/>
          <a:lstStyle>
            <a:lvl1pPr marL="0" indent="0">
              <a:buFont typeface="Arial"/>
              <a:buNone/>
              <a:defRPr sz="1800">
                <a:solidFill>
                  <a:srgbClr val="003F72"/>
                </a:solidFill>
              </a:defRPr>
            </a:lvl1pPr>
            <a:lvl2pPr marL="0" indent="0">
              <a:buNone/>
              <a:defRPr sz="1800">
                <a:solidFill>
                  <a:srgbClr val="003F72"/>
                </a:solidFill>
              </a:defRPr>
            </a:lvl2pPr>
            <a:lvl3pPr marL="301625" indent="0">
              <a:buNone/>
              <a:defRPr sz="1800">
                <a:solidFill>
                  <a:srgbClr val="003F72"/>
                </a:solidFill>
              </a:defRPr>
            </a:lvl3pPr>
            <a:lvl4pPr marL="560387" indent="0">
              <a:buNone/>
              <a:defRPr sz="1800">
                <a:solidFill>
                  <a:srgbClr val="003F72"/>
                </a:solidFill>
              </a:defRPr>
            </a:lvl4pPr>
            <a:lvl5pPr marL="844550" indent="0">
              <a:buNone/>
              <a:defRPr sz="1800">
                <a:solidFill>
                  <a:srgbClr val="003F72"/>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318570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6" name="Content Placeholder 11"/>
          <p:cNvSpPr>
            <a:spLocks noGrp="1"/>
          </p:cNvSpPr>
          <p:nvPr>
            <p:ph sz="quarter" idx="11"/>
          </p:nvPr>
        </p:nvSpPr>
        <p:spPr>
          <a:xfrm>
            <a:off x="414338" y="1450976"/>
            <a:ext cx="8229262" cy="554038"/>
          </a:xfrm>
        </p:spPr>
        <p:txBody>
          <a:bodyPr/>
          <a:lstStyle>
            <a:lvl1pPr marL="0" indent="0">
              <a:buFont typeface="Arial"/>
              <a:buNone/>
              <a:defRPr sz="1800">
                <a:solidFill>
                  <a:srgbClr val="003F72"/>
                </a:solidFill>
              </a:defRPr>
            </a:lvl1pPr>
            <a:lvl2pPr marL="0" indent="0">
              <a:buNone/>
              <a:defRPr sz="1800">
                <a:solidFill>
                  <a:srgbClr val="003F72"/>
                </a:solidFill>
              </a:defRPr>
            </a:lvl2pPr>
            <a:lvl3pPr marL="301625" indent="0">
              <a:buNone/>
              <a:defRPr sz="1800">
                <a:solidFill>
                  <a:srgbClr val="003F72"/>
                </a:solidFill>
              </a:defRPr>
            </a:lvl3pPr>
            <a:lvl4pPr marL="560387" indent="0">
              <a:buNone/>
              <a:defRPr sz="1800">
                <a:solidFill>
                  <a:srgbClr val="003F72"/>
                </a:solidFill>
              </a:defRPr>
            </a:lvl4pPr>
            <a:lvl5pPr marL="844550" indent="0">
              <a:buNone/>
              <a:defRPr sz="1800">
                <a:solidFill>
                  <a:srgbClr val="003F72"/>
                </a:solidFill>
              </a:defRPr>
            </a:lvl5pPr>
          </a:lstStyle>
          <a:p>
            <a:pPr lvl="0"/>
            <a:r>
              <a:rPr lang="en-GB" dirty="0" smtClean="0"/>
              <a:t>Click to edit Master text styles</a:t>
            </a:r>
          </a:p>
          <a:p>
            <a:pPr lvl="1"/>
            <a:r>
              <a:rPr lang="en-GB" dirty="0" smtClean="0"/>
              <a:t>Second level</a:t>
            </a:r>
          </a:p>
        </p:txBody>
      </p:sp>
    </p:spTree>
    <p:extLst>
      <p:ext uri="{BB962C8B-B14F-4D97-AF65-F5344CB8AC3E}">
        <p14:creationId xmlns:p14="http://schemas.microsoft.com/office/powerpoint/2010/main" val="218404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4" name="Chart Placeholder 3"/>
          <p:cNvSpPr>
            <a:spLocks noGrp="1"/>
          </p:cNvSpPr>
          <p:nvPr>
            <p:ph type="chart" sz="quarter" idx="10"/>
          </p:nvPr>
        </p:nvSpPr>
        <p:spPr>
          <a:xfrm>
            <a:off x="414338" y="2481263"/>
            <a:ext cx="6503987" cy="4152900"/>
          </a:xfrm>
        </p:spPr>
        <p:txBody>
          <a:bodyPr/>
          <a:lstStyle/>
          <a:p>
            <a:endParaRPr lang="en-US" dirty="0"/>
          </a:p>
        </p:txBody>
      </p:sp>
      <p:sp>
        <p:nvSpPr>
          <p:cNvPr id="5" name="Content Placeholder 11"/>
          <p:cNvSpPr>
            <a:spLocks noGrp="1"/>
          </p:cNvSpPr>
          <p:nvPr>
            <p:ph sz="quarter" idx="11"/>
          </p:nvPr>
        </p:nvSpPr>
        <p:spPr>
          <a:xfrm>
            <a:off x="414338" y="1450976"/>
            <a:ext cx="8229262" cy="554038"/>
          </a:xfrm>
        </p:spPr>
        <p:txBody>
          <a:bodyPr/>
          <a:lstStyle>
            <a:lvl1pPr marL="0" indent="0">
              <a:buFont typeface="Arial"/>
              <a:buNone/>
              <a:defRPr sz="1800">
                <a:solidFill>
                  <a:srgbClr val="003F72"/>
                </a:solidFill>
              </a:defRPr>
            </a:lvl1pPr>
            <a:lvl2pPr marL="0" indent="0">
              <a:buNone/>
              <a:defRPr sz="1800">
                <a:solidFill>
                  <a:srgbClr val="003F72"/>
                </a:solidFill>
              </a:defRPr>
            </a:lvl2pPr>
            <a:lvl3pPr marL="301625" indent="0">
              <a:buNone/>
              <a:defRPr sz="1800">
                <a:solidFill>
                  <a:srgbClr val="003F72"/>
                </a:solidFill>
              </a:defRPr>
            </a:lvl3pPr>
            <a:lvl4pPr marL="560387" indent="0">
              <a:buNone/>
              <a:defRPr sz="1800">
                <a:solidFill>
                  <a:srgbClr val="003F72"/>
                </a:solidFill>
              </a:defRPr>
            </a:lvl4pPr>
            <a:lvl5pPr marL="844550" indent="0">
              <a:buNone/>
              <a:defRPr sz="1800">
                <a:solidFill>
                  <a:srgbClr val="003F72"/>
                </a:solidFill>
              </a:defRPr>
            </a:lvl5pPr>
          </a:lstStyle>
          <a:p>
            <a:pPr lvl="0"/>
            <a:r>
              <a:rPr lang="en-GB" dirty="0" smtClean="0"/>
              <a:t>Click to edit Master text styles</a:t>
            </a:r>
          </a:p>
          <a:p>
            <a:pPr lvl="1"/>
            <a:r>
              <a:rPr lang="en-GB" dirty="0" smtClean="0"/>
              <a:t>Second level</a:t>
            </a:r>
          </a:p>
        </p:txBody>
      </p:sp>
    </p:spTree>
    <p:extLst>
      <p:ext uri="{BB962C8B-B14F-4D97-AF65-F5344CB8AC3E}">
        <p14:creationId xmlns:p14="http://schemas.microsoft.com/office/powerpoint/2010/main" val="399796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173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000" y="924778"/>
            <a:ext cx="8229600" cy="492860"/>
          </a:xfrm>
          <a:prstGeom prst="rect">
            <a:avLst/>
          </a:prstGeom>
          <a:ln>
            <a:noFill/>
          </a:ln>
        </p:spPr>
        <p:txBody>
          <a:bodyPr vert="horz" lIns="0" tIns="0" rIns="0" bIns="0" rtlCol="0" anchor="b" anchorCtr="0">
            <a:no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14000" y="2472240"/>
            <a:ext cx="8229600" cy="3653923"/>
          </a:xfrm>
          <a:prstGeom prst="rect">
            <a:avLst/>
          </a:prstGeom>
        </p:spPr>
        <p:txBody>
          <a:bodyPr vert="horz" lIns="0" tIns="0" rIns="0" bIns="0" rtlCol="0">
            <a:no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0" name="Rectangle 9"/>
          <p:cNvSpPr/>
          <p:nvPr userDrawn="1"/>
        </p:nvSpPr>
        <p:spPr>
          <a:xfrm>
            <a:off x="413218" y="432426"/>
            <a:ext cx="8285371" cy="73119"/>
          </a:xfrm>
          <a:prstGeom prst="rect">
            <a:avLst/>
          </a:prstGeom>
          <a:solidFill>
            <a:srgbClr val="003F72"/>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417304" y="1381638"/>
            <a:ext cx="8285371" cy="36000"/>
          </a:xfrm>
          <a:prstGeom prst="rect">
            <a:avLst/>
          </a:prstGeom>
          <a:solidFill>
            <a:srgbClr val="94CE09"/>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66381733"/>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7" r:id="rId5"/>
    <p:sldLayoutId id="2147483652" r:id="rId6"/>
    <p:sldLayoutId id="2147483654" r:id="rId7"/>
    <p:sldLayoutId id="2147483656" r:id="rId8"/>
    <p:sldLayoutId id="2147483655" r:id="rId9"/>
  </p:sldLayoutIdLst>
  <p:txStyles>
    <p:titleStyle>
      <a:lvl1pPr algn="l" defTabSz="457200" rtl="0" eaLnBrk="1" latinLnBrk="0" hangingPunct="1">
        <a:spcBef>
          <a:spcPct val="0"/>
        </a:spcBef>
        <a:buNone/>
        <a:defRPr sz="3600" b="1" kern="1200">
          <a:solidFill>
            <a:srgbClr val="003F72"/>
          </a:solidFill>
          <a:latin typeface="+mj-lt"/>
          <a:ea typeface="+mj-ea"/>
          <a:cs typeface="+mj-cs"/>
        </a:defRPr>
      </a:lvl1pPr>
    </p:titleStyle>
    <p:bodyStyle>
      <a:lvl1pPr marL="0" indent="0" algn="l" defTabSz="457200" rtl="0" eaLnBrk="1" latinLnBrk="0" hangingPunct="1">
        <a:lnSpc>
          <a:spcPts val="1800"/>
        </a:lnSpc>
        <a:spcBef>
          <a:spcPts val="250"/>
        </a:spcBef>
        <a:buFont typeface="Arial"/>
        <a:buNone/>
        <a:defRPr sz="1600" kern="1200">
          <a:solidFill>
            <a:srgbClr val="585858"/>
          </a:solidFill>
          <a:latin typeface="+mn-lt"/>
          <a:ea typeface="+mn-ea"/>
          <a:cs typeface="+mn-cs"/>
        </a:defRPr>
      </a:lvl1pPr>
      <a:lvl2pPr marL="307975" indent="-307975" algn="l" defTabSz="457200" rtl="0" eaLnBrk="1" latinLnBrk="0" hangingPunct="1">
        <a:lnSpc>
          <a:spcPts val="1800"/>
        </a:lnSpc>
        <a:spcBef>
          <a:spcPts val="250"/>
        </a:spcBef>
        <a:buClr>
          <a:srgbClr val="94CE09"/>
        </a:buClr>
        <a:buFont typeface="Arial"/>
        <a:buChar char="•"/>
        <a:defRPr sz="1600" kern="1200">
          <a:solidFill>
            <a:srgbClr val="585858"/>
          </a:solidFill>
          <a:latin typeface="+mn-lt"/>
          <a:ea typeface="+mn-ea"/>
          <a:cs typeface="+mn-cs"/>
        </a:defRPr>
      </a:lvl2pPr>
      <a:lvl3pPr marL="585788" indent="-284163" algn="l" defTabSz="457200" rtl="0" eaLnBrk="1" latinLnBrk="0" hangingPunct="1">
        <a:lnSpc>
          <a:spcPts val="1800"/>
        </a:lnSpc>
        <a:spcBef>
          <a:spcPts val="250"/>
        </a:spcBef>
        <a:buFont typeface="Arial"/>
        <a:buChar char="•"/>
        <a:defRPr sz="1600" kern="1200">
          <a:solidFill>
            <a:srgbClr val="585858"/>
          </a:solidFill>
          <a:latin typeface="+mn-lt"/>
          <a:ea typeface="+mn-ea"/>
          <a:cs typeface="+mn-cs"/>
        </a:defRPr>
      </a:lvl3pPr>
      <a:lvl4pPr marL="838200" indent="-277813" algn="l" defTabSz="457200" rtl="0" eaLnBrk="1" latinLnBrk="0" hangingPunct="1">
        <a:lnSpc>
          <a:spcPts val="1800"/>
        </a:lnSpc>
        <a:spcBef>
          <a:spcPts val="250"/>
        </a:spcBef>
        <a:buFont typeface="Arial"/>
        <a:buChar char="–"/>
        <a:defRPr sz="1600" kern="1200">
          <a:solidFill>
            <a:srgbClr val="585858"/>
          </a:solidFill>
          <a:latin typeface="+mn-lt"/>
          <a:ea typeface="+mn-ea"/>
          <a:cs typeface="+mn-cs"/>
        </a:defRPr>
      </a:lvl4pPr>
      <a:lvl5pPr marL="1165225" indent="-320675" algn="l" defTabSz="457200" rtl="0" eaLnBrk="1" latinLnBrk="0" hangingPunct="1">
        <a:lnSpc>
          <a:spcPts val="1800"/>
        </a:lnSpc>
        <a:spcBef>
          <a:spcPts val="250"/>
        </a:spcBef>
        <a:buFont typeface="Arial"/>
        <a:buChar char="–"/>
        <a:defRPr sz="1600" kern="1200">
          <a:solidFill>
            <a:srgbClr val="5858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Employer Review</a:t>
            </a:r>
            <a:br>
              <a:rPr lang="en-GB" dirty="0" smtClean="0"/>
            </a:br>
            <a:r>
              <a:rPr lang="en-GB" dirty="0" smtClean="0"/>
              <a:t/>
            </a:r>
            <a:br>
              <a:rPr lang="en-GB" dirty="0" smtClean="0"/>
            </a:br>
            <a:r>
              <a:rPr lang="en-GB" dirty="0" smtClean="0"/>
              <a:t/>
            </a:r>
            <a:br>
              <a:rPr lang="en-GB" dirty="0" smtClean="0"/>
            </a:br>
            <a:r>
              <a:rPr lang="en-GB" sz="3200" b="0" dirty="0" smtClean="0"/>
              <a:t>Update for </a:t>
            </a:r>
            <a:r>
              <a:rPr lang="en-GB" sz="3200" b="0" dirty="0" smtClean="0"/>
              <a:t>TPSPB</a:t>
            </a:r>
            <a:br>
              <a:rPr lang="en-GB" sz="3200" b="0" dirty="0" smtClean="0"/>
            </a:br>
            <a:r>
              <a:rPr lang="en-GB" sz="1800" b="0" dirty="0" smtClean="0"/>
              <a:t>Annex to Paper 10 (Agenda item 8)</a:t>
            </a:r>
            <a:endParaRPr lang="en-GB" sz="18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000" y="587829"/>
            <a:ext cx="8229600" cy="555171"/>
          </a:xfrm>
        </p:spPr>
        <p:txBody>
          <a:bodyPr/>
          <a:lstStyle/>
          <a:p>
            <a:pPr lvl="1" algn="l" defTabSz="457200" rtl="0">
              <a:spcBef>
                <a:spcPct val="0"/>
              </a:spcBef>
            </a:pPr>
            <a:r>
              <a:rPr lang="en-GB" sz="3600" b="1" dirty="0" smtClean="0">
                <a:solidFill>
                  <a:schemeClr val="tx2">
                    <a:lumMod val="75000"/>
                  </a:schemeClr>
                </a:solidFill>
                <a:latin typeface="+mj-lt"/>
              </a:rPr>
              <a:t>Aim and Purpose of the </a:t>
            </a:r>
            <a:r>
              <a:rPr lang="en-GB" sz="3600" b="1" dirty="0">
                <a:solidFill>
                  <a:schemeClr val="tx2">
                    <a:lumMod val="75000"/>
                  </a:schemeClr>
                </a:solidFill>
                <a:latin typeface="+mj-lt"/>
              </a:rPr>
              <a:t>R</a:t>
            </a:r>
            <a:r>
              <a:rPr lang="en-GB" sz="3600" b="1" dirty="0" smtClean="0">
                <a:solidFill>
                  <a:schemeClr val="tx2">
                    <a:lumMod val="75000"/>
                  </a:schemeClr>
                </a:solidFill>
                <a:latin typeface="+mj-lt"/>
              </a:rPr>
              <a:t>eview</a:t>
            </a:r>
            <a:endParaRPr lang="en-GB" sz="3600" b="1" dirty="0">
              <a:solidFill>
                <a:schemeClr val="tx2">
                  <a:lumMod val="75000"/>
                </a:schemeClr>
              </a:solidFill>
              <a:latin typeface="+mj-lt"/>
            </a:endParaRPr>
          </a:p>
        </p:txBody>
      </p:sp>
      <p:sp>
        <p:nvSpPr>
          <p:cNvPr id="3" name="Content Placeholder 2"/>
          <p:cNvSpPr>
            <a:spLocks noGrp="1"/>
          </p:cNvSpPr>
          <p:nvPr>
            <p:ph sz="half" idx="1"/>
          </p:nvPr>
        </p:nvSpPr>
        <p:spPr>
          <a:xfrm>
            <a:off x="423938" y="1624899"/>
            <a:ext cx="8413477" cy="4811486"/>
          </a:xfrm>
        </p:spPr>
        <p:txBody>
          <a:bodyPr/>
          <a:lstStyle/>
          <a:p>
            <a:pPr>
              <a:buClr>
                <a:srgbClr val="94CE09"/>
              </a:buClr>
            </a:pPr>
            <a:r>
              <a:rPr lang="en-GB" b="1" dirty="0" smtClean="0">
                <a:solidFill>
                  <a:schemeClr val="tx2">
                    <a:lumMod val="75000"/>
                  </a:schemeClr>
                </a:solidFill>
              </a:rPr>
              <a:t>Purpose</a:t>
            </a:r>
          </a:p>
          <a:p>
            <a:pPr>
              <a:lnSpc>
                <a:spcPts val="300"/>
              </a:lnSpc>
              <a:buClr>
                <a:srgbClr val="94CE09"/>
              </a:buClr>
            </a:pPr>
            <a:endParaRPr lang="en-GB" b="1" dirty="0" smtClean="0">
              <a:solidFill>
                <a:schemeClr val="tx2">
                  <a:lumMod val="75000"/>
                </a:schemeClr>
              </a:solidFill>
            </a:endParaRPr>
          </a:p>
          <a:p>
            <a:pPr hangingPunct="0"/>
            <a:r>
              <a:rPr lang="en-GB" dirty="0" smtClean="0">
                <a:solidFill>
                  <a:schemeClr val="tx2">
                    <a:lumMod val="75000"/>
                  </a:schemeClr>
                </a:solidFill>
              </a:rPr>
              <a:t>To consider roles and responsibilities of the employer and administrator to review whether they remain appropriate, fit for purpose, value for money and will provide assurance over the effective governance and financial management of the scheme in the medium to long term and make recommendations as appropriate.</a:t>
            </a:r>
          </a:p>
          <a:p>
            <a:pPr lvl="1">
              <a:spcBef>
                <a:spcPts val="2400"/>
              </a:spcBef>
              <a:buNone/>
            </a:pPr>
            <a:r>
              <a:rPr lang="en-GB" b="1" dirty="0" smtClean="0">
                <a:solidFill>
                  <a:schemeClr val="tx2">
                    <a:lumMod val="75000"/>
                  </a:schemeClr>
                </a:solidFill>
              </a:rPr>
              <a:t>Scope</a:t>
            </a:r>
          </a:p>
          <a:p>
            <a:pPr lvl="1">
              <a:lnSpc>
                <a:spcPts val="300"/>
              </a:lnSpc>
              <a:spcBef>
                <a:spcPts val="2400"/>
              </a:spcBef>
              <a:buNone/>
            </a:pPr>
            <a:r>
              <a:rPr lang="en-GB" dirty="0" smtClean="0">
                <a:solidFill>
                  <a:schemeClr val="tx2">
                    <a:lumMod val="75000"/>
                  </a:schemeClr>
                </a:solidFill>
              </a:rPr>
              <a:t>The review will consider:</a:t>
            </a:r>
          </a:p>
          <a:p>
            <a:pPr lvl="1">
              <a:lnSpc>
                <a:spcPts val="300"/>
              </a:lnSpc>
              <a:spcBef>
                <a:spcPts val="2400"/>
              </a:spcBef>
              <a:buNone/>
            </a:pPr>
            <a:endParaRPr lang="en-GB" dirty="0" smtClean="0">
              <a:solidFill>
                <a:schemeClr val="tx2">
                  <a:lumMod val="75000"/>
                </a:schemeClr>
              </a:solidFill>
            </a:endParaRPr>
          </a:p>
          <a:p>
            <a:pPr lvl="1">
              <a:buClr>
                <a:srgbClr val="92D050"/>
              </a:buClr>
              <a:buFont typeface="Arial" pitchFamily="34" charset="0"/>
              <a:buChar char="•"/>
            </a:pPr>
            <a:r>
              <a:rPr lang="en-GB" dirty="0" smtClean="0">
                <a:solidFill>
                  <a:schemeClr val="tx2">
                    <a:lumMod val="75000"/>
                  </a:schemeClr>
                </a:solidFill>
              </a:rPr>
              <a:t>The split of responsibilities between the administrator, employers and teachers – specifically focusing on data, contributions, pension events and communications, </a:t>
            </a:r>
          </a:p>
          <a:p>
            <a:pPr lvl="1">
              <a:buClr>
                <a:srgbClr val="92D050"/>
              </a:buClr>
              <a:buFont typeface="Arial" pitchFamily="34" charset="0"/>
              <a:buChar char="•"/>
            </a:pPr>
            <a:r>
              <a:rPr lang="en-GB" dirty="0" smtClean="0">
                <a:solidFill>
                  <a:schemeClr val="tx2">
                    <a:lumMod val="75000"/>
                  </a:schemeClr>
                </a:solidFill>
              </a:rPr>
              <a:t>The roles and responsibilities of employers – specifically how they can continue to support the effective governance and financial management of the scheme,</a:t>
            </a:r>
          </a:p>
          <a:p>
            <a:pPr lvl="1">
              <a:buClr>
                <a:srgbClr val="92D050"/>
              </a:buClr>
              <a:buFont typeface="Arial" pitchFamily="34" charset="0"/>
              <a:buChar char="•"/>
            </a:pPr>
            <a:r>
              <a:rPr lang="en-GB" dirty="0" smtClean="0">
                <a:solidFill>
                  <a:schemeClr val="tx2">
                    <a:lumMod val="75000"/>
                  </a:schemeClr>
                </a:solidFill>
              </a:rPr>
              <a:t>How developments in technology can support a more streamlined and cost effective administration of the scheme.  </a:t>
            </a:r>
          </a:p>
          <a:p>
            <a:endParaRPr lang="en-GB" sz="1100" dirty="0" smtClean="0">
              <a:solidFill>
                <a:schemeClr val="tx2">
                  <a:lumMod val="75000"/>
                </a:schemeClr>
              </a:solidFill>
              <a:latin typeface="Trebuchet MS" pitchFamily="34" charset="0"/>
            </a:endParaRPr>
          </a:p>
          <a:p>
            <a:endParaRPr lang="en-GB"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000" y="587829"/>
            <a:ext cx="8229600" cy="555171"/>
          </a:xfrm>
        </p:spPr>
        <p:txBody>
          <a:bodyPr/>
          <a:lstStyle/>
          <a:p>
            <a:pPr lvl="1" algn="l" defTabSz="457200" rtl="0">
              <a:spcBef>
                <a:spcPct val="0"/>
              </a:spcBef>
            </a:pPr>
            <a:r>
              <a:rPr lang="en-GB" sz="3600" b="1" dirty="0">
                <a:solidFill>
                  <a:schemeClr val="tx2">
                    <a:lumMod val="75000"/>
                  </a:schemeClr>
                </a:solidFill>
                <a:latin typeface="+mj-lt"/>
              </a:rPr>
              <a:t>Progress to Date</a:t>
            </a:r>
          </a:p>
        </p:txBody>
      </p:sp>
      <p:sp>
        <p:nvSpPr>
          <p:cNvPr id="3" name="Content Placeholder 2"/>
          <p:cNvSpPr>
            <a:spLocks noGrp="1"/>
          </p:cNvSpPr>
          <p:nvPr>
            <p:ph sz="half" idx="1"/>
          </p:nvPr>
        </p:nvSpPr>
        <p:spPr>
          <a:xfrm>
            <a:off x="414000" y="1248517"/>
            <a:ext cx="7894622" cy="4431742"/>
          </a:xfrm>
        </p:spPr>
        <p:txBody>
          <a:bodyPr/>
          <a:lstStyle/>
          <a:p>
            <a:pPr lvl="1">
              <a:spcBef>
                <a:spcPts val="2400"/>
              </a:spcBef>
            </a:pPr>
            <a:endParaRPr lang="en-GB" dirty="0" smtClean="0">
              <a:latin typeface="Trebuchet MS" pitchFamily="34" charset="0"/>
            </a:endParaRPr>
          </a:p>
          <a:p>
            <a:pPr marL="285750" indent="-285750">
              <a:buFont typeface="Arial" panose="020B0604020202020204" pitchFamily="34" charset="0"/>
              <a:buChar char="•"/>
            </a:pPr>
            <a:r>
              <a:rPr lang="en-GB" dirty="0" smtClean="0">
                <a:solidFill>
                  <a:schemeClr val="tx2">
                    <a:lumMod val="75000"/>
                  </a:schemeClr>
                </a:solidFill>
              </a:rPr>
              <a:t>Engagement Round One took place in January: 52 Employers (14 Local Authorities,  14 Independents, 11 MATS and Academies, 4 HE/FE and 9 Payroll providers) provided feedback based on two new potential models </a:t>
            </a:r>
          </a:p>
          <a:p>
            <a:pPr marL="285750" indent="-285750">
              <a:buFont typeface="Arial" panose="020B0604020202020204" pitchFamily="34" charset="0"/>
              <a:buChar char="•"/>
            </a:pPr>
            <a:r>
              <a:rPr lang="en-GB" dirty="0">
                <a:solidFill>
                  <a:schemeClr val="tx2">
                    <a:lumMod val="75000"/>
                  </a:schemeClr>
                </a:solidFill>
              </a:rPr>
              <a:t>TPAF and TPARG </a:t>
            </a:r>
            <a:r>
              <a:rPr lang="en-GB" dirty="0" smtClean="0">
                <a:solidFill>
                  <a:schemeClr val="tx2">
                    <a:lumMod val="75000"/>
                  </a:schemeClr>
                </a:solidFill>
              </a:rPr>
              <a:t>consulted </a:t>
            </a:r>
            <a:r>
              <a:rPr lang="en-GB" dirty="0">
                <a:solidFill>
                  <a:schemeClr val="tx2">
                    <a:lumMod val="75000"/>
                  </a:schemeClr>
                </a:solidFill>
              </a:rPr>
              <a:t>as part of the review. In addition, Employer Groups including ISBA and LGA have also been </a:t>
            </a:r>
            <a:r>
              <a:rPr lang="en-GB" dirty="0" smtClean="0">
                <a:solidFill>
                  <a:schemeClr val="tx2">
                    <a:lumMod val="75000"/>
                  </a:schemeClr>
                </a:solidFill>
              </a:rPr>
              <a:t>involved in the organisation of Focus Groups</a:t>
            </a:r>
          </a:p>
          <a:p>
            <a:pPr marL="285750" indent="-285750">
              <a:buFont typeface="Arial" panose="020B0604020202020204" pitchFamily="34" charset="0"/>
              <a:buChar char="•"/>
            </a:pPr>
            <a:r>
              <a:rPr lang="en-GB" dirty="0" smtClean="0">
                <a:solidFill>
                  <a:schemeClr val="tx2">
                    <a:lumMod val="75000"/>
                  </a:schemeClr>
                </a:solidFill>
              </a:rPr>
              <a:t>136 </a:t>
            </a:r>
            <a:r>
              <a:rPr lang="en-GB" dirty="0">
                <a:solidFill>
                  <a:schemeClr val="tx2">
                    <a:lumMod val="75000"/>
                  </a:schemeClr>
                </a:solidFill>
              </a:rPr>
              <a:t>cost pro-</a:t>
            </a:r>
            <a:r>
              <a:rPr lang="en-GB" dirty="0" err="1">
                <a:solidFill>
                  <a:schemeClr val="tx2">
                    <a:lumMod val="75000"/>
                  </a:schemeClr>
                </a:solidFill>
              </a:rPr>
              <a:t>formas</a:t>
            </a:r>
            <a:r>
              <a:rPr lang="en-GB" dirty="0">
                <a:solidFill>
                  <a:schemeClr val="tx2">
                    <a:lumMod val="75000"/>
                  </a:schemeClr>
                </a:solidFill>
              </a:rPr>
              <a:t> have been </a:t>
            </a:r>
            <a:r>
              <a:rPr lang="en-GB" dirty="0" smtClean="0">
                <a:solidFill>
                  <a:schemeClr val="tx2">
                    <a:lumMod val="75000"/>
                  </a:schemeClr>
                </a:solidFill>
              </a:rPr>
              <a:t>received from employers to help build the business case, these were provided in response to awareness raising pieces in the TP Employer Bulletins and the EFA Academies Newsletter</a:t>
            </a:r>
          </a:p>
          <a:p>
            <a:pPr marL="593725" lvl="1" indent="-285750">
              <a:buFont typeface="Arial" panose="020B0604020202020204" pitchFamily="34" charset="0"/>
              <a:buChar char="•"/>
            </a:pPr>
            <a:r>
              <a:rPr lang="en-GB" dirty="0" smtClean="0">
                <a:solidFill>
                  <a:schemeClr val="tx2">
                    <a:lumMod val="75000"/>
                  </a:schemeClr>
                </a:solidFill>
              </a:rPr>
              <a:t>Cost pro-</a:t>
            </a:r>
            <a:r>
              <a:rPr lang="en-GB" dirty="0" err="1" smtClean="0">
                <a:solidFill>
                  <a:schemeClr val="tx2">
                    <a:lumMod val="75000"/>
                  </a:schemeClr>
                </a:solidFill>
              </a:rPr>
              <a:t>formas</a:t>
            </a:r>
            <a:r>
              <a:rPr lang="en-GB" dirty="0" smtClean="0">
                <a:solidFill>
                  <a:schemeClr val="tx2">
                    <a:lumMod val="75000"/>
                  </a:schemeClr>
                </a:solidFill>
              </a:rPr>
              <a:t> provide information about the employer’s sector, the number of teachers and the amount of time spent on key tasks.</a:t>
            </a:r>
          </a:p>
          <a:p>
            <a:pPr marL="285750" indent="-285750">
              <a:buFont typeface="Arial" panose="020B0604020202020204" pitchFamily="34" charset="0"/>
              <a:buChar char="•"/>
            </a:pPr>
            <a:r>
              <a:rPr lang="en-GB" dirty="0" smtClean="0">
                <a:solidFill>
                  <a:schemeClr val="tx2">
                    <a:lumMod val="75000"/>
                  </a:schemeClr>
                </a:solidFill>
              </a:rPr>
              <a:t>Separate visits to employers in each sector have taken place specifically to discuss improvements to the assurance and End of Year Certificate processes. </a:t>
            </a:r>
          </a:p>
          <a:p>
            <a:pPr marL="285750" indent="-285750">
              <a:buFont typeface="Arial" panose="020B0604020202020204" pitchFamily="34" charset="0"/>
              <a:buChar char="•"/>
            </a:pPr>
            <a:r>
              <a:rPr lang="en-GB" dirty="0">
                <a:solidFill>
                  <a:schemeClr val="tx2">
                    <a:lumMod val="75000"/>
                  </a:schemeClr>
                </a:solidFill>
              </a:rPr>
              <a:t>Engagement Round </a:t>
            </a:r>
            <a:r>
              <a:rPr lang="en-GB" dirty="0" smtClean="0">
                <a:solidFill>
                  <a:schemeClr val="tx2">
                    <a:lumMod val="75000"/>
                  </a:schemeClr>
                </a:solidFill>
              </a:rPr>
              <a:t>Two </a:t>
            </a:r>
            <a:r>
              <a:rPr lang="en-GB" dirty="0">
                <a:solidFill>
                  <a:schemeClr val="tx2">
                    <a:lumMod val="75000"/>
                  </a:schemeClr>
                </a:solidFill>
              </a:rPr>
              <a:t>took place </a:t>
            </a:r>
            <a:r>
              <a:rPr lang="en-GB">
                <a:solidFill>
                  <a:schemeClr val="tx2">
                    <a:lumMod val="75000"/>
                  </a:schemeClr>
                </a:solidFill>
              </a:rPr>
              <a:t>in </a:t>
            </a:r>
            <a:r>
              <a:rPr lang="en-GB" smtClean="0">
                <a:solidFill>
                  <a:schemeClr val="tx2">
                    <a:lumMod val="75000"/>
                  </a:schemeClr>
                </a:solidFill>
              </a:rPr>
              <a:t>May: 33 </a:t>
            </a:r>
            <a:r>
              <a:rPr lang="en-GB" dirty="0">
                <a:solidFill>
                  <a:schemeClr val="tx2">
                    <a:lumMod val="75000"/>
                  </a:schemeClr>
                </a:solidFill>
              </a:rPr>
              <a:t>Employers </a:t>
            </a:r>
            <a:r>
              <a:rPr lang="en-GB" dirty="0" smtClean="0">
                <a:solidFill>
                  <a:schemeClr val="tx2">
                    <a:lumMod val="75000"/>
                  </a:schemeClr>
                </a:solidFill>
              </a:rPr>
              <a:t>(9 </a:t>
            </a:r>
            <a:r>
              <a:rPr lang="en-GB" dirty="0">
                <a:solidFill>
                  <a:schemeClr val="tx2">
                    <a:lumMod val="75000"/>
                  </a:schemeClr>
                </a:solidFill>
              </a:rPr>
              <a:t>Local Authorities,  </a:t>
            </a:r>
            <a:r>
              <a:rPr lang="en-GB" dirty="0" smtClean="0">
                <a:solidFill>
                  <a:schemeClr val="tx2">
                    <a:lumMod val="75000"/>
                  </a:schemeClr>
                </a:solidFill>
              </a:rPr>
              <a:t>11 </a:t>
            </a:r>
            <a:r>
              <a:rPr lang="en-GB" dirty="0">
                <a:solidFill>
                  <a:schemeClr val="tx2">
                    <a:lumMod val="75000"/>
                  </a:schemeClr>
                </a:solidFill>
              </a:rPr>
              <a:t>Independents, 4</a:t>
            </a:r>
            <a:r>
              <a:rPr lang="en-GB" dirty="0" smtClean="0">
                <a:solidFill>
                  <a:schemeClr val="tx2">
                    <a:lumMod val="75000"/>
                  </a:schemeClr>
                </a:solidFill>
              </a:rPr>
              <a:t> </a:t>
            </a:r>
            <a:r>
              <a:rPr lang="en-GB" dirty="0">
                <a:solidFill>
                  <a:schemeClr val="tx2">
                    <a:lumMod val="75000"/>
                  </a:schemeClr>
                </a:solidFill>
              </a:rPr>
              <a:t>MATS and Academies, </a:t>
            </a:r>
            <a:r>
              <a:rPr lang="en-GB" dirty="0" smtClean="0">
                <a:solidFill>
                  <a:schemeClr val="tx2">
                    <a:lumMod val="75000"/>
                  </a:schemeClr>
                </a:solidFill>
              </a:rPr>
              <a:t>9 HE/FE) </a:t>
            </a:r>
            <a:r>
              <a:rPr lang="en-GB" dirty="0">
                <a:solidFill>
                  <a:schemeClr val="tx2">
                    <a:lumMod val="75000"/>
                  </a:schemeClr>
                </a:solidFill>
              </a:rPr>
              <a:t>provided feedback based on </a:t>
            </a:r>
            <a:r>
              <a:rPr lang="en-GB" dirty="0" smtClean="0">
                <a:solidFill>
                  <a:schemeClr val="tx2">
                    <a:lumMod val="75000"/>
                  </a:schemeClr>
                </a:solidFill>
              </a:rPr>
              <a:t>a preferred model (including changes to End of Year Certificate (EOYC) and assurance processes at a high level) </a:t>
            </a:r>
          </a:p>
          <a:p>
            <a:endParaRPr lang="en-GB" dirty="0">
              <a:solidFill>
                <a:schemeClr val="tx2">
                  <a:lumMod val="75000"/>
                </a:schemeClr>
              </a:solidFill>
            </a:endParaRPr>
          </a:p>
          <a:p>
            <a:pPr marL="285750" indent="-285750">
              <a:buFont typeface="Arial" panose="020B0604020202020204" pitchFamily="34" charset="0"/>
              <a:buChar char="•"/>
            </a:pPr>
            <a:endParaRPr lang="en-GB" dirty="0" smtClean="0">
              <a:solidFill>
                <a:schemeClr val="tx2">
                  <a:lumMod val="75000"/>
                </a:schemeClr>
              </a:solidFill>
            </a:endParaRPr>
          </a:p>
          <a:p>
            <a:pPr marL="285750" indent="-285750">
              <a:buFont typeface="Arial" panose="020B0604020202020204" pitchFamily="34" charset="0"/>
              <a:buChar char="•"/>
            </a:pPr>
            <a:endParaRPr lang="en-GB" dirty="0" smtClean="0">
              <a:solidFill>
                <a:schemeClr val="tx2">
                  <a:lumMod val="75000"/>
                </a:schemeClr>
              </a:solidFill>
            </a:endParaRPr>
          </a:p>
          <a:p>
            <a:pPr marL="285750" indent="-285750">
              <a:buFont typeface="Arial" panose="020B0604020202020204" pitchFamily="34" charset="0"/>
              <a:buChar char="•"/>
            </a:pPr>
            <a:endParaRPr lang="en-GB" dirty="0" smtClean="0">
              <a:solidFill>
                <a:schemeClr val="tx2">
                  <a:lumMod val="75000"/>
                </a:schemeClr>
              </a:solidFill>
            </a:endParaRPr>
          </a:p>
          <a:p>
            <a:pPr lvl="0" hangingPunct="0">
              <a:buClr>
                <a:srgbClr val="92D050"/>
              </a:buClr>
              <a:buFont typeface="Arial" pitchFamily="34" charset="0"/>
              <a:buChar char="•"/>
            </a:pPr>
            <a:endParaRPr lang="en-GB" dirty="0" smtClean="0">
              <a:solidFill>
                <a:schemeClr val="tx2">
                  <a:lumMod val="75000"/>
                </a:schemeClr>
              </a:solidFill>
            </a:endParaRPr>
          </a:p>
          <a:p>
            <a:pPr hangingPunct="0">
              <a:buClr>
                <a:srgbClr val="92D050"/>
              </a:buClr>
            </a:pPr>
            <a:endParaRPr lang="en-GB" dirty="0" smtClean="0">
              <a:solidFill>
                <a:schemeClr val="tx2">
                  <a:lumMod val="75000"/>
                </a:schemeClr>
              </a:solidFill>
            </a:endParaRPr>
          </a:p>
          <a:p>
            <a:pPr lvl="0" hangingPunct="0">
              <a:buClr>
                <a:srgbClr val="92D050"/>
              </a:buClr>
              <a:buFont typeface="Arial" pitchFamily="34" charset="0"/>
              <a:buChar char="•"/>
            </a:pPr>
            <a:endParaRPr lang="en-GB" dirty="0" smtClean="0">
              <a:solidFill>
                <a:schemeClr val="tx2">
                  <a:lumMod val="75000"/>
                </a:schemeClr>
              </a:solidFill>
            </a:endParaRPr>
          </a:p>
          <a:p>
            <a:pPr marL="285750" lvl="0" indent="-285750" hangingPunct="0">
              <a:lnSpc>
                <a:spcPts val="800"/>
              </a:lnSpc>
              <a:buClr>
                <a:srgbClr val="92D050"/>
              </a:buClr>
              <a:buFont typeface="Arial" panose="020B0604020202020204" pitchFamily="34" charset="0"/>
              <a:buChar char="•"/>
            </a:pPr>
            <a:endParaRPr lang="en-GB"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000" y="587829"/>
            <a:ext cx="8229600" cy="555171"/>
          </a:xfrm>
        </p:spPr>
        <p:txBody>
          <a:bodyPr/>
          <a:lstStyle/>
          <a:p>
            <a:pPr lvl="1" algn="l" defTabSz="457200" rtl="0">
              <a:spcBef>
                <a:spcPct val="0"/>
              </a:spcBef>
            </a:pPr>
            <a:r>
              <a:rPr lang="en-GB" sz="3600" b="1" dirty="0">
                <a:solidFill>
                  <a:schemeClr val="tx2">
                    <a:lumMod val="75000"/>
                  </a:schemeClr>
                </a:solidFill>
                <a:latin typeface="+mj-lt"/>
              </a:rPr>
              <a:t>Progress to Date</a:t>
            </a:r>
          </a:p>
        </p:txBody>
      </p:sp>
      <p:sp>
        <p:nvSpPr>
          <p:cNvPr id="3" name="Content Placeholder 2"/>
          <p:cNvSpPr>
            <a:spLocks noGrp="1"/>
          </p:cNvSpPr>
          <p:nvPr>
            <p:ph sz="half" idx="1"/>
          </p:nvPr>
        </p:nvSpPr>
        <p:spPr>
          <a:xfrm>
            <a:off x="414000" y="1248517"/>
            <a:ext cx="7894622" cy="4431742"/>
          </a:xfrm>
        </p:spPr>
        <p:txBody>
          <a:bodyPr/>
          <a:lstStyle/>
          <a:p>
            <a:pPr lvl="1">
              <a:spcBef>
                <a:spcPts val="2400"/>
              </a:spcBef>
            </a:pPr>
            <a:endParaRPr lang="en-GB" dirty="0" smtClean="0">
              <a:latin typeface="Trebuchet MS" pitchFamily="34" charset="0"/>
            </a:endParaRPr>
          </a:p>
          <a:p>
            <a:pPr marL="285750" indent="-285750">
              <a:buFont typeface="Arial" panose="020B0604020202020204" pitchFamily="34" charset="0"/>
              <a:buChar char="•"/>
            </a:pPr>
            <a:r>
              <a:rPr lang="en-GB" dirty="0" smtClean="0">
                <a:solidFill>
                  <a:schemeClr val="tx2">
                    <a:lumMod val="75000"/>
                  </a:schemeClr>
                </a:solidFill>
              </a:rPr>
              <a:t>Met </a:t>
            </a:r>
            <a:r>
              <a:rPr lang="en-GB" dirty="0">
                <a:solidFill>
                  <a:schemeClr val="tx2">
                    <a:lumMod val="75000"/>
                  </a:schemeClr>
                </a:solidFill>
              </a:rPr>
              <a:t>with other similar pension providers (NHS and SPPA) to understand how they engage with employers and whether there is anything we can learn from their approach – they have shown a common approach but TPS is ahead in terms of readiness</a:t>
            </a:r>
          </a:p>
          <a:p>
            <a:pPr marL="285750" indent="-285750">
              <a:buFont typeface="Arial" panose="020B0604020202020204" pitchFamily="34" charset="0"/>
              <a:buChar char="•"/>
            </a:pPr>
            <a:r>
              <a:rPr lang="en-GB" dirty="0">
                <a:solidFill>
                  <a:schemeClr val="tx2">
                    <a:lumMod val="75000"/>
                  </a:schemeClr>
                </a:solidFill>
              </a:rPr>
              <a:t>Death in Service payments have been removed from scope as Teachers’ Pensions are delivering this now in response to stakeholder feedback. </a:t>
            </a:r>
            <a:endParaRPr lang="en-GB" dirty="0" smtClean="0">
              <a:solidFill>
                <a:schemeClr val="tx2">
                  <a:lumMod val="75000"/>
                </a:schemeClr>
              </a:solidFill>
            </a:endParaRPr>
          </a:p>
          <a:p>
            <a:pPr marL="285750" lvl="0" indent="-285750">
              <a:buFont typeface="Arial" panose="020B0604020202020204" pitchFamily="34" charset="0"/>
              <a:buChar char="•"/>
            </a:pPr>
            <a:r>
              <a:rPr lang="en-GB" dirty="0">
                <a:solidFill>
                  <a:schemeClr val="tx2">
                    <a:lumMod val="75000"/>
                  </a:schemeClr>
                </a:solidFill>
              </a:rPr>
              <a:t>Project Board agreed to not pursue development and implementation of a varying levels of service solution </a:t>
            </a:r>
            <a:endParaRPr lang="en-GB" dirty="0" smtClean="0">
              <a:solidFill>
                <a:schemeClr val="tx2">
                  <a:lumMod val="75000"/>
                </a:schemeClr>
              </a:solidFill>
            </a:endParaRPr>
          </a:p>
          <a:p>
            <a:pPr marL="285750" indent="-285750">
              <a:buFont typeface="Arial" panose="020B0604020202020204" pitchFamily="34" charset="0"/>
              <a:buChar char="•"/>
            </a:pPr>
            <a:r>
              <a:rPr lang="en-GB" dirty="0">
                <a:solidFill>
                  <a:schemeClr val="tx2">
                    <a:lumMod val="75000"/>
                  </a:schemeClr>
                </a:solidFill>
              </a:rPr>
              <a:t>As a result of the review, Employee and Employer contribution amounts have been made compulsory on the MDC return.</a:t>
            </a:r>
          </a:p>
          <a:p>
            <a:pPr marL="285750" indent="-285750">
              <a:buFont typeface="Arial" panose="020B0604020202020204" pitchFamily="34" charset="0"/>
              <a:buChar char="•"/>
            </a:pPr>
            <a:r>
              <a:rPr lang="en-GB" dirty="0" smtClean="0">
                <a:solidFill>
                  <a:schemeClr val="tx2">
                    <a:lumMod val="75000"/>
                  </a:schemeClr>
                </a:solidFill>
              </a:rPr>
              <a:t>Initial analysis has been done to </a:t>
            </a:r>
            <a:r>
              <a:rPr lang="en-GB" dirty="0">
                <a:solidFill>
                  <a:schemeClr val="tx2">
                    <a:lumMod val="75000"/>
                  </a:schemeClr>
                </a:solidFill>
              </a:rPr>
              <a:t>closely review the effect of making contribution data compulsory on the Monthly Data Collection (MDC) return and understand the future need/use for the EOYC</a:t>
            </a:r>
            <a:r>
              <a:rPr lang="en-GB" dirty="0" smtClean="0">
                <a:solidFill>
                  <a:schemeClr val="tx2">
                    <a:lumMod val="75000"/>
                  </a:schemeClr>
                </a:solidFill>
              </a:rPr>
              <a:t>.</a:t>
            </a:r>
          </a:p>
          <a:p>
            <a:pPr marL="285750" indent="-285750">
              <a:buFont typeface="Arial" panose="020B0604020202020204" pitchFamily="34" charset="0"/>
              <a:buChar char="•"/>
            </a:pPr>
            <a:r>
              <a:rPr lang="en-GB" dirty="0">
                <a:solidFill>
                  <a:schemeClr val="tx2">
                    <a:lumMod val="75000"/>
                  </a:schemeClr>
                </a:solidFill>
              </a:rPr>
              <a:t>The NAO and Audit Committee have </a:t>
            </a:r>
            <a:r>
              <a:rPr lang="en-GB" dirty="0" smtClean="0">
                <a:solidFill>
                  <a:schemeClr val="tx2">
                    <a:lumMod val="75000"/>
                  </a:schemeClr>
                </a:solidFill>
              </a:rPr>
              <a:t>been </a:t>
            </a:r>
            <a:r>
              <a:rPr lang="en-GB" dirty="0">
                <a:solidFill>
                  <a:schemeClr val="tx2">
                    <a:lumMod val="75000"/>
                  </a:schemeClr>
                </a:solidFill>
              </a:rPr>
              <a:t>contacted to gage position and comments with regards to EOYC. </a:t>
            </a:r>
          </a:p>
          <a:p>
            <a:pPr marL="285750" indent="-285750">
              <a:buFont typeface="Arial" panose="020B0604020202020204" pitchFamily="34" charset="0"/>
              <a:buChar char="•"/>
            </a:pPr>
            <a:endParaRPr lang="en-GB" dirty="0">
              <a:solidFill>
                <a:schemeClr val="tx2">
                  <a:lumMod val="75000"/>
                </a:schemeClr>
              </a:solidFill>
            </a:endParaRPr>
          </a:p>
          <a:p>
            <a:pPr marL="285750" indent="-285750">
              <a:buFont typeface="Arial" panose="020B0604020202020204" pitchFamily="34" charset="0"/>
              <a:buChar char="•"/>
            </a:pPr>
            <a:endParaRPr lang="en-GB" dirty="0" smtClean="0">
              <a:solidFill>
                <a:schemeClr val="tx2">
                  <a:lumMod val="75000"/>
                </a:schemeClr>
              </a:solidFill>
            </a:endParaRPr>
          </a:p>
          <a:p>
            <a:pPr marL="285750" lvl="0" indent="-285750">
              <a:buFont typeface="Arial" panose="020B0604020202020204" pitchFamily="34" charset="0"/>
              <a:buChar char="•"/>
            </a:pPr>
            <a:endParaRPr lang="en-GB" dirty="0">
              <a:solidFill>
                <a:schemeClr val="tx2">
                  <a:lumMod val="75000"/>
                </a:schemeClr>
              </a:solidFill>
            </a:endParaRPr>
          </a:p>
          <a:p>
            <a:pPr marL="285750" indent="-285750">
              <a:buFont typeface="Arial" panose="020B0604020202020204" pitchFamily="34" charset="0"/>
              <a:buChar char="•"/>
            </a:pPr>
            <a:endParaRPr lang="en-GB" dirty="0">
              <a:solidFill>
                <a:schemeClr val="tx2">
                  <a:lumMod val="75000"/>
                </a:schemeClr>
              </a:solidFill>
            </a:endParaRPr>
          </a:p>
          <a:p>
            <a:pPr marL="285750" indent="-285750">
              <a:buFont typeface="Arial" panose="020B0604020202020204" pitchFamily="34" charset="0"/>
              <a:buChar char="•"/>
            </a:pPr>
            <a:endParaRPr lang="en-GB" dirty="0" smtClean="0">
              <a:solidFill>
                <a:schemeClr val="tx2">
                  <a:lumMod val="75000"/>
                </a:schemeClr>
              </a:solidFill>
            </a:endParaRPr>
          </a:p>
          <a:p>
            <a:pPr marL="285750" indent="-285750">
              <a:buFont typeface="Arial" panose="020B0604020202020204" pitchFamily="34" charset="0"/>
              <a:buChar char="•"/>
            </a:pPr>
            <a:endParaRPr lang="en-GB" dirty="0" smtClean="0">
              <a:solidFill>
                <a:schemeClr val="tx2">
                  <a:lumMod val="75000"/>
                </a:schemeClr>
              </a:solidFill>
            </a:endParaRPr>
          </a:p>
          <a:p>
            <a:pPr marL="285750" indent="-285750">
              <a:buFont typeface="Arial" panose="020B0604020202020204" pitchFamily="34" charset="0"/>
              <a:buChar char="•"/>
            </a:pPr>
            <a:endParaRPr lang="en-GB" dirty="0" smtClean="0">
              <a:solidFill>
                <a:schemeClr val="tx2">
                  <a:lumMod val="75000"/>
                </a:schemeClr>
              </a:solidFill>
            </a:endParaRPr>
          </a:p>
          <a:p>
            <a:pPr lvl="0" hangingPunct="0">
              <a:buClr>
                <a:srgbClr val="92D050"/>
              </a:buClr>
              <a:buFont typeface="Arial" pitchFamily="34" charset="0"/>
              <a:buChar char="•"/>
            </a:pPr>
            <a:endParaRPr lang="en-GB" dirty="0" smtClean="0">
              <a:solidFill>
                <a:schemeClr val="tx2">
                  <a:lumMod val="75000"/>
                </a:schemeClr>
              </a:solidFill>
            </a:endParaRPr>
          </a:p>
          <a:p>
            <a:pPr hangingPunct="0">
              <a:buClr>
                <a:srgbClr val="92D050"/>
              </a:buClr>
            </a:pPr>
            <a:endParaRPr lang="en-GB" dirty="0" smtClean="0">
              <a:solidFill>
                <a:schemeClr val="tx2">
                  <a:lumMod val="75000"/>
                </a:schemeClr>
              </a:solidFill>
            </a:endParaRPr>
          </a:p>
          <a:p>
            <a:pPr lvl="0" hangingPunct="0">
              <a:buClr>
                <a:srgbClr val="92D050"/>
              </a:buClr>
              <a:buFont typeface="Arial" pitchFamily="34" charset="0"/>
              <a:buChar char="•"/>
            </a:pPr>
            <a:endParaRPr lang="en-GB" dirty="0" smtClean="0">
              <a:solidFill>
                <a:schemeClr val="tx2">
                  <a:lumMod val="75000"/>
                </a:schemeClr>
              </a:solidFill>
            </a:endParaRPr>
          </a:p>
          <a:p>
            <a:pPr marL="285750" lvl="0" indent="-285750" hangingPunct="0">
              <a:lnSpc>
                <a:spcPts val="800"/>
              </a:lnSpc>
              <a:buClr>
                <a:srgbClr val="92D050"/>
              </a:buClr>
              <a:buFont typeface="Arial" panose="020B0604020202020204" pitchFamily="34" charset="0"/>
              <a:buChar char="•"/>
            </a:pPr>
            <a:endParaRPr lang="en-GB" dirty="0" smtClean="0">
              <a:solidFill>
                <a:schemeClr val="tx2">
                  <a:lumMod val="75000"/>
                </a:schemeClr>
              </a:solidFill>
            </a:endParaRPr>
          </a:p>
        </p:txBody>
      </p:sp>
    </p:spTree>
    <p:extLst>
      <p:ext uri="{BB962C8B-B14F-4D97-AF65-F5344CB8AC3E}">
        <p14:creationId xmlns:p14="http://schemas.microsoft.com/office/powerpoint/2010/main" val="1979177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000" y="587829"/>
            <a:ext cx="8229600" cy="555171"/>
          </a:xfrm>
        </p:spPr>
        <p:txBody>
          <a:bodyPr/>
          <a:lstStyle/>
          <a:p>
            <a:pPr lvl="1" algn="l" defTabSz="457200" rtl="0">
              <a:spcBef>
                <a:spcPct val="0"/>
              </a:spcBef>
            </a:pPr>
            <a:r>
              <a:rPr lang="en-GB" sz="3600" b="1" dirty="0" smtClean="0">
                <a:solidFill>
                  <a:schemeClr val="tx2">
                    <a:lumMod val="75000"/>
                  </a:schemeClr>
                </a:solidFill>
                <a:latin typeface="+mj-lt"/>
              </a:rPr>
              <a:t>Key Findings</a:t>
            </a:r>
            <a:endParaRPr lang="en-GB" sz="3600" b="1" dirty="0">
              <a:solidFill>
                <a:schemeClr val="tx2">
                  <a:lumMod val="75000"/>
                </a:schemeClr>
              </a:solidFill>
              <a:latin typeface="+mj-lt"/>
            </a:endParaRPr>
          </a:p>
        </p:txBody>
      </p:sp>
      <p:sp>
        <p:nvSpPr>
          <p:cNvPr id="3" name="Content Placeholder 2"/>
          <p:cNvSpPr>
            <a:spLocks noGrp="1"/>
          </p:cNvSpPr>
          <p:nvPr>
            <p:ph sz="half" idx="1"/>
          </p:nvPr>
        </p:nvSpPr>
        <p:spPr>
          <a:xfrm>
            <a:off x="414000" y="1283680"/>
            <a:ext cx="7894622" cy="4431742"/>
          </a:xfrm>
        </p:spPr>
        <p:txBody>
          <a:bodyPr/>
          <a:lstStyle/>
          <a:p>
            <a:pPr lvl="1">
              <a:spcBef>
                <a:spcPts val="2400"/>
              </a:spcBef>
            </a:pPr>
            <a:endParaRPr lang="en-GB" dirty="0" smtClean="0">
              <a:latin typeface="Trebuchet MS" pitchFamily="34" charset="0"/>
            </a:endParaRPr>
          </a:p>
          <a:p>
            <a:pPr lvl="0" hangingPunct="0">
              <a:lnSpc>
                <a:spcPts val="800"/>
              </a:lnSpc>
              <a:buClr>
                <a:srgbClr val="92D050"/>
              </a:buClr>
            </a:pPr>
            <a:endParaRPr lang="en-GB" dirty="0" smtClean="0">
              <a:solidFill>
                <a:schemeClr val="tx2">
                  <a:lumMod val="75000"/>
                </a:schemeClr>
              </a:solidFill>
            </a:endParaRPr>
          </a:p>
          <a:p>
            <a:pPr lvl="0" hangingPunct="0">
              <a:buClr>
                <a:srgbClr val="92D050"/>
              </a:buClr>
              <a:buFont typeface="Arial" pitchFamily="34" charset="0"/>
              <a:buChar char="•"/>
            </a:pPr>
            <a:endParaRPr lang="en-GB" dirty="0" smtClean="0">
              <a:solidFill>
                <a:schemeClr val="tx2">
                  <a:lumMod val="75000"/>
                </a:schemeClr>
              </a:solidFill>
            </a:endParaRPr>
          </a:p>
          <a:p>
            <a:pPr lvl="0" hangingPunct="0">
              <a:buClr>
                <a:srgbClr val="92D050"/>
              </a:buClr>
              <a:buFont typeface="Arial" pitchFamily="34" charset="0"/>
              <a:buChar char="•"/>
            </a:pPr>
            <a:r>
              <a:rPr lang="en-GB" dirty="0">
                <a:solidFill>
                  <a:schemeClr val="tx2">
                    <a:lumMod val="75000"/>
                  </a:schemeClr>
                </a:solidFill>
              </a:rPr>
              <a:t>Employers were very keen to reduce the administrative </a:t>
            </a:r>
            <a:r>
              <a:rPr lang="en-GB" dirty="0" smtClean="0">
                <a:solidFill>
                  <a:schemeClr val="tx2">
                    <a:lumMod val="75000"/>
                  </a:schemeClr>
                </a:solidFill>
              </a:rPr>
              <a:t>burden on them and see MDC as a major factor in achieving this . </a:t>
            </a:r>
            <a:endParaRPr lang="en-GB" dirty="0">
              <a:solidFill>
                <a:schemeClr val="tx2">
                  <a:lumMod val="75000"/>
                </a:schemeClr>
              </a:solidFill>
            </a:endParaRPr>
          </a:p>
          <a:p>
            <a:pPr lvl="0" hangingPunct="0">
              <a:buClr>
                <a:srgbClr val="92D050"/>
              </a:buClr>
              <a:buFont typeface="Arial" pitchFamily="34" charset="0"/>
              <a:buChar char="•"/>
            </a:pPr>
            <a:r>
              <a:rPr lang="en-GB" dirty="0">
                <a:solidFill>
                  <a:schemeClr val="tx2">
                    <a:lumMod val="75000"/>
                  </a:schemeClr>
                </a:solidFill>
              </a:rPr>
              <a:t>Feedback is that “relationship management with </a:t>
            </a:r>
            <a:r>
              <a:rPr lang="en-GB" dirty="0" smtClean="0">
                <a:solidFill>
                  <a:schemeClr val="tx2">
                    <a:lumMod val="75000"/>
                  </a:schemeClr>
                </a:solidFill>
              </a:rPr>
              <a:t>members” should </a:t>
            </a:r>
            <a:r>
              <a:rPr lang="en-GB" dirty="0">
                <a:solidFill>
                  <a:schemeClr val="tx2">
                    <a:lumMod val="75000"/>
                  </a:schemeClr>
                </a:solidFill>
              </a:rPr>
              <a:t>be the province of TP where possible, 100% of those that we engaged </a:t>
            </a:r>
            <a:r>
              <a:rPr lang="en-GB" dirty="0" smtClean="0">
                <a:solidFill>
                  <a:schemeClr val="tx2">
                    <a:lumMod val="75000"/>
                  </a:schemeClr>
                </a:solidFill>
              </a:rPr>
              <a:t>with were </a:t>
            </a:r>
            <a:r>
              <a:rPr lang="en-GB" dirty="0">
                <a:solidFill>
                  <a:schemeClr val="tx2">
                    <a:lumMod val="75000"/>
                  </a:schemeClr>
                </a:solidFill>
              </a:rPr>
              <a:t>in </a:t>
            </a:r>
            <a:r>
              <a:rPr lang="en-GB" dirty="0" smtClean="0">
                <a:solidFill>
                  <a:schemeClr val="tx2">
                    <a:lumMod val="75000"/>
                  </a:schemeClr>
                </a:solidFill>
              </a:rPr>
              <a:t>favour here. </a:t>
            </a:r>
            <a:endParaRPr lang="en-GB" dirty="0" smtClean="0">
              <a:solidFill>
                <a:schemeClr val="tx2">
                  <a:lumMod val="75000"/>
                </a:schemeClr>
              </a:solidFill>
            </a:endParaRPr>
          </a:p>
          <a:p>
            <a:pPr lvl="0" hangingPunct="0">
              <a:buClr>
                <a:srgbClr val="92D050"/>
              </a:buClr>
              <a:buFont typeface="Arial" pitchFamily="34" charset="0"/>
              <a:buChar char="•"/>
            </a:pPr>
            <a:r>
              <a:rPr lang="en-GB" dirty="0" smtClean="0">
                <a:solidFill>
                  <a:schemeClr val="tx2">
                    <a:lumMod val="75000"/>
                  </a:schemeClr>
                </a:solidFill>
              </a:rPr>
              <a:t>Making contribution data compulsory on MDC </a:t>
            </a:r>
            <a:r>
              <a:rPr lang="en-GB" dirty="0" smtClean="0">
                <a:solidFill>
                  <a:schemeClr val="tx2">
                    <a:lumMod val="75000"/>
                  </a:schemeClr>
                </a:solidFill>
              </a:rPr>
              <a:t>are likely to </a:t>
            </a:r>
            <a:r>
              <a:rPr lang="en-GB" dirty="0" smtClean="0">
                <a:solidFill>
                  <a:schemeClr val="tx2">
                    <a:lumMod val="75000"/>
                  </a:schemeClr>
                </a:solidFill>
              </a:rPr>
              <a:t>streamline the assurance processes for employers, this is being examined further.</a:t>
            </a:r>
          </a:p>
          <a:p>
            <a:pPr lvl="0" hangingPunct="0">
              <a:buClr>
                <a:srgbClr val="92D050"/>
              </a:buClr>
              <a:buFont typeface="Arial" pitchFamily="34" charset="0"/>
              <a:buChar char="•"/>
            </a:pPr>
            <a:r>
              <a:rPr lang="en-GB" dirty="0" smtClean="0">
                <a:solidFill>
                  <a:schemeClr val="tx2">
                    <a:lumMod val="75000"/>
                  </a:schemeClr>
                </a:solidFill>
              </a:rPr>
              <a:t>Providing the contribution information in this way could allow employer level reconciliation of contributions and service and salary to take place monthly, therefore increasing the quality of data held’, aiding the administration and the production of the resource accounts.</a:t>
            </a:r>
          </a:p>
          <a:p>
            <a:pPr lvl="0" hangingPunct="0">
              <a:buClr>
                <a:srgbClr val="92D050"/>
              </a:buClr>
              <a:buFont typeface="Arial" pitchFamily="34" charset="0"/>
              <a:buChar char="•"/>
            </a:pPr>
            <a:endParaRPr lang="en-GB" dirty="0" smtClean="0">
              <a:solidFill>
                <a:schemeClr val="tx2">
                  <a:lumMod val="75000"/>
                </a:schemeClr>
              </a:solidFill>
            </a:endParaRPr>
          </a:p>
          <a:p>
            <a:pPr lvl="0" hangingPunct="0">
              <a:buClr>
                <a:srgbClr val="92D050"/>
              </a:buClr>
              <a:buFont typeface="Arial" pitchFamily="34" charset="0"/>
              <a:buChar char="•"/>
            </a:pPr>
            <a:endParaRPr lang="en-GB" dirty="0" smtClean="0">
              <a:solidFill>
                <a:schemeClr val="tx2">
                  <a:lumMod val="75000"/>
                </a:schemeClr>
              </a:solidFill>
            </a:endParaRPr>
          </a:p>
          <a:p>
            <a:pPr lvl="0" hangingPunct="0">
              <a:buClr>
                <a:srgbClr val="92D050"/>
              </a:buClr>
            </a:pPr>
            <a:endParaRPr lang="en-GB" sz="1100" dirty="0" smtClean="0">
              <a:solidFill>
                <a:schemeClr val="tx2">
                  <a:lumMod val="75000"/>
                </a:schemeClr>
              </a:solidFill>
            </a:endParaRPr>
          </a:p>
          <a:p>
            <a:pPr lvl="1"/>
            <a:endParaRPr lang="en-GB" sz="1100"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000" y="587829"/>
            <a:ext cx="8229600" cy="555171"/>
          </a:xfrm>
        </p:spPr>
        <p:txBody>
          <a:bodyPr/>
          <a:lstStyle/>
          <a:p>
            <a:pPr lvl="1" algn="l" defTabSz="457200" rtl="0">
              <a:spcBef>
                <a:spcPct val="0"/>
              </a:spcBef>
            </a:pPr>
            <a:r>
              <a:rPr lang="en-GB" sz="3600" b="1" dirty="0" smtClean="0">
                <a:solidFill>
                  <a:schemeClr val="tx2">
                    <a:lumMod val="75000"/>
                  </a:schemeClr>
                </a:solidFill>
                <a:latin typeface="+mj-lt"/>
              </a:rPr>
              <a:t>Risk Management</a:t>
            </a:r>
            <a:endParaRPr lang="en-GB" sz="3600" b="1" dirty="0">
              <a:solidFill>
                <a:schemeClr val="tx2">
                  <a:lumMod val="75000"/>
                </a:schemeClr>
              </a:solidFill>
              <a:latin typeface="+mj-lt"/>
            </a:endParaRPr>
          </a:p>
        </p:txBody>
      </p:sp>
      <p:sp>
        <p:nvSpPr>
          <p:cNvPr id="3" name="Content Placeholder 2"/>
          <p:cNvSpPr>
            <a:spLocks noGrp="1"/>
          </p:cNvSpPr>
          <p:nvPr>
            <p:ph sz="half" idx="1"/>
          </p:nvPr>
        </p:nvSpPr>
        <p:spPr>
          <a:xfrm>
            <a:off x="414000" y="1987056"/>
            <a:ext cx="8229600" cy="4811486"/>
          </a:xfrm>
        </p:spPr>
        <p:txBody>
          <a:bodyPr/>
          <a:lstStyle/>
          <a:p>
            <a:pPr lvl="1">
              <a:lnSpc>
                <a:spcPct val="100000"/>
              </a:lnSpc>
              <a:spcBef>
                <a:spcPts val="1800"/>
              </a:spcBef>
            </a:pPr>
            <a:r>
              <a:rPr lang="en-GB" dirty="0" smtClean="0">
                <a:solidFill>
                  <a:schemeClr val="tx2">
                    <a:lumMod val="75000"/>
                  </a:schemeClr>
                </a:solidFill>
              </a:rPr>
              <a:t>Robust Evaluation – </a:t>
            </a:r>
            <a:r>
              <a:rPr lang="en-GB" smtClean="0">
                <a:solidFill>
                  <a:schemeClr val="tx2">
                    <a:lumMod val="75000"/>
                  </a:schemeClr>
                </a:solidFill>
              </a:rPr>
              <a:t>detailed </a:t>
            </a:r>
            <a:r>
              <a:rPr lang="en-GB" smtClean="0">
                <a:solidFill>
                  <a:schemeClr val="tx2">
                    <a:lumMod val="75000"/>
                  </a:schemeClr>
                </a:solidFill>
              </a:rPr>
              <a:t>evaluation </a:t>
            </a:r>
            <a:r>
              <a:rPr lang="en-GB" dirty="0" smtClean="0">
                <a:solidFill>
                  <a:schemeClr val="tx2">
                    <a:lumMod val="75000"/>
                  </a:schemeClr>
                </a:solidFill>
              </a:rPr>
              <a:t>spreadsheet captures feedback </a:t>
            </a:r>
            <a:r>
              <a:rPr lang="en-GB" smtClean="0">
                <a:solidFill>
                  <a:schemeClr val="tx2">
                    <a:lumMod val="75000"/>
                  </a:schemeClr>
                </a:solidFill>
              </a:rPr>
              <a:t>from </a:t>
            </a:r>
            <a:r>
              <a:rPr lang="en-GB" smtClean="0">
                <a:solidFill>
                  <a:schemeClr val="tx2">
                    <a:lumMod val="75000"/>
                  </a:schemeClr>
                </a:solidFill>
              </a:rPr>
              <a:t>one </a:t>
            </a:r>
            <a:r>
              <a:rPr lang="en-GB" dirty="0" smtClean="0">
                <a:solidFill>
                  <a:schemeClr val="tx2">
                    <a:lumMod val="75000"/>
                  </a:schemeClr>
                </a:solidFill>
              </a:rPr>
              <a:t>to ones and Focus Groups</a:t>
            </a:r>
          </a:p>
          <a:p>
            <a:pPr lvl="1">
              <a:lnSpc>
                <a:spcPct val="100000"/>
              </a:lnSpc>
              <a:spcBef>
                <a:spcPts val="1800"/>
              </a:spcBef>
            </a:pPr>
            <a:r>
              <a:rPr lang="en-GB" dirty="0" smtClean="0">
                <a:solidFill>
                  <a:schemeClr val="tx2">
                    <a:lumMod val="75000"/>
                  </a:schemeClr>
                </a:solidFill>
              </a:rPr>
              <a:t>Employer Awareness – bulletins and stakeholder groups providing updates</a:t>
            </a:r>
          </a:p>
          <a:p>
            <a:pPr lvl="1">
              <a:lnSpc>
                <a:spcPct val="100000"/>
              </a:lnSpc>
              <a:spcBef>
                <a:spcPts val="1800"/>
              </a:spcBef>
            </a:pPr>
            <a:r>
              <a:rPr lang="en-GB" dirty="0" smtClean="0">
                <a:solidFill>
                  <a:schemeClr val="tx2">
                    <a:lumMod val="75000"/>
                  </a:schemeClr>
                </a:solidFill>
              </a:rPr>
              <a:t>Strong Business Case – 136 cost pro-</a:t>
            </a:r>
            <a:r>
              <a:rPr lang="en-GB" dirty="0" err="1" smtClean="0">
                <a:solidFill>
                  <a:schemeClr val="tx2">
                    <a:lumMod val="75000"/>
                  </a:schemeClr>
                </a:solidFill>
              </a:rPr>
              <a:t>formas</a:t>
            </a:r>
            <a:r>
              <a:rPr lang="en-GB" dirty="0" smtClean="0">
                <a:solidFill>
                  <a:schemeClr val="tx2">
                    <a:lumMod val="75000"/>
                  </a:schemeClr>
                </a:solidFill>
              </a:rPr>
              <a:t> received – modelling applied to provide overall costs and savings</a:t>
            </a:r>
          </a:p>
          <a:p>
            <a:pPr lvl="1">
              <a:lnSpc>
                <a:spcPct val="100000"/>
              </a:lnSpc>
              <a:spcBef>
                <a:spcPts val="1800"/>
              </a:spcBef>
            </a:pPr>
            <a:r>
              <a:rPr lang="en-GB" dirty="0" smtClean="0">
                <a:solidFill>
                  <a:schemeClr val="tx2">
                    <a:lumMod val="75000"/>
                  </a:schemeClr>
                </a:solidFill>
              </a:rPr>
              <a:t>Employer confidence in TP – suite of products to reassure members that TP able to give their members the service they need.  Outcome Measures support this.</a:t>
            </a:r>
          </a:p>
          <a:p>
            <a:pPr lvl="1">
              <a:lnSpc>
                <a:spcPct val="100000"/>
              </a:lnSpc>
              <a:spcBef>
                <a:spcPts val="1800"/>
              </a:spcBef>
            </a:pPr>
            <a:r>
              <a:rPr lang="en-GB" dirty="0" smtClean="0">
                <a:solidFill>
                  <a:schemeClr val="tx2">
                    <a:lumMod val="75000"/>
                  </a:schemeClr>
                </a:solidFill>
              </a:rPr>
              <a:t>Employer confidence in solution – assurance work so employers confident that they will continue to meet their obligations (Data Protections issues </a:t>
            </a:r>
            <a:r>
              <a:rPr lang="en-GB" dirty="0" err="1" smtClean="0">
                <a:solidFill>
                  <a:schemeClr val="tx2">
                    <a:lumMod val="75000"/>
                  </a:schemeClr>
                </a:solidFill>
              </a:rPr>
              <a:t>etc</a:t>
            </a:r>
            <a:r>
              <a:rPr lang="en-GB" dirty="0" smtClean="0">
                <a:solidFill>
                  <a:schemeClr val="tx2">
                    <a:lumMod val="75000"/>
                  </a:schemeClr>
                </a:solidFill>
              </a:rPr>
              <a:t>)</a:t>
            </a:r>
          </a:p>
          <a:p>
            <a:pPr lvl="1">
              <a:lnSpc>
                <a:spcPct val="100000"/>
              </a:lnSpc>
              <a:spcBef>
                <a:spcPts val="1800"/>
              </a:spcBef>
            </a:pPr>
            <a:r>
              <a:rPr lang="en-GB" dirty="0" smtClean="0">
                <a:solidFill>
                  <a:schemeClr val="tx2">
                    <a:lumMod val="75000"/>
                  </a:schemeClr>
                </a:solidFill>
              </a:rPr>
              <a:t>NAO approval – already made aware of the project, will share preferred model with them</a:t>
            </a:r>
          </a:p>
          <a:p>
            <a:pPr lvl="1">
              <a:lnSpc>
                <a:spcPct val="100000"/>
              </a:lnSpc>
              <a:spcBef>
                <a:spcPts val="1800"/>
              </a:spcBef>
            </a:pPr>
            <a:endParaRPr lang="en-GB" dirty="0" smtClean="0"/>
          </a:p>
          <a:p>
            <a:pPr lvl="1">
              <a:lnSpc>
                <a:spcPct val="100000"/>
              </a:lnSpc>
              <a:spcBef>
                <a:spcPts val="1800"/>
              </a:spcBef>
              <a:buFont typeface="Arial" pitchFamily="34" charset="0"/>
              <a:buChar char="•"/>
            </a:pPr>
            <a:endParaRPr lang="en-GB" dirty="0" smtClean="0"/>
          </a:p>
          <a:p>
            <a:pPr lvl="1">
              <a:spcBef>
                <a:spcPts val="2400"/>
              </a:spcBef>
              <a:buFont typeface="Arial" pitchFamily="34" charset="0"/>
              <a:buChar char="•"/>
            </a:pPr>
            <a:endParaRPr lang="en-GB" dirty="0" smtClean="0"/>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000" y="587829"/>
            <a:ext cx="8229600" cy="555171"/>
          </a:xfrm>
        </p:spPr>
        <p:txBody>
          <a:bodyPr/>
          <a:lstStyle/>
          <a:p>
            <a:pPr lvl="1" algn="l" defTabSz="457200" rtl="0">
              <a:spcBef>
                <a:spcPct val="0"/>
              </a:spcBef>
            </a:pPr>
            <a:r>
              <a:rPr lang="en-GB" sz="3600" b="1" dirty="0" smtClean="0">
                <a:solidFill>
                  <a:schemeClr val="tx2">
                    <a:lumMod val="75000"/>
                  </a:schemeClr>
                </a:solidFill>
                <a:latin typeface="+mj-lt"/>
              </a:rPr>
              <a:t>Next Steps</a:t>
            </a:r>
            <a:endParaRPr lang="en-GB" sz="3600" b="1" dirty="0">
              <a:solidFill>
                <a:schemeClr val="tx2">
                  <a:lumMod val="75000"/>
                </a:schemeClr>
              </a:solidFill>
              <a:latin typeface="+mj-lt"/>
            </a:endParaRPr>
          </a:p>
        </p:txBody>
      </p:sp>
      <p:sp>
        <p:nvSpPr>
          <p:cNvPr id="3" name="Content Placeholder 2"/>
          <p:cNvSpPr>
            <a:spLocks noGrp="1"/>
          </p:cNvSpPr>
          <p:nvPr>
            <p:ph sz="half" idx="1"/>
          </p:nvPr>
        </p:nvSpPr>
        <p:spPr>
          <a:xfrm>
            <a:off x="414000" y="1987056"/>
            <a:ext cx="8229600" cy="4811486"/>
          </a:xfrm>
        </p:spPr>
        <p:txBody>
          <a:bodyPr/>
          <a:lstStyle/>
          <a:p>
            <a:pPr lvl="1">
              <a:lnSpc>
                <a:spcPct val="100000"/>
              </a:lnSpc>
              <a:spcBef>
                <a:spcPts val="1800"/>
              </a:spcBef>
            </a:pPr>
            <a:r>
              <a:rPr lang="en-GB" dirty="0" smtClean="0">
                <a:solidFill>
                  <a:schemeClr val="tx2">
                    <a:lumMod val="75000"/>
                  </a:schemeClr>
                </a:solidFill>
              </a:rPr>
              <a:t>Development of assurance/EOYC processes, to be shared with NAO </a:t>
            </a:r>
          </a:p>
          <a:p>
            <a:pPr lvl="1">
              <a:lnSpc>
                <a:spcPct val="100000"/>
              </a:lnSpc>
              <a:spcBef>
                <a:spcPts val="1800"/>
              </a:spcBef>
            </a:pPr>
            <a:r>
              <a:rPr lang="en-GB" dirty="0" smtClean="0">
                <a:solidFill>
                  <a:schemeClr val="tx2">
                    <a:lumMod val="75000"/>
                  </a:schemeClr>
                </a:solidFill>
              </a:rPr>
              <a:t>Recommendations Paper early August</a:t>
            </a:r>
          </a:p>
          <a:p>
            <a:pPr lvl="1">
              <a:lnSpc>
                <a:spcPct val="100000"/>
              </a:lnSpc>
              <a:spcBef>
                <a:spcPts val="1800"/>
              </a:spcBef>
            </a:pPr>
            <a:r>
              <a:rPr lang="en-GB" dirty="0" smtClean="0">
                <a:solidFill>
                  <a:schemeClr val="tx2">
                    <a:lumMod val="75000"/>
                  </a:schemeClr>
                </a:solidFill>
              </a:rPr>
              <a:t>New Project for implementation</a:t>
            </a:r>
          </a:p>
          <a:p>
            <a:pPr lvl="1">
              <a:lnSpc>
                <a:spcPct val="100000"/>
              </a:lnSpc>
              <a:spcBef>
                <a:spcPts val="1800"/>
              </a:spcBef>
            </a:pPr>
            <a:endParaRPr lang="en-GB" dirty="0" smtClean="0"/>
          </a:p>
          <a:p>
            <a:pPr lvl="1">
              <a:lnSpc>
                <a:spcPct val="100000"/>
              </a:lnSpc>
              <a:spcBef>
                <a:spcPts val="1800"/>
              </a:spcBef>
              <a:buFont typeface="Arial" pitchFamily="34" charset="0"/>
              <a:buChar char="•"/>
            </a:pPr>
            <a:endParaRPr lang="en-GB" dirty="0" smtClean="0"/>
          </a:p>
          <a:p>
            <a:pPr lvl="1">
              <a:spcBef>
                <a:spcPts val="2400"/>
              </a:spcBef>
              <a:buFont typeface="Arial" pitchFamily="34" charset="0"/>
              <a:buChar char="•"/>
            </a:pPr>
            <a:endParaRPr lang="en-GB" dirty="0" smtClean="0"/>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TaxCatchAll xmlns="b8cb3cbd-ce5c-4a72-9da4-9013f91c5903">
      <Value>5</Value>
      <Value>3</Value>
      <Value>2</Value>
    </TaxCatchAll>
    <IWPSubjectTaxHTField0 xmlns="01d2705b-266c-471f-bbad-ca9cc3733704">
      <Terms xmlns="http://schemas.microsoft.com/office/infopath/2007/PartnerControls"/>
    </IWPSubjectTaxHTField0>
    <IWPOrganisationalUnitTaxHTField0 xmlns="01d2705b-266c-471f-bbad-ca9cc3733704">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cc08a6d4-dfde-4d0f-bd85-069ebcef80d5</TermId>
        </TermInfo>
      </Terms>
    </IWPOrganisationalUnitTaxHTField0>
    <IWPOwnerTaxHTField0 xmlns="01d2705b-266c-471f-bbad-ca9cc3733704">
      <Terms xmlns="http://schemas.microsoft.com/office/infopath/2007/PartnerControls">
        <TermInfo xmlns="http://schemas.microsoft.com/office/infopath/2007/PartnerControls">
          <TermName xmlns="http://schemas.microsoft.com/office/infopath/2007/PartnerControls">DfE</TermName>
          <TermId xmlns="http://schemas.microsoft.com/office/infopath/2007/PartnerControls">a484111e-5b24-4ad9-9778-c536c8c88985</TermId>
        </TermInfo>
      </Terms>
    </IWPOwnerTaxHTField0>
    <IWPRightsProtectiveMarkingTaxHTField0 xmlns="01d2705b-266c-471f-bbad-ca9cc3733704">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0884c477-2e62-47ea-b19c-5af6e91124c5</TermId>
        </TermInfo>
      </Terms>
    </IWPRightsProtectiveMarkingTaxHTField0>
    <IWPSiteTypeTaxHTField0 xmlns="01d2705b-266c-471f-bbad-ca9cc3733704">
      <Terms xmlns="http://schemas.microsoft.com/office/infopath/2007/PartnerControls"/>
    </IWPSiteTypeTaxHTField0>
    <IWPContributor xmlns="01d2705b-266c-471f-bbad-ca9cc3733704">
      <UserInfo>
        <DisplayName/>
        <AccountId xsi:nil="true"/>
        <AccountType/>
      </UserInfo>
    </IWPContributor>
    <IWPFunctionTaxHTField0 xmlns="01d2705b-266c-471f-bbad-ca9cc3733704">
      <Terms xmlns="http://schemas.microsoft.com/office/infopath/2007/PartnerControls"/>
    </IWPFunctionTaxHTField0>
    <Comments xmlns="http://schemas.microsoft.com/sharepoint/v3" xsi:nil="true"/>
    <_dlc_DocId xmlns="b8cb3cbd-ce5c-4a72-9da4-9013f91c5903">HKPH4XM4QHZ4-1883831546-2759</_dlc_DocId>
    <_dlc_DocIdUrl xmlns="b8cb3cbd-ce5c-4a72-9da4-9013f91c5903">
      <Url>http://workplaces/sites/ttg/d/_layouts/DocIdRedir.aspx?ID=HKPH4XM4QHZ4-1883831546-2759</Url>
      <Description>HKPH4XM4QHZ4-1883831546-2759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Other briefing" ma:contentTypeID="0x0101007F645D6FBA204A029FECB8BFC6578C39005279853530254253B886E13194843F8A003AA4A7828D8545A79A93568014812349002741AE071A82164A951099DAC91C981E" ma:contentTypeVersion="10" ma:contentTypeDescription="For any briefing which is not in relation to a department policy. Records retained for 10 years." ma:contentTypeScope="" ma:versionID="abd293a70f62aa9918e800bccf3177c6">
  <xsd:schema xmlns:xsd="http://www.w3.org/2001/XMLSchema" xmlns:xs="http://www.w3.org/2001/XMLSchema" xmlns:p="http://schemas.microsoft.com/office/2006/metadata/properties" xmlns:ns1="http://schemas.microsoft.com/sharepoint/v3" xmlns:ns2="b8cb3cbd-ce5c-4a72-9da4-9013f91c5903" xmlns:ns3="01d2705b-266c-471f-bbad-ca9cc3733704" targetNamespace="http://schemas.microsoft.com/office/2006/metadata/properties" ma:root="true" ma:fieldsID="f1ed8ca4c01d447e78761025de8a1810" ns1:_="" ns2:_="" ns3:_="">
    <xsd:import namespace="http://schemas.microsoft.com/sharepoint/v3"/>
    <xsd:import namespace="b8cb3cbd-ce5c-4a72-9da4-9013f91c5903"/>
    <xsd:import namespace="01d2705b-266c-471f-bbad-ca9cc3733704"/>
    <xsd:element name="properties">
      <xsd:complexType>
        <xsd:sequence>
          <xsd:element name="documentManagement">
            <xsd:complexType>
              <xsd:all>
                <xsd:element ref="ns2:_dlc_DocId" minOccurs="0"/>
                <xsd:element ref="ns2:_dlc_DocIdUrl" minOccurs="0"/>
                <xsd:element ref="ns2:_dlc_DocIdPersistId" minOccurs="0"/>
                <xsd:element ref="ns1:Comments" minOccurs="0"/>
                <xsd:element ref="ns3:IWPContributor" minOccurs="0"/>
                <xsd:element ref="ns3:IWPFunctionTaxHTField0" minOccurs="0"/>
                <xsd:element ref="ns3:IWPOwnerTaxHTField0" minOccurs="0"/>
                <xsd:element ref="ns3:IWPRightsProtectiveMarkingTaxHTField0" minOccurs="0"/>
                <xsd:element ref="ns3:IWPSubjectTaxHTField0" minOccurs="0"/>
                <xsd:element ref="ns3:IWPSiteTypeTaxHTField0" minOccurs="0"/>
                <xsd:element ref="ns2:TaxCatchAll" minOccurs="0"/>
                <xsd:element ref="ns2:TaxCatchAllLabel" minOccurs="0"/>
                <xsd:element ref="ns3:IWPOrganisationalUnitTaxHTField0" minOccurs="0"/>
                <xsd:element ref="ns1:_vti_ItemDeclaredReco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11" nillable="true" ma:displayName="Description" ma:hidden="true" ma:internalName="Comments">
      <xsd:simpleType>
        <xsd:restriction base="dms:Note">
          <xsd:maxLength value="255"/>
        </xsd:restriction>
      </xsd:simpleType>
    </xsd:element>
    <xsd:element name="_vti_ItemDeclaredRecord" ma:index="27" nillable="true" ma:displayName="Declared Record" ma:hidden="true" ma:internalName="_vti_ItemDeclaredRecord"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8cb3cbd-ce5c-4a72-9da4-9013f91c590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3" nillable="true" ma:displayName="Taxonomy Catch All Column" ma:description="" ma:hidden="true" ma:list="{04e53523-cc22-4b71-94d9-f0f05bc78804}" ma:internalName="TaxCatchAll" ma:showField="CatchAllData" ma:web="01d2705b-266c-471f-bbad-ca9cc3733704">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description="" ma:hidden="true" ma:list="{04e53523-cc22-4b71-94d9-f0f05bc78804}" ma:internalName="TaxCatchAllLabel" ma:readOnly="true" ma:showField="CatchAllDataLabel" ma:web="01d2705b-266c-471f-bbad-ca9cc373370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1d2705b-266c-471f-bbad-ca9cc3733704" elementFormDefault="qualified">
    <xsd:import namespace="http://schemas.microsoft.com/office/2006/documentManagement/types"/>
    <xsd:import namespace="http://schemas.microsoft.com/office/infopath/2007/PartnerControls"/>
    <xsd:element name="IWPContributor" ma:index="12" nillable="true" ma:displayName="Contributor" ma:hidden="true" ma:list="UserInfo" ma:SharePointGroup="0" ma:internalName="IWPContributor"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WPFunctionTaxHTField0" ma:index="13" nillable="true" ma:taxonomy="true" ma:internalName="IWPFunctionTaxHTField0" ma:taxonomyFieldName="IWPFunction" ma:displayName="Function" ma:readOnly="false" ma:fieldId="{15181134-8839-47a9-9a38-d116ffff0106}" ma:taxonomyMulti="true" ma:sspId="fcff89b5-5d6d-4e65-a829-6f4a98dd03af" ma:termSetId="d25a8a8b-cc76-477b-9c8b-292b0e01012c" ma:anchorId="00000000-0000-0000-0000-000000000000" ma:open="false" ma:isKeyword="false">
      <xsd:complexType>
        <xsd:sequence>
          <xsd:element ref="pc:Terms" minOccurs="0" maxOccurs="1"/>
        </xsd:sequence>
      </xsd:complexType>
    </xsd:element>
    <xsd:element name="IWPOwnerTaxHTField0" ma:index="15" ma:taxonomy="true" ma:internalName="IWPOwnerTaxHTField0" ma:taxonomyFieldName="IWPOwner" ma:displayName="Owner" ma:default="2;#DfE|a484111e-5b24-4ad9-9778-c536c8c88985" ma:fieldId="{15181134-8839-47a9-9a38-d116ffff0102}" ma:sspId="fcff89b5-5d6d-4e65-a829-6f4a98dd03af" ma:termSetId="12161dbb-b36f-4439-aef1-21e7cc922807" ma:anchorId="00000000-0000-0000-0000-000000000000" ma:open="false" ma:isKeyword="false">
      <xsd:complexType>
        <xsd:sequence>
          <xsd:element ref="pc:Terms" minOccurs="0" maxOccurs="1"/>
        </xsd:sequence>
      </xsd:complexType>
    </xsd:element>
    <xsd:element name="IWPRightsProtectiveMarkingTaxHTField0" ma:index="17" ma:taxonomy="true" ma:internalName="IWPRightsProtectiveMarkingTaxHTField0" ma:taxonomyFieldName="IWPRightsProtectiveMarking" ma:displayName="Rights: Protective Marking" ma:default="3;#Official|0884c477-2e62-47ea-b19c-5af6e91124c5" ma:fieldId="{15181134-8839-47a9-9a38-d116ffff0005}" ma:sspId="fcff89b5-5d6d-4e65-a829-6f4a98dd03af" ma:termSetId="7870c18b-dc34-46a1-adf5-a571f0cac88b" ma:anchorId="00000000-0000-0000-0000-000000000000" ma:open="false" ma:isKeyword="false">
      <xsd:complexType>
        <xsd:sequence>
          <xsd:element ref="pc:Terms" minOccurs="0" maxOccurs="1"/>
        </xsd:sequence>
      </xsd:complexType>
    </xsd:element>
    <xsd:element name="IWPSubjectTaxHTField0" ma:index="19" nillable="true" ma:taxonomy="true" ma:internalName="IWPSubjectTaxHTField0" ma:taxonomyFieldName="IWPSubject" ma:displayName="Subject" ma:fieldId="{15181134-8839-47a9-9a38-d116ffff0006}" ma:sspId="fcff89b5-5d6d-4e65-a829-6f4a98dd03af" ma:termSetId="33432453-e88c-4baa-94a6-467fc4fc06f9" ma:anchorId="00000000-0000-0000-0000-000000000000" ma:open="false" ma:isKeyword="false">
      <xsd:complexType>
        <xsd:sequence>
          <xsd:element ref="pc:Terms" minOccurs="0" maxOccurs="1"/>
        </xsd:sequence>
      </xsd:complexType>
    </xsd:element>
    <xsd:element name="IWPSiteTypeTaxHTField0" ma:index="21" nillable="true" ma:taxonomy="true" ma:internalName="IWPSiteTypeTaxHTField0" ma:taxonomyFieldName="IWPSiteType" ma:displayName="Site Type" ma:fieldId="{15181134-8839-47a9-9a38-d116ffff0103}" ma:sspId="fcff89b5-5d6d-4e65-a829-6f4a98dd03af" ma:termSetId="68f3bd98-4d9d-4839-831a-d4827606df7e" ma:anchorId="00000000-0000-0000-0000-000000000000" ma:open="false" ma:isKeyword="false">
      <xsd:complexType>
        <xsd:sequence>
          <xsd:element ref="pc:Terms" minOccurs="0" maxOccurs="1"/>
        </xsd:sequence>
      </xsd:complexType>
    </xsd:element>
    <xsd:element name="IWPOrganisationalUnitTaxHTField0" ma:index="25" ma:taxonomy="true" ma:internalName="IWPOrganisationalUnitTaxHTField0" ma:taxonomyFieldName="IWPOrganisationalUnit" ma:displayName="Organisational Unit" ma:default="5;#DfE|cc08a6d4-dfde-4d0f-bd85-069ebcef80d5" ma:fieldId="{15181134-8839-47a9-9a38-d116ffff0201}" ma:sspId="fcff89b5-5d6d-4e65-a829-6f4a98dd03af" ma:termSetId="b3e263f6-0ab6-425a-b3de-0e67f2faf769"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fcff89b5-5d6d-4e65-a829-6f4a98dd03af" ContentTypeId="0x0101007F645D6FBA204A029FECB8BFC6578C39005279853530254253B886E13194843F8A003AA4A7828D8545A79A93568014812349" PreviousValue="false"/>
</file>

<file path=customXml/itemProps1.xml><?xml version="1.0" encoding="utf-8"?>
<ds:datastoreItem xmlns:ds="http://schemas.openxmlformats.org/officeDocument/2006/customXml" ds:itemID="{FCD98B74-3467-452F-9359-9B65C7B4F234}"/>
</file>

<file path=customXml/itemProps2.xml><?xml version="1.0" encoding="utf-8"?>
<ds:datastoreItem xmlns:ds="http://schemas.openxmlformats.org/officeDocument/2006/customXml" ds:itemID="{F9515090-56A4-4E0D-BAC5-09D802EE8E9E}"/>
</file>

<file path=customXml/itemProps3.xml><?xml version="1.0" encoding="utf-8"?>
<ds:datastoreItem xmlns:ds="http://schemas.openxmlformats.org/officeDocument/2006/customXml" ds:itemID="{6F22401D-6BE7-4987-B468-FC618956B715}"/>
</file>

<file path=customXml/itemProps4.xml><?xml version="1.0" encoding="utf-8"?>
<ds:datastoreItem xmlns:ds="http://schemas.openxmlformats.org/officeDocument/2006/customXml" ds:itemID="{F7CC9D73-203C-40E4-BE04-11A37FFEE2D8}"/>
</file>

<file path=customXml/itemProps5.xml><?xml version="1.0" encoding="utf-8"?>
<ds:datastoreItem xmlns:ds="http://schemas.openxmlformats.org/officeDocument/2006/customXml" ds:itemID="{211316BA-4229-48B2-B45B-B477C2E7E163}"/>
</file>

<file path=docProps/app.xml><?xml version="1.0" encoding="utf-8"?>
<Properties xmlns="http://schemas.openxmlformats.org/officeDocument/2006/extended-properties" xmlns:vt="http://schemas.openxmlformats.org/officeDocument/2006/docPropsVTypes">
  <TotalTime>1869</TotalTime>
  <Words>742</Words>
  <Application>Microsoft Office PowerPoint</Application>
  <PresentationFormat>On-screen Show (4:3)</PresentationFormat>
  <Paragraphs>68</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Employer Review   Update for TPSPB Annex to Paper 10 (Agenda item 8)</vt:lpstr>
      <vt:lpstr>Aim and Purpose of the Review</vt:lpstr>
      <vt:lpstr>Progress to Date</vt:lpstr>
      <vt:lpstr>Progress to Date</vt:lpstr>
      <vt:lpstr>Key Findings</vt:lpstr>
      <vt:lpstr>Risk Management</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TPARG - Employer Review</dc:title>
  <dc:creator>Microsoft Office User</dc:creator>
  <cp:lastModifiedBy>CAMMACK, Karen</cp:lastModifiedBy>
  <cp:revision>155</cp:revision>
  <cp:lastPrinted>2016-05-27T13:04:10Z</cp:lastPrinted>
  <dcterms:created xsi:type="dcterms:W3CDTF">2011-08-05T08:59:42Z</dcterms:created>
  <dcterms:modified xsi:type="dcterms:W3CDTF">2016-06-03T12:59:17Z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0x0101007F645D6FBA204A029FECB8BFC6578C39005279853530254253B886E13194843F8A003AA4A7828D8545A79A93568014812349002741AE071A82164A951099DAC91C981E</vt:lpwstr>
  </property>
  <property fmtid="{D5CDD505-2E9C-101B-9397-08002B2CF9AE}" pid="3" name="_dlc_DocIdItemGuid">
    <vt:lpwstr>3fa4f02c-a002-4bcc-a731-3c9b7fa7a97a</vt:lpwstr>
  </property>
  <property fmtid="{D5CDD505-2E9C-101B-9397-08002B2CF9AE}" pid="4" name="IWPOrganisationalUnit">
    <vt:lpwstr>5;#DfE|cc08a6d4-dfde-4d0f-bd85-069ebcef80d5</vt:lpwstr>
  </property>
  <property fmtid="{D5CDD505-2E9C-101B-9397-08002B2CF9AE}" pid="5" name="IWPOwner">
    <vt:lpwstr>2;#DfE|a484111e-5b24-4ad9-9778-c536c8c88985</vt:lpwstr>
  </property>
  <property fmtid="{D5CDD505-2E9C-101B-9397-08002B2CF9AE}" pid="6" name="IWPSubject">
    <vt:lpwstr/>
  </property>
  <property fmtid="{D5CDD505-2E9C-101B-9397-08002B2CF9AE}" pid="7" name="IWPFunction">
    <vt:lpwstr/>
  </property>
  <property fmtid="{D5CDD505-2E9C-101B-9397-08002B2CF9AE}" pid="8" name="IWPSiteType">
    <vt:lpwstr/>
  </property>
  <property fmtid="{D5CDD505-2E9C-101B-9397-08002B2CF9AE}" pid="9" name="IWPRightsProtectiveMarking">
    <vt:lpwstr>3;#Official|0884c477-2e62-47ea-b19c-5af6e91124c5</vt:lpwstr>
  </property>
</Properties>
</file>