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995" r:id="rId5"/>
  </p:sldMasterIdLst>
  <p:notesMasterIdLst>
    <p:notesMasterId r:id="rId16"/>
  </p:notesMasterIdLst>
  <p:sldIdLst>
    <p:sldId id="275" r:id="rId6"/>
    <p:sldId id="260" r:id="rId7"/>
    <p:sldId id="265" r:id="rId8"/>
    <p:sldId id="259" r:id="rId9"/>
    <p:sldId id="258" r:id="rId10"/>
    <p:sldId id="273" r:id="rId11"/>
    <p:sldId id="276" r:id="rId12"/>
    <p:sldId id="274" r:id="rId13"/>
    <p:sldId id="270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230" autoAdjust="0"/>
  </p:normalViewPr>
  <p:slideViewPr>
    <p:cSldViewPr snapToGrid="0">
      <p:cViewPr varScale="1">
        <p:scale>
          <a:sx n="94" d="100"/>
          <a:sy n="94" d="100"/>
        </p:scale>
        <p:origin x="12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39F45-E4FE-4A8D-866E-FCEDAC3BADB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59B6B-9CD1-42F0-B73B-34480630C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38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240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39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12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8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44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F59B6B-9CD1-42F0-B73B-34480630C1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718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4BB99-9EFC-48BD-0E81-30E0837C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E0302B-9534-21BF-F2ED-E5EC1A1D8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D4FF79-B624-AC62-2E04-BEE7C5583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A596B-DA41-FEB3-0DA9-78F4AE16B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5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F59B6B-9CD1-42F0-B73B-34480630C1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487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F59B6B-9CD1-42F0-B73B-34480630C1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9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ver -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FF6FDF-616C-43BF-8B27-9DD0DDCE28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0BA0978-53CA-490F-ACBA-BA4AC872F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2725469"/>
            <a:ext cx="2843999" cy="853200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6504DC5C-4FC8-486F-A6B3-6AB06B22CC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257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043E49-A9BA-465B-8794-796C62A04C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8" y="0"/>
            <a:ext cx="609600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97B7D11-2A26-4095-A505-1104DC76B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99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56C892B-A179-4B69-AC62-C0FC217D09A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3239331E-F505-45C8-A0CA-12E4F25C4A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43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9AA2766-23F8-4E88-BE1F-4AAE096A816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FE5FF8-B9C5-478B-BD7A-E91EBA830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6AB55E6-9685-4691-A93F-D8B3849AE0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Picture 14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0F335E9D-5840-4370-8195-AC8C3D8AAB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465" y="636608"/>
            <a:ext cx="3700984" cy="5584784"/>
          </a:xfrm>
          <a:prstGeom prst="rect">
            <a:avLst/>
          </a:prstGeom>
        </p:spPr>
      </p:pic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152B83B7-E817-4BD3-B38C-09F6C99763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70433" y="1234388"/>
            <a:ext cx="3294000" cy="4390908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6E157BC0-14EB-47F3-B491-E171DD8AFA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01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45CA48-3167-410D-A5CF-AA5B07E816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0" r="1773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7" name="Picture 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1B6C226-8ADC-42EA-A18E-CC086DA18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676" y="153588"/>
            <a:ext cx="1372485" cy="4117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F5A3F9-3D8B-4743-BA29-24CBF6EA03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1" y="0"/>
            <a:ext cx="6096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9D96928-AC60-42C2-AE2F-0266DB4C5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A3E2E69-4D21-4D15-9A69-80E820A4A2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6F23C4E-12C5-4209-AA49-E0F9C6B651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7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63302C-3507-4635-B30E-5391ABF657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AA1DC8-D5CC-4D57-BF70-663EBF88EC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" b="16"/>
          <a:stretch/>
        </p:blipFill>
        <p:spPr>
          <a:xfrm>
            <a:off x="6095999" y="0"/>
            <a:ext cx="6096001" cy="686539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8D8DFB8-B101-4F4D-808B-37EE3349B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A28185-EE2F-44AD-916C-2868E4D479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A8F5370-601C-4CC3-A5C4-E889CE709D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908BA82-18EA-41FE-A033-3783E8003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6619850-D998-4960-879E-56F1687824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30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ver -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FF6FDF-616C-43BF-8B27-9DD0DDCE28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0BA0978-53CA-490F-ACBA-BA4AC872F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2725469"/>
            <a:ext cx="2843999" cy="853200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6504DC5C-4FC8-486F-A6B3-6AB06B22CC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4414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ver -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AD049E-D103-3FC9-D4A9-8A9CB783BA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Picture 3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0BA0978-53CA-490F-ACBA-BA4AC872F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5" y="2725469"/>
            <a:ext cx="2843999" cy="853200"/>
          </a:xfrm>
          <a:prstGeom prst="rect">
            <a:avLst/>
          </a:prstGeom>
        </p:spPr>
      </p:pic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6504DC5C-4FC8-486F-A6B3-6AB06B22CC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253233" cy="1914434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3478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043E49-A9BA-465B-8794-796C62A04C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98" y="0"/>
            <a:ext cx="609600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97B7D11-2A26-4095-A505-1104DC76B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599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56C892B-A179-4B69-AC62-C0FC217D09A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3239331E-F505-45C8-A0CA-12E4F25C4A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08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9AA2766-23F8-4E88-BE1F-4AAE096A816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FE5FF8-B9C5-478B-BD7A-E91EBA830B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6AB55E6-9685-4691-A93F-D8B3849AE0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Picture 14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0F335E9D-5840-4370-8195-AC8C3D8AAB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465" y="636608"/>
            <a:ext cx="3700984" cy="5584784"/>
          </a:xfrm>
          <a:prstGeom prst="rect">
            <a:avLst/>
          </a:prstGeom>
        </p:spPr>
      </p:pic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152B83B7-E817-4BD3-B38C-09F6C99763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70433" y="1234388"/>
            <a:ext cx="3294000" cy="4390908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6E157BC0-14EB-47F3-B491-E171DD8AFA7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47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45CA48-3167-410D-A5CF-AA5B07E816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0" r="1773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7" name="Picture 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1B6C226-8ADC-42EA-A18E-CC086DA189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676" y="153588"/>
            <a:ext cx="1372485" cy="4117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F5A3F9-3D8B-4743-BA29-24CBF6EA030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1" y="0"/>
            <a:ext cx="6096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9D96928-AC60-42C2-AE2F-0266DB4C5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A3E2E69-4D21-4D15-9A69-80E820A4A2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6F23C4E-12C5-4209-AA49-E0F9C6B651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89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F3910ED-EFD3-4F66-BAE0-E13C090F0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4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4F24CDF-B072-4B99-B3FB-C19A1B85CBA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40F99CC-DA0E-4CCB-B94B-E214A83BF6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63302C-3507-4635-B30E-5391ABF657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737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08EBD7-DDEC-4192-97A8-03FFA32B4538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3" r="8727"/>
          <a:stretch/>
        </p:blipFill>
        <p:spPr>
          <a:xfrm>
            <a:off x="0" y="2078"/>
            <a:ext cx="5938092" cy="685592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D3F79CD-A7F1-409A-8931-D30F66220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023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E199B9B-2EC7-4BBF-B164-85AB6484E32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4" y="1271526"/>
            <a:ext cx="5020070" cy="45720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94F3D7CB-E4BC-4E95-822F-18439EA70A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0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B7F6925-DD7E-4078-B21E-62E4917F2C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D44D423-63C4-48BF-87FC-531F64B703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rgbClr val="003F72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5B5E77-1EDA-4025-8195-462AB0346C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rgbClr val="003F7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F5EC3A72-1C6D-4519-A2AD-E184CAD782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46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AA1DC8-D5CC-4D57-BF70-663EBF88EC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" b="16"/>
          <a:stretch/>
        </p:blipFill>
        <p:spPr>
          <a:xfrm>
            <a:off x="6095999" y="0"/>
            <a:ext cx="6096001" cy="686539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8D8DFB8-B101-4F4D-808B-37EE3349B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011" y="557276"/>
            <a:ext cx="5028092" cy="602987"/>
          </a:xfrm>
        </p:spPr>
        <p:txBody>
          <a:bodyPr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text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8A28185-EE2F-44AD-916C-2868E4D479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4572000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7A8F5370-601C-4CC3-A5C4-E889CE709D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42162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81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908BA82-18EA-41FE-A033-3783E8003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774" y="2850199"/>
            <a:ext cx="7396451" cy="5788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56619850-D998-4960-879E-56F1687824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579" y="5850185"/>
            <a:ext cx="1528537" cy="4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95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id" hidden="1">
            <a:extLst>
              <a:ext uri="{FF2B5EF4-FFF2-40B4-BE49-F238E27FC236}">
                <a16:creationId xmlns:a16="http://schemas.microsoft.com/office/drawing/2014/main" id="{F91B3BBA-4691-431D-9C8B-99091B049A48}"/>
              </a:ext>
            </a:extLst>
          </p:cNvPr>
          <p:cNvGrpSpPr/>
          <p:nvPr userDrawn="1"/>
        </p:nvGrpSpPr>
        <p:grpSpPr>
          <a:xfrm>
            <a:off x="-1" y="-148430"/>
            <a:ext cx="12283795" cy="7006431"/>
            <a:chOff x="-1" y="-148430"/>
            <a:chExt cx="12283795" cy="700643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1809CE-45BD-40B0-8472-F85E1D724B15}"/>
                </a:ext>
              </a:extLst>
            </p:cNvPr>
            <p:cNvGrpSpPr/>
            <p:nvPr userDrawn="1"/>
          </p:nvGrpSpPr>
          <p:grpSpPr>
            <a:xfrm>
              <a:off x="-1" y="-148430"/>
              <a:ext cx="12191999" cy="18000"/>
              <a:chOff x="354969" y="-148430"/>
              <a:chExt cx="11837031" cy="8255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5CA96C9-9B4E-4B5B-A277-CA49973B6225}"/>
                  </a:ext>
                </a:extLst>
              </p:cNvPr>
              <p:cNvGrpSpPr/>
              <p:nvPr userDrawn="1"/>
            </p:nvGrpSpPr>
            <p:grpSpPr>
              <a:xfrm>
                <a:off x="10415586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F72AC4-C1AF-4CE9-A444-D25887E0A6AD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10176F0-24D6-4B9A-B0FD-CD0DBE2D504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63C483CB-9C0E-4E16-A1FE-793C6B30E6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A0D84CC-37CA-4112-B8B3-4C38B31348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728E022-1E4C-4D89-8223-2C6E8DF748A6}"/>
                  </a:ext>
                </a:extLst>
              </p:cNvPr>
              <p:cNvGrpSpPr/>
              <p:nvPr userDrawn="1"/>
            </p:nvGrpSpPr>
            <p:grpSpPr>
              <a:xfrm>
                <a:off x="8639172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D61436C-4EA9-4D32-AB79-846AA5B2189A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00491CF1-3F79-46B6-822C-56D84E04E8C5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C1020E8-815D-4374-9820-8D18C67418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189C98FB-9461-48C1-8038-E0AED9590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131B212-7F9D-4BED-B591-71A1D382CBC7}"/>
                  </a:ext>
                </a:extLst>
              </p:cNvPr>
              <p:cNvGrpSpPr/>
              <p:nvPr userDrawn="1"/>
            </p:nvGrpSpPr>
            <p:grpSpPr>
              <a:xfrm>
                <a:off x="6862758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03B4739-5C84-46FE-85D3-0F2DD8A25634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264B2A-DB1F-47B9-A919-E26837A43EB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0FA859F0-08D7-41E9-A6C2-0F80A1600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D8BFDC01-5264-4DA6-9C53-72EF801750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6AF5EE0-9C62-4749-9E92-90D1109BF7CC}"/>
                  </a:ext>
                </a:extLst>
              </p:cNvPr>
              <p:cNvGrpSpPr/>
              <p:nvPr userDrawn="1"/>
            </p:nvGrpSpPr>
            <p:grpSpPr>
              <a:xfrm>
                <a:off x="5086344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9A1855-56D8-4659-97FB-319C01235CB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579263-B022-48FF-AEC7-93565E9659B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743A3B2D-BE05-4647-BDCE-54635C088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3D8034F-3487-4EB4-A46D-A9F6FAB5D2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8EDD9A2-BAF9-4807-B8DB-6DE350086BFA}"/>
                  </a:ext>
                </a:extLst>
              </p:cNvPr>
              <p:cNvGrpSpPr/>
              <p:nvPr userDrawn="1"/>
            </p:nvGrpSpPr>
            <p:grpSpPr>
              <a:xfrm>
                <a:off x="3309930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1239E11-F255-4C89-9708-E73DBF757F35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29A933E-EB89-412C-9A16-7A1761F610BD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34DF87D4-D832-49DC-A339-AC1DD94A6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191D562F-BFA4-4227-85B5-DA8E6EA90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FF9B0E9-7F55-46DD-B737-4563044AC3CB}"/>
                  </a:ext>
                </a:extLst>
              </p:cNvPr>
              <p:cNvGrpSpPr/>
              <p:nvPr userDrawn="1"/>
            </p:nvGrpSpPr>
            <p:grpSpPr>
              <a:xfrm>
                <a:off x="1533516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A0D9AB0-BDF8-4BF8-933D-76527927EB0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E63815-B53E-4DEA-B7CE-70992C3829A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94D5A0B5-8362-422E-92CD-C3969E475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2899DA0E-EB57-44F4-B814-102F3F299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1A39780-93FB-4FED-9F4A-CEC489158CD3}"/>
                  </a:ext>
                </a:extLst>
              </p:cNvPr>
              <p:cNvGrpSpPr/>
              <p:nvPr userDrawn="1"/>
            </p:nvGrpSpPr>
            <p:grpSpPr>
              <a:xfrm>
                <a:off x="354969" y="-148430"/>
                <a:ext cx="1184276" cy="82551"/>
                <a:chOff x="10636138" y="-148430"/>
                <a:chExt cx="1184276" cy="825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456A92D-9BF1-42F6-A2E4-492263D70B93}"/>
                    </a:ext>
                  </a:extLst>
                </p:cNvPr>
                <p:cNvSpPr/>
                <p:nvPr userDrawn="1"/>
              </p:nvSpPr>
              <p:spPr>
                <a:xfrm>
                  <a:off x="11228276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82D97F1-9A9B-47D1-A2F1-784BC83B7F5E}"/>
                    </a:ext>
                  </a:extLst>
                </p:cNvPr>
                <p:cNvSpPr/>
                <p:nvPr userDrawn="1"/>
              </p:nvSpPr>
              <p:spPr>
                <a:xfrm>
                  <a:off x="10636138" y="-148430"/>
                  <a:ext cx="592138" cy="809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34CFFDF-2152-4A2D-8FB3-0A7B23D098B7}"/>
                </a:ext>
              </a:extLst>
            </p:cNvPr>
            <p:cNvGrpSpPr/>
            <p:nvPr userDrawn="1"/>
          </p:nvGrpSpPr>
          <p:grpSpPr>
            <a:xfrm>
              <a:off x="12265794" y="1"/>
              <a:ext cx="18000" cy="6858000"/>
              <a:chOff x="12425515" y="2588735"/>
              <a:chExt cx="82551" cy="42692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5E7F58C-EE61-45FF-BBF9-8DE1F3DD1C59}"/>
                  </a:ext>
                </a:extLst>
              </p:cNvPr>
              <p:cNvSpPr/>
              <p:nvPr userDrawn="1"/>
            </p:nvSpPr>
            <p:spPr>
              <a:xfrm rot="5400000">
                <a:off x="12161048" y="529278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6C2DEC-5E14-4D86-A7EC-DF4187D064F2}"/>
                  </a:ext>
                </a:extLst>
              </p:cNvPr>
              <p:cNvSpPr/>
              <p:nvPr userDrawn="1"/>
            </p:nvSpPr>
            <p:spPr>
              <a:xfrm rot="5400000">
                <a:off x="12161048" y="651257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74D7886-31ED-4084-8E07-296ECC655564}"/>
                  </a:ext>
                </a:extLst>
              </p:cNvPr>
              <p:cNvSpPr/>
              <p:nvPr userDrawn="1"/>
            </p:nvSpPr>
            <p:spPr>
              <a:xfrm rot="5400000">
                <a:off x="12162637" y="590267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BD4B1F-2F1E-446E-A05B-F3CB5E5F6873}"/>
                  </a:ext>
                </a:extLst>
              </p:cNvPr>
              <p:cNvSpPr/>
              <p:nvPr userDrawn="1"/>
            </p:nvSpPr>
            <p:spPr>
              <a:xfrm rot="5400000">
                <a:off x="12161048" y="346309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310686-91D7-4A31-82C8-A67D32C0F75A}"/>
                  </a:ext>
                </a:extLst>
              </p:cNvPr>
              <p:cNvSpPr/>
              <p:nvPr userDrawn="1"/>
            </p:nvSpPr>
            <p:spPr>
              <a:xfrm rot="5400000">
                <a:off x="12161048" y="468288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3B8320-65F3-48A9-85F1-293C37A82915}"/>
                  </a:ext>
                </a:extLst>
              </p:cNvPr>
              <p:cNvSpPr/>
              <p:nvPr userDrawn="1"/>
            </p:nvSpPr>
            <p:spPr>
              <a:xfrm rot="5400000">
                <a:off x="12162637" y="407299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7125D60-8B03-47D1-B843-A583D2ED4F62}"/>
                  </a:ext>
                </a:extLst>
              </p:cNvPr>
              <p:cNvSpPr/>
              <p:nvPr userDrawn="1"/>
            </p:nvSpPr>
            <p:spPr>
              <a:xfrm rot="5400000">
                <a:off x="12161048" y="285320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1491C4-9830-46D6-9B7E-91D978B1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9" y="239083"/>
            <a:ext cx="10580059" cy="75590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90CFD-D389-4642-995F-30BEB123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269" y="1959431"/>
            <a:ext cx="10580059" cy="3901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17090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741" r:id="rId2"/>
    <p:sldLayoutId id="2147483865" r:id="rId3"/>
    <p:sldLayoutId id="2147483754" r:id="rId4"/>
    <p:sldLayoutId id="2147483994" r:id="rId5"/>
    <p:sldLayoutId id="2147483716" r:id="rId6"/>
    <p:sldLayoutId id="2147483983" r:id="rId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14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36575" marR="0" indent="-182563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None/>
        <a:defRPr sz="1200" i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12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7pPr>
      <a:lvl8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None/>
        <a:tabLst/>
        <a:defRPr sz="1200" b="0" kern="1200" cap="all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900" kern="1200" cap="none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68">
          <p15:clr>
            <a:srgbClr val="F26B43"/>
          </p15:clr>
        </p15:guide>
        <p15:guide id="5" pos="1149">
          <p15:clr>
            <a:srgbClr val="F26B43"/>
          </p15:clr>
        </p15:guide>
        <p15:guide id="6" pos="1533">
          <p15:clr>
            <a:srgbClr val="F26B43"/>
          </p15:clr>
        </p15:guide>
        <p15:guide id="7" pos="1917">
          <p15:clr>
            <a:srgbClr val="F26B43"/>
          </p15:clr>
        </p15:guide>
        <p15:guide id="8" pos="2300">
          <p15:clr>
            <a:srgbClr val="F26B43"/>
          </p15:clr>
        </p15:guide>
        <p15:guide id="9" pos="2684">
          <p15:clr>
            <a:srgbClr val="F26B43"/>
          </p15:clr>
        </p15:guide>
        <p15:guide id="10" pos="3069">
          <p15:clr>
            <a:srgbClr val="F26B43"/>
          </p15:clr>
        </p15:guide>
        <p15:guide id="11" pos="3455">
          <p15:clr>
            <a:srgbClr val="F26B43"/>
          </p15:clr>
        </p15:guide>
        <p15:guide id="12" pos="4221">
          <p15:clr>
            <a:srgbClr val="F26B43"/>
          </p15:clr>
        </p15:guide>
        <p15:guide id="13" pos="4607">
          <p15:clr>
            <a:srgbClr val="F26B43"/>
          </p15:clr>
        </p15:guide>
        <p15:guide id="14" pos="4991">
          <p15:clr>
            <a:srgbClr val="F26B43"/>
          </p15:clr>
        </p15:guide>
        <p15:guide id="15" pos="5373">
          <p15:clr>
            <a:srgbClr val="F26B43"/>
          </p15:clr>
        </p15:guide>
        <p15:guide id="16" pos="5759">
          <p15:clr>
            <a:srgbClr val="F26B43"/>
          </p15:clr>
        </p15:guide>
        <p15:guide id="17" pos="6143">
          <p15:clr>
            <a:srgbClr val="F26B43"/>
          </p15:clr>
        </p15:guide>
        <p15:guide id="18" pos="6527">
          <p15:clr>
            <a:srgbClr val="F26B43"/>
          </p15:clr>
        </p15:guide>
        <p15:guide id="19" pos="6912">
          <p15:clr>
            <a:srgbClr val="F26B43"/>
          </p15:clr>
        </p15:guide>
        <p15:guide id="20" pos="7296">
          <p15:clr>
            <a:srgbClr val="F26B43"/>
          </p15:clr>
        </p15:guide>
        <p15:guide id="21" orient="horz" pos="617">
          <p15:clr>
            <a:srgbClr val="F26B43"/>
          </p15:clr>
        </p15:guide>
        <p15:guide id="22" orient="horz" pos="1233">
          <p15:clr>
            <a:srgbClr val="F26B43"/>
          </p15:clr>
        </p15:guide>
        <p15:guide id="23" orient="horz" pos="1851">
          <p15:clr>
            <a:srgbClr val="F26B43"/>
          </p15:clr>
        </p15:guide>
        <p15:guide id="24" orient="horz" pos="2469">
          <p15:clr>
            <a:srgbClr val="F26B43"/>
          </p15:clr>
        </p15:guide>
        <p15:guide id="25" orient="horz" pos="3086">
          <p15:clr>
            <a:srgbClr val="F26B43"/>
          </p15:clr>
        </p15:guide>
        <p15:guide id="26" orient="horz" pos="3702">
          <p15:clr>
            <a:srgbClr val="F26B43"/>
          </p15:clr>
        </p15:guide>
        <p15:guide id="27" pos="7173">
          <p15:clr>
            <a:srgbClr val="F26B43"/>
          </p15:clr>
        </p15:guide>
        <p15:guide id="28" pos="507">
          <p15:clr>
            <a:srgbClr val="F26B43"/>
          </p15:clr>
        </p15:guide>
        <p15:guide id="29" orient="horz" pos="92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id" hidden="1">
            <a:extLst>
              <a:ext uri="{FF2B5EF4-FFF2-40B4-BE49-F238E27FC236}">
                <a16:creationId xmlns:a16="http://schemas.microsoft.com/office/drawing/2014/main" id="{F91B3BBA-4691-431D-9C8B-99091B049A48}"/>
              </a:ext>
            </a:extLst>
          </p:cNvPr>
          <p:cNvGrpSpPr/>
          <p:nvPr userDrawn="1"/>
        </p:nvGrpSpPr>
        <p:grpSpPr>
          <a:xfrm>
            <a:off x="-1" y="-148430"/>
            <a:ext cx="12283795" cy="7006431"/>
            <a:chOff x="-1" y="-148430"/>
            <a:chExt cx="12283795" cy="700643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1809CE-45BD-40B0-8472-F85E1D724B15}"/>
                </a:ext>
              </a:extLst>
            </p:cNvPr>
            <p:cNvGrpSpPr/>
            <p:nvPr userDrawn="1"/>
          </p:nvGrpSpPr>
          <p:grpSpPr>
            <a:xfrm>
              <a:off x="-1" y="-148430"/>
              <a:ext cx="12191999" cy="18000"/>
              <a:chOff x="354969" y="-148430"/>
              <a:chExt cx="11837031" cy="8255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05CA96C9-9B4E-4B5B-A277-CA49973B6225}"/>
                  </a:ext>
                </a:extLst>
              </p:cNvPr>
              <p:cNvGrpSpPr/>
              <p:nvPr userDrawn="1"/>
            </p:nvGrpSpPr>
            <p:grpSpPr>
              <a:xfrm>
                <a:off x="10415586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0F72AC4-C1AF-4CE9-A444-D25887E0A6AD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10176F0-24D6-4B9A-B0FD-CD0DBE2D504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9" name="Rectangle 8">
                    <a:extLst>
                      <a:ext uri="{FF2B5EF4-FFF2-40B4-BE49-F238E27FC236}">
                        <a16:creationId xmlns:a16="http://schemas.microsoft.com/office/drawing/2014/main" id="{63C483CB-9C0E-4E16-A1FE-793C6B30E6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5A0D84CC-37CA-4112-B8B3-4C38B31348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728E022-1E4C-4D89-8223-2C6E8DF748A6}"/>
                  </a:ext>
                </a:extLst>
              </p:cNvPr>
              <p:cNvGrpSpPr/>
              <p:nvPr userDrawn="1"/>
            </p:nvGrpSpPr>
            <p:grpSpPr>
              <a:xfrm>
                <a:off x="8639172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D61436C-4EA9-4D32-AB79-846AA5B2189A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00491CF1-3F79-46B6-822C-56D84E04E8C5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C1020E8-815D-4374-9820-8D18C67418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189C98FB-9461-48C1-8038-E0AED9590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E131B212-7F9D-4BED-B591-71A1D382CBC7}"/>
                  </a:ext>
                </a:extLst>
              </p:cNvPr>
              <p:cNvGrpSpPr/>
              <p:nvPr userDrawn="1"/>
            </p:nvGrpSpPr>
            <p:grpSpPr>
              <a:xfrm>
                <a:off x="6862758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C03B4739-5C84-46FE-85D3-0F2DD8A25634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264B2A-DB1F-47B9-A919-E26837A43EB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0FA859F0-08D7-41E9-A6C2-0F80A1600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D8BFDC01-5264-4DA6-9C53-72EF801750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6AF5EE0-9C62-4749-9E92-90D1109BF7CC}"/>
                  </a:ext>
                </a:extLst>
              </p:cNvPr>
              <p:cNvGrpSpPr/>
              <p:nvPr userDrawn="1"/>
            </p:nvGrpSpPr>
            <p:grpSpPr>
              <a:xfrm>
                <a:off x="5086344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49A1855-56D8-4659-97FB-319C01235CB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B579263-B022-48FF-AEC7-93565E9659BC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743A3B2D-BE05-4647-BDCE-54635C088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3D8034F-3487-4EB4-A46D-A9F6FAB5D2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48EDD9A2-BAF9-4807-B8DB-6DE350086BFA}"/>
                  </a:ext>
                </a:extLst>
              </p:cNvPr>
              <p:cNvGrpSpPr/>
              <p:nvPr userDrawn="1"/>
            </p:nvGrpSpPr>
            <p:grpSpPr>
              <a:xfrm>
                <a:off x="3309930" y="-148430"/>
                <a:ext cx="1776414" cy="82551"/>
                <a:chOff x="10044000" y="-148430"/>
                <a:chExt cx="1776414" cy="82551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1239E11-F255-4C89-9708-E73DBF757F35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429A933E-EB89-412C-9A16-7A1761F610BD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</p:grpSpPr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34DF87D4-D832-49DC-A339-AC1DD94A6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4" name="Rectangle 33">
                    <a:extLst>
                      <a:ext uri="{FF2B5EF4-FFF2-40B4-BE49-F238E27FC236}">
                        <a16:creationId xmlns:a16="http://schemas.microsoft.com/office/drawing/2014/main" id="{191D562F-BFA4-4227-85B5-DA8E6EA900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0FF9B0E9-7F55-46DD-B737-4563044AC3CB}"/>
                  </a:ext>
                </a:extLst>
              </p:cNvPr>
              <p:cNvGrpSpPr/>
              <p:nvPr userDrawn="1"/>
            </p:nvGrpSpPr>
            <p:grpSpPr>
              <a:xfrm>
                <a:off x="1533516" y="-148430"/>
                <a:ext cx="1776414" cy="82551"/>
                <a:chOff x="10044000" y="-148430"/>
                <a:chExt cx="1776414" cy="82551"/>
              </a:xfrm>
              <a:solidFill>
                <a:schemeClr val="tx2"/>
              </a:solidFill>
            </p:grpSpPr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A0D9AB0-BDF8-4BF8-933D-76527927EB0B}"/>
                    </a:ext>
                  </a:extLst>
                </p:cNvPr>
                <p:cNvSpPr/>
                <p:nvPr userDrawn="1"/>
              </p:nvSpPr>
              <p:spPr>
                <a:xfrm>
                  <a:off x="10044000" y="-146841"/>
                  <a:ext cx="592138" cy="8096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5E63815-B53E-4DEA-B7CE-70992C3829A8}"/>
                    </a:ext>
                  </a:extLst>
                </p:cNvPr>
                <p:cNvGrpSpPr/>
                <p:nvPr userDrawn="1"/>
              </p:nvGrpSpPr>
              <p:grpSpPr>
                <a:xfrm>
                  <a:off x="10636138" y="-148430"/>
                  <a:ext cx="1184276" cy="82551"/>
                  <a:chOff x="10636138" y="-148430"/>
                  <a:chExt cx="1184276" cy="82551"/>
                </a:xfrm>
                <a:grpFill/>
              </p:grpSpPr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94D5A0B5-8362-422E-92CD-C3969E475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1228276" y="-146841"/>
                    <a:ext cx="592138" cy="8096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2899DA0E-EB57-44F4-B814-102F3F299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0636138" y="-148430"/>
                    <a:ext cx="592138" cy="80962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dirty="0"/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A1A39780-93FB-4FED-9F4A-CEC489158CD3}"/>
                  </a:ext>
                </a:extLst>
              </p:cNvPr>
              <p:cNvGrpSpPr/>
              <p:nvPr userDrawn="1"/>
            </p:nvGrpSpPr>
            <p:grpSpPr>
              <a:xfrm>
                <a:off x="354969" y="-148430"/>
                <a:ext cx="1184276" cy="82551"/>
                <a:chOff x="10636138" y="-148430"/>
                <a:chExt cx="1184276" cy="82551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6456A92D-9BF1-42F6-A2E4-492263D70B93}"/>
                    </a:ext>
                  </a:extLst>
                </p:cNvPr>
                <p:cNvSpPr/>
                <p:nvPr userDrawn="1"/>
              </p:nvSpPr>
              <p:spPr>
                <a:xfrm>
                  <a:off x="11228276" y="-146841"/>
                  <a:ext cx="592138" cy="80962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C82D97F1-9A9B-47D1-A2F1-784BC83B7F5E}"/>
                    </a:ext>
                  </a:extLst>
                </p:cNvPr>
                <p:cNvSpPr/>
                <p:nvPr userDrawn="1"/>
              </p:nvSpPr>
              <p:spPr>
                <a:xfrm>
                  <a:off x="10636138" y="-148430"/>
                  <a:ext cx="592138" cy="80962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34CFFDF-2152-4A2D-8FB3-0A7B23D098B7}"/>
                </a:ext>
              </a:extLst>
            </p:cNvPr>
            <p:cNvGrpSpPr/>
            <p:nvPr userDrawn="1"/>
          </p:nvGrpSpPr>
          <p:grpSpPr>
            <a:xfrm>
              <a:off x="12265794" y="1"/>
              <a:ext cx="18000" cy="6858000"/>
              <a:chOff x="12425515" y="2588735"/>
              <a:chExt cx="82551" cy="426926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5E7F58C-EE61-45FF-BBF9-8DE1F3DD1C59}"/>
                  </a:ext>
                </a:extLst>
              </p:cNvPr>
              <p:cNvSpPr/>
              <p:nvPr userDrawn="1"/>
            </p:nvSpPr>
            <p:spPr>
              <a:xfrm rot="5400000">
                <a:off x="12161048" y="529278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8E6C2DEC-5E14-4D86-A7EC-DF4187D064F2}"/>
                  </a:ext>
                </a:extLst>
              </p:cNvPr>
              <p:cNvSpPr/>
              <p:nvPr userDrawn="1"/>
            </p:nvSpPr>
            <p:spPr>
              <a:xfrm rot="5400000">
                <a:off x="12161048" y="651257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74D7886-31ED-4084-8E07-296ECC655564}"/>
                  </a:ext>
                </a:extLst>
              </p:cNvPr>
              <p:cNvSpPr/>
              <p:nvPr userDrawn="1"/>
            </p:nvSpPr>
            <p:spPr>
              <a:xfrm rot="5400000">
                <a:off x="12162637" y="590267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BD4B1F-2F1E-446E-A05B-F3CB5E5F6873}"/>
                  </a:ext>
                </a:extLst>
              </p:cNvPr>
              <p:cNvSpPr/>
              <p:nvPr userDrawn="1"/>
            </p:nvSpPr>
            <p:spPr>
              <a:xfrm rot="5400000">
                <a:off x="12161048" y="346309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3310686-91D7-4A31-82C8-A67D32C0F75A}"/>
                  </a:ext>
                </a:extLst>
              </p:cNvPr>
              <p:cNvSpPr/>
              <p:nvPr userDrawn="1"/>
            </p:nvSpPr>
            <p:spPr>
              <a:xfrm rot="5400000">
                <a:off x="12161048" y="4682887"/>
                <a:ext cx="609895" cy="8096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3B8320-65F3-48A9-85F1-293C37A82915}"/>
                  </a:ext>
                </a:extLst>
              </p:cNvPr>
              <p:cNvSpPr/>
              <p:nvPr userDrawn="1"/>
            </p:nvSpPr>
            <p:spPr>
              <a:xfrm rot="5400000">
                <a:off x="12162637" y="407299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97125D60-8B03-47D1-B843-A583D2ED4F62}"/>
                  </a:ext>
                </a:extLst>
              </p:cNvPr>
              <p:cNvSpPr/>
              <p:nvPr userDrawn="1"/>
            </p:nvSpPr>
            <p:spPr>
              <a:xfrm rot="5400000">
                <a:off x="12161048" y="2853202"/>
                <a:ext cx="609895" cy="8096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1491C4-9830-46D6-9B7E-91D978B1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69" y="239083"/>
            <a:ext cx="10580059" cy="75590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90CFD-D389-4642-995F-30BEB123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269" y="1959431"/>
            <a:ext cx="10580059" cy="39017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55443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357188" indent="-171450" algn="l" defTabSz="914400" rtl="0" eaLnBrk="1" latinLnBrk="0" hangingPunct="1">
        <a:lnSpc>
          <a:spcPct val="100000"/>
        </a:lnSpc>
        <a:spcBef>
          <a:spcPts val="3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36575" marR="0" indent="-182563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None/>
        <a:defRPr sz="1200" i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None/>
        <a:defRPr sz="1200" b="1" i="0" kern="1200" cap="all" baseline="0">
          <a:solidFill>
            <a:schemeClr val="tx2"/>
          </a:solidFill>
          <a:latin typeface="+mn-lt"/>
          <a:ea typeface="+mn-ea"/>
          <a:cs typeface="+mn-cs"/>
        </a:defRPr>
      </a:lvl7pPr>
      <a:lvl8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tx2"/>
        </a:buClr>
        <a:buSzTx/>
        <a:buFont typeface="Arial" panose="020B0604020202020204" pitchFamily="34" charset="0"/>
        <a:buNone/>
        <a:tabLst/>
        <a:defRPr sz="1200" b="0" kern="1200" cap="all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None/>
        <a:defRPr sz="900" kern="1200" cap="none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68">
          <p15:clr>
            <a:srgbClr val="F26B43"/>
          </p15:clr>
        </p15:guide>
        <p15:guide id="5" pos="1149">
          <p15:clr>
            <a:srgbClr val="F26B43"/>
          </p15:clr>
        </p15:guide>
        <p15:guide id="6" pos="1533">
          <p15:clr>
            <a:srgbClr val="F26B43"/>
          </p15:clr>
        </p15:guide>
        <p15:guide id="7" pos="1917">
          <p15:clr>
            <a:srgbClr val="F26B43"/>
          </p15:clr>
        </p15:guide>
        <p15:guide id="8" pos="2300">
          <p15:clr>
            <a:srgbClr val="F26B43"/>
          </p15:clr>
        </p15:guide>
        <p15:guide id="9" pos="2684">
          <p15:clr>
            <a:srgbClr val="F26B43"/>
          </p15:clr>
        </p15:guide>
        <p15:guide id="10" pos="3069">
          <p15:clr>
            <a:srgbClr val="F26B43"/>
          </p15:clr>
        </p15:guide>
        <p15:guide id="11" pos="3455">
          <p15:clr>
            <a:srgbClr val="F26B43"/>
          </p15:clr>
        </p15:guide>
        <p15:guide id="12" pos="4221">
          <p15:clr>
            <a:srgbClr val="F26B43"/>
          </p15:clr>
        </p15:guide>
        <p15:guide id="13" pos="4607">
          <p15:clr>
            <a:srgbClr val="F26B43"/>
          </p15:clr>
        </p15:guide>
        <p15:guide id="14" pos="4991">
          <p15:clr>
            <a:srgbClr val="F26B43"/>
          </p15:clr>
        </p15:guide>
        <p15:guide id="15" pos="5373">
          <p15:clr>
            <a:srgbClr val="F26B43"/>
          </p15:clr>
        </p15:guide>
        <p15:guide id="16" pos="5759">
          <p15:clr>
            <a:srgbClr val="F26B43"/>
          </p15:clr>
        </p15:guide>
        <p15:guide id="17" pos="6143">
          <p15:clr>
            <a:srgbClr val="F26B43"/>
          </p15:clr>
        </p15:guide>
        <p15:guide id="18" pos="6527">
          <p15:clr>
            <a:srgbClr val="F26B43"/>
          </p15:clr>
        </p15:guide>
        <p15:guide id="19" pos="6912">
          <p15:clr>
            <a:srgbClr val="F26B43"/>
          </p15:clr>
        </p15:guide>
        <p15:guide id="20" pos="7296">
          <p15:clr>
            <a:srgbClr val="F26B43"/>
          </p15:clr>
        </p15:guide>
        <p15:guide id="21" orient="horz" pos="617">
          <p15:clr>
            <a:srgbClr val="F26B43"/>
          </p15:clr>
        </p15:guide>
        <p15:guide id="22" orient="horz" pos="1233">
          <p15:clr>
            <a:srgbClr val="F26B43"/>
          </p15:clr>
        </p15:guide>
        <p15:guide id="23" orient="horz" pos="1851">
          <p15:clr>
            <a:srgbClr val="F26B43"/>
          </p15:clr>
        </p15:guide>
        <p15:guide id="24" orient="horz" pos="2469">
          <p15:clr>
            <a:srgbClr val="F26B43"/>
          </p15:clr>
        </p15:guide>
        <p15:guide id="25" orient="horz" pos="3086">
          <p15:clr>
            <a:srgbClr val="F26B43"/>
          </p15:clr>
        </p15:guide>
        <p15:guide id="26" orient="horz" pos="3702">
          <p15:clr>
            <a:srgbClr val="F26B43"/>
          </p15:clr>
        </p15:guide>
        <p15:guide id="27" pos="7173">
          <p15:clr>
            <a:srgbClr val="F26B43"/>
          </p15:clr>
        </p15:guide>
        <p15:guide id="28" pos="507">
          <p15:clr>
            <a:srgbClr val="F26B43"/>
          </p15:clr>
        </p15:guide>
        <p15:guide id="29" orient="horz" pos="9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TPSTU@teacherspensions.co.uk" TargetMode="External"/><Relationship Id="rId7" Type="http://schemas.openxmlformats.org/officeDocument/2006/relationships/hyperlink" Target="mailto:TPConts@teacherspensions.co.u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MCR@teacherspensions.co.uk" TargetMode="External"/><Relationship Id="rId5" Type="http://schemas.openxmlformats.org/officeDocument/2006/relationships/hyperlink" Target="mailto:MDC@teacherspensions.co.uk" TargetMode="External"/><Relationship Id="rId4" Type="http://schemas.openxmlformats.org/officeDocument/2006/relationships/hyperlink" Target="mailto:Serviceandsalary@teacherspensions.co.uk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32E22A-1C1E-0F21-32D5-9CD419D09C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5" y="4162954"/>
            <a:ext cx="6740468" cy="1914434"/>
          </a:xfrm>
        </p:spPr>
        <p:txBody>
          <a:bodyPr/>
          <a:lstStyle/>
          <a:p>
            <a:r>
              <a:rPr lang="en-GB" dirty="0"/>
              <a:t>Teachers’ Pensions Action Forum March 2025 Employer Secure Messaging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9222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FB19-114A-4429-BDA3-A0FCC8AE9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0" y="585849"/>
            <a:ext cx="5028092" cy="643503"/>
          </a:xfrm>
        </p:spPr>
        <p:txBody>
          <a:bodyPr/>
          <a:lstStyle/>
          <a:p>
            <a:r>
              <a:rPr lang="en-GB" dirty="0"/>
              <a:t>What we’ll cover?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69987-2E87-4AAC-A723-01567DF829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4012" y="1313927"/>
            <a:ext cx="5020070" cy="40247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Introduction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Functions of secure messaging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Submitting queries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Updates since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Demonstration.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0618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11FCA-9826-19AA-7B3B-A7384A33B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5E077-16EE-209C-23DF-9C49B8726B1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271526"/>
            <a:ext cx="5020070" cy="1357374"/>
          </a:xfrm>
        </p:spPr>
        <p:txBody>
          <a:bodyPr/>
          <a:lstStyle/>
          <a:p>
            <a:r>
              <a:rPr lang="en-GB" dirty="0"/>
              <a:t>Employer Secure Messaging provides you and Teachers’ Pensions with the opportunity to communicate freely and securely through the Employer Portal.</a:t>
            </a:r>
          </a:p>
          <a:p>
            <a:endParaRPr lang="en-GB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B3A2486-6885-0892-567C-96BF4E5D131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r="132"/>
          <a:stretch/>
        </p:blipFill>
        <p:spPr>
          <a:xfrm>
            <a:off x="7470433" y="1243913"/>
            <a:ext cx="3294000" cy="4390908"/>
          </a:xfrm>
        </p:spPr>
      </p:pic>
    </p:spTree>
    <p:extLst>
      <p:ext uri="{BB962C8B-B14F-4D97-AF65-F5344CB8AC3E}">
        <p14:creationId xmlns:p14="http://schemas.microsoft.com/office/powerpoint/2010/main" val="4341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D7FC-625B-41D1-9CB8-A9068AC5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4" y="557276"/>
            <a:ext cx="5028092" cy="1053810"/>
          </a:xfrm>
        </p:spPr>
        <p:txBody>
          <a:bodyPr/>
          <a:lstStyle/>
          <a:p>
            <a:r>
              <a:rPr lang="en-GB" dirty="0"/>
              <a:t>Functions of secure messaging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24BF9-608D-49B1-9B40-56F0C7EC848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35045" y="1672046"/>
            <a:ext cx="5020070" cy="4171480"/>
          </a:xfrm>
        </p:spPr>
        <p:txBody>
          <a:bodyPr/>
          <a:lstStyle/>
          <a:p>
            <a:r>
              <a:rPr lang="en-GB" sz="1600" dirty="0"/>
              <a:t>It allows you to: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Securely message us and provide attachments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Have a designated reference number for your specific query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See an audit trail of correspondence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Ask both employer and member queries (you must be the current employer for specific member queries). </a:t>
            </a:r>
          </a:p>
          <a:p>
            <a:r>
              <a:rPr lang="en-GB" sz="1600" dirty="0"/>
              <a:t>It allows us to: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Securely message you with our queries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Respond to your enquiries.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938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D093-529D-456B-83C2-938DB58F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Submitting 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DD30-6F30-4E3E-9F54-33F82005C6A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When sending a secure message there are different options to select from depending on the query that you have: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Submitting a general enquiry – for example if you need to know something on the MCR process or EOYC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Submitting a member specific enquiry (member search option) – about an employee who is currently employed in your establishment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Submitting a member specific enquiry for a member who hasn’t yet started at your establishment or has left employment – in these circumstances you would use the general enquiry format.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914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908B-A764-0B55-4DE9-90D11C87C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022" y="163381"/>
            <a:ext cx="5028092" cy="602987"/>
          </a:xfrm>
        </p:spPr>
        <p:txBody>
          <a:bodyPr/>
          <a:lstStyle/>
          <a:p>
            <a:r>
              <a:rPr lang="en-GB" dirty="0"/>
              <a:t>Updates since 2023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435C9-F799-C250-14F0-E7291A7669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0" y="1143000"/>
            <a:ext cx="5572661" cy="4572000"/>
          </a:xfrm>
        </p:spPr>
        <p:txBody>
          <a:bodyPr/>
          <a:lstStyle/>
          <a:p>
            <a:r>
              <a:rPr lang="en-GB" dirty="0"/>
              <a:t>Thanks to feedback from Employers, we’ve now enhanced Employer Secure Messaging with the following 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Notifications now able to send to multiple contacts within an establishment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Secure Messaging Categories Factsheet now available to assist employers in selecting the correct categories for their queries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We’ve created a new notification to inform employers when a query submitted under an incorrect category has been closed.</a:t>
            </a:r>
          </a:p>
        </p:txBody>
      </p:sp>
    </p:spTree>
    <p:extLst>
      <p:ext uri="{BB962C8B-B14F-4D97-AF65-F5344CB8AC3E}">
        <p14:creationId xmlns:p14="http://schemas.microsoft.com/office/powerpoint/2010/main" val="1190562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9E63E-E189-1150-F280-F91C907CA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8A5D2-29F1-E6BE-9614-92BCEE70A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Email Address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DEC9F-54E3-A6C8-4C69-046E9E7143B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2032" y="1659988"/>
            <a:ext cx="5020070" cy="4183538"/>
          </a:xfrm>
        </p:spPr>
        <p:txBody>
          <a:bodyPr/>
          <a:lstStyle/>
          <a:p>
            <a:r>
              <a:rPr lang="en-GB" dirty="0"/>
              <a:t>With effect 1</a:t>
            </a:r>
            <a:r>
              <a:rPr lang="en-GB" baseline="30000" dirty="0"/>
              <a:t>st</a:t>
            </a:r>
            <a:r>
              <a:rPr lang="en-GB" dirty="0"/>
              <a:t> December 2024 the below email addresses have now closed.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TPSTU@teacherspensions.co.uk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Serviceandsalary@teacherspensions.co.uk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MDC@teacherspensions.co.uk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MCR@teacherspensions.co.uk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TPConts@teacherspensions.co.uk</a:t>
            </a:r>
            <a:r>
              <a:rPr lang="en-GB" dirty="0"/>
              <a:t> </a:t>
            </a:r>
          </a:p>
          <a:p>
            <a:r>
              <a:rPr lang="en-GB" dirty="0"/>
              <a:t>Should you need to contact the employer support, MDC, MCR or Contributions teams you will need to do so by using the ESM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831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F8DF4-6787-4F56-8527-380C7200D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EB310-5C8C-48DE-B579-00ED7F5B45F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We’ll now take you through a demonstration, which will cover the following: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Sending a member specific enquiry for a current employee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Sending a general enquiry/member specific enquiry for a past employee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Where to view sent and received messages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How to review the conversation history.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28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FCE19-B4D5-1D9F-6C46-E2CAC6E66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232" y="3139599"/>
            <a:ext cx="2811535" cy="578801"/>
          </a:xfrm>
        </p:spPr>
        <p:txBody>
          <a:bodyPr/>
          <a:lstStyle/>
          <a:p>
            <a:r>
              <a:rPr lang="en-GB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3437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AD1C-A82F-4F77-BBE5-3A556B64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726" y="3139599"/>
            <a:ext cx="2656547" cy="578801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42603690"/>
      </p:ext>
    </p:extLst>
  </p:cSld>
  <p:clrMapOvr>
    <a:masterClrMapping/>
  </p:clrMapOvr>
</p:sld>
</file>

<file path=ppt/theme/theme1.xml><?xml version="1.0" encoding="utf-8"?>
<a:theme xmlns:a="http://schemas.openxmlformats.org/drawingml/2006/main" name="Teachers' Pensions Master Presentation">
  <a:themeElements>
    <a:clrScheme name="Custom 2">
      <a:dk1>
        <a:srgbClr val="003F72"/>
      </a:dk1>
      <a:lt1>
        <a:sysClr val="window" lastClr="FFFFFF"/>
      </a:lt1>
      <a:dk2>
        <a:srgbClr val="003F72"/>
      </a:dk2>
      <a:lt2>
        <a:srgbClr val="94CE09"/>
      </a:lt2>
      <a:accent1>
        <a:srgbClr val="003F72"/>
      </a:accent1>
      <a:accent2>
        <a:srgbClr val="94CE09"/>
      </a:accent2>
      <a:accent3>
        <a:srgbClr val="00BBEF"/>
      </a:accent3>
      <a:accent4>
        <a:srgbClr val="7A2E99"/>
      </a:accent4>
      <a:accent5>
        <a:srgbClr val="007A98"/>
      </a:accent5>
      <a:accent6>
        <a:srgbClr val="AC0071"/>
      </a:accent6>
      <a:hlink>
        <a:srgbClr val="00BBEF"/>
      </a:hlink>
      <a:folHlink>
        <a:srgbClr val="FFFFF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achers' Pensions Master Presentation">
  <a:themeElements>
    <a:clrScheme name="Custom 2">
      <a:dk1>
        <a:srgbClr val="003F72"/>
      </a:dk1>
      <a:lt1>
        <a:sysClr val="window" lastClr="FFFFFF"/>
      </a:lt1>
      <a:dk2>
        <a:srgbClr val="003F72"/>
      </a:dk2>
      <a:lt2>
        <a:srgbClr val="94CE09"/>
      </a:lt2>
      <a:accent1>
        <a:srgbClr val="003F72"/>
      </a:accent1>
      <a:accent2>
        <a:srgbClr val="94CE09"/>
      </a:accent2>
      <a:accent3>
        <a:srgbClr val="00BBEF"/>
      </a:accent3>
      <a:accent4>
        <a:srgbClr val="7A2E99"/>
      </a:accent4>
      <a:accent5>
        <a:srgbClr val="007A98"/>
      </a:accent5>
      <a:accent6>
        <a:srgbClr val="AC0071"/>
      </a:accent6>
      <a:hlink>
        <a:srgbClr val="00BBEF"/>
      </a:hlink>
      <a:folHlink>
        <a:srgbClr val="FFFFFF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47f367f-5e09-4ae8-aeca-6c42a0da102e">
      <Terms xmlns="http://schemas.microsoft.com/office/infopath/2007/PartnerControls"/>
    </lcf76f155ced4ddcb4097134ff3c332f>
    <TaxCatchAll xmlns="6844447a-a3d7-4ec5-80fd-aabe89c24695" xsi:nil="true"/>
    <SharedWithUsers xmlns="6844447a-a3d7-4ec5-80fd-aabe89c24695">
      <UserInfo>
        <DisplayName>Maughan, Dan (Capita Experience Pension Solutions)</DisplayName>
        <AccountId>73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F7C59B92B24D4FA9EE79382363D4D3" ma:contentTypeVersion="16" ma:contentTypeDescription="Create a new document." ma:contentTypeScope="" ma:versionID="1e391cb45293ec597d87206006a43e2f">
  <xsd:schema xmlns:xsd="http://www.w3.org/2001/XMLSchema" xmlns:xs="http://www.w3.org/2001/XMLSchema" xmlns:p="http://schemas.microsoft.com/office/2006/metadata/properties" xmlns:ns2="347f367f-5e09-4ae8-aeca-6c42a0da102e" xmlns:ns3="6844447a-a3d7-4ec5-80fd-aabe89c24695" targetNamespace="http://schemas.microsoft.com/office/2006/metadata/properties" ma:root="true" ma:fieldsID="3324e2cbbfd2942e70b9abb4c7ddd10f" ns2:_="" ns3:_="">
    <xsd:import namespace="347f367f-5e09-4ae8-aeca-6c42a0da102e"/>
    <xsd:import namespace="6844447a-a3d7-4ec5-80fd-aabe89c246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7f367f-5e09-4ae8-aeca-6c42a0da10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242fb91-79a5-4b93-8a08-4d9fe80d6a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44447a-a3d7-4ec5-80fd-aabe89c2469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93aded8-94f4-49e6-af00-bd7c8fd27636}" ma:internalName="TaxCatchAll" ma:showField="CatchAllData" ma:web="6844447a-a3d7-4ec5-80fd-aabe89c246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517D25-E769-4C2F-8C97-781A02049781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844447a-a3d7-4ec5-80fd-aabe89c24695"/>
    <ds:schemaRef ds:uri="http://purl.org/dc/elements/1.1/"/>
    <ds:schemaRef ds:uri="http://schemas.microsoft.com/office/2006/metadata/properties"/>
    <ds:schemaRef ds:uri="347f367f-5e09-4ae8-aeca-6c42a0da102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4C8DBD4-F75D-4522-B968-AF164BC3A7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F144F3-C588-4101-9AB0-021B50DBE3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7f367f-5e09-4ae8-aeca-6c42a0da102e"/>
    <ds:schemaRef ds:uri="6844447a-a3d7-4ec5-80fd-aabe89c246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415</Words>
  <Application>Microsoft Office PowerPoint</Application>
  <PresentationFormat>Widescreen</PresentationFormat>
  <Paragraphs>54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Trebuchet MS</vt:lpstr>
      <vt:lpstr>Teachers' Pensions Master Presentation</vt:lpstr>
      <vt:lpstr>1_Teachers' Pensions Master Presentation</vt:lpstr>
      <vt:lpstr>PowerPoint Presentation</vt:lpstr>
      <vt:lpstr>What we’ll cover?</vt:lpstr>
      <vt:lpstr>Introduction</vt:lpstr>
      <vt:lpstr>Functions of secure messaging </vt:lpstr>
      <vt:lpstr>Submitting queries</vt:lpstr>
      <vt:lpstr>Updates since 2023</vt:lpstr>
      <vt:lpstr>Email Address Update</vt:lpstr>
      <vt:lpstr>Demonstration</vt:lpstr>
      <vt:lpstr>Questions?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Ali, Sundus (Capita Experience Pension Solutions)</dc:creator>
  <cp:lastModifiedBy>Ali, Sundus (Capita Experience Pension Solutions)</cp:lastModifiedBy>
  <cp:revision>18</cp:revision>
  <dcterms:created xsi:type="dcterms:W3CDTF">2023-11-06T10:49:07Z</dcterms:created>
  <dcterms:modified xsi:type="dcterms:W3CDTF">2025-03-06T14:35:33Z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0x01010086F7C59B92B24D4FA9EE79382363D4D3</vt:lpwstr>
  </property>
  <property fmtid="{D5CDD505-2E9C-101B-9397-08002B2CF9AE}" pid="3" name="MediaServiceImageTags">
    <vt:lpwstr/>
  </property>
</Properties>
</file>