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59" r:id="rId4"/>
    <p:sldId id="266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70" d="100"/>
          <a:sy n="70" d="100"/>
        </p:scale>
        <p:origin x="4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6FEDC-88A2-490C-8D5B-6E75E735930D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AB38C-5E8B-4C56-A783-56AC9C5E7D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173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366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924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258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F3910ED-EFD3-4F66-BAE0-E13C090F05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4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4F24CDF-B072-4B99-B3FB-C19A1B85CBA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5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40F99CC-DA0E-4CCB-B94B-E214A83BF6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7" name="Picture 6" descr="A picture containing person&#10;&#10;Description automatically generated">
            <a:extLst>
              <a:ext uri="{FF2B5EF4-FFF2-40B4-BE49-F238E27FC236}">
                <a16:creationId xmlns:a16="http://schemas.microsoft.com/office/drawing/2014/main" id="{C4860F66-BE94-4A95-A0BF-3F91415399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76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CB8680E-1FFC-41B6-8B95-4D20A6199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8AD2E61-1EE5-4828-AB4E-E5089884DC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E20467A7-1F98-4B78-AA52-8CCFF4DDEF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2D6A34-05F1-432B-82E6-40A1765561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268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- image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9416D8DA-AFF1-4BA4-A575-1B0C6A30FD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5" y="2725469"/>
            <a:ext cx="2843999" cy="853200"/>
          </a:xfrm>
          <a:prstGeom prst="rect">
            <a:avLst/>
          </a:prstGeom>
        </p:spPr>
      </p:pic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61DA9DA8-0C4F-4FF2-87FE-8E123CA57EA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6253233" cy="1914434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9653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- raspber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9C3A0106-53E0-4AC2-ACB0-85151B13E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96" r="3960"/>
          <a:stretch/>
        </p:blipFill>
        <p:spPr>
          <a:xfrm>
            <a:off x="0" y="0"/>
            <a:ext cx="6096000" cy="68579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CB82687-2BC2-4FB6-81FC-65EB3DC9D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86A2264-4468-46AE-8C8C-0409FAEBBA1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5CAD5BDC-00F9-43EF-9C5A-3EF42129B9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82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- raspber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CBA5010-DCA0-403E-AD53-852DA8FD71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3" t="13462" r="14562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D04FFB7-2E90-43CF-A6DE-652C93E95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A589B7F-1244-4143-9F3F-76456ACC076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45B7B47-DDFD-4311-85CD-4C6DAB72AA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4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E21AEA-2D44-46BC-ACFE-AB09F7100C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1" r="16820"/>
          <a:stretch/>
        </p:blipFill>
        <p:spPr>
          <a:xfrm>
            <a:off x="0" y="0"/>
            <a:ext cx="6096001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CB8680E-1FFC-41B6-8B95-4D20A6199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8AD2E61-1EE5-4828-AB4E-E5089884DC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E20467A7-1F98-4B78-AA52-8CCFF4DDEF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45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488523-9B72-4015-AFB0-E07E2B322C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A354231-CD58-4B88-8E10-341943191F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71444DA6-79BE-4A24-9777-8E8EDA909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CE1902-BC4F-4AF0-AB26-1FAF1D7736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99BEDB-89E5-86E8-A65F-28EFF9BE82F2}"/>
              </a:ext>
            </a:extLst>
          </p:cNvPr>
          <p:cNvSpPr/>
          <p:nvPr userDrawn="1"/>
        </p:nvSpPr>
        <p:spPr>
          <a:xfrm rot="716041">
            <a:off x="3309658" y="2684008"/>
            <a:ext cx="1073791" cy="570452"/>
          </a:xfrm>
          <a:prstGeom prst="rect">
            <a:avLst/>
          </a:prstGeom>
          <a:solidFill>
            <a:srgbClr val="D6AD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5A8F69-B508-2814-7570-39148A7941B6}"/>
              </a:ext>
            </a:extLst>
          </p:cNvPr>
          <p:cNvSpPr/>
          <p:nvPr userDrawn="1"/>
        </p:nvSpPr>
        <p:spPr>
          <a:xfrm rot="647918">
            <a:off x="2884089" y="2615292"/>
            <a:ext cx="19249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0160">
                  <a:noFill/>
                  <a:prstDash val="solid"/>
                </a:ln>
                <a:solidFill>
                  <a:srgbClr val="603A19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951591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at a desk&#10;&#10;Description automatically generated with low confidence">
            <a:extLst>
              <a:ext uri="{FF2B5EF4-FFF2-40B4-BE49-F238E27FC236}">
                <a16:creationId xmlns:a16="http://schemas.microsoft.com/office/drawing/2014/main" id="{CC127934-D726-4BCD-AD07-2DCD16B30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7" r="23803"/>
          <a:stretch/>
        </p:blipFill>
        <p:spPr>
          <a:xfrm>
            <a:off x="6095999" y="0"/>
            <a:ext cx="6096001" cy="685667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9D96928-AC60-42C2-AE2F-0266DB4C59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A3E2E69-4D21-4D15-9A69-80E820A4A2F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C6F23C4E-12C5-4209-AA49-E0F9C6B651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02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04B1F76-F6F0-4EB6-81A5-DCC1DB68E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25D6859-CDAD-4D19-B1E9-8325DCE3BF9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2" descr="A person writing on a computer&#10;&#10;Description automatically generated with medium confidence">
            <a:extLst>
              <a:ext uri="{FF2B5EF4-FFF2-40B4-BE49-F238E27FC236}">
                <a16:creationId xmlns:a16="http://schemas.microsoft.com/office/drawing/2014/main" id="{A9F575B3-7D27-471F-AA33-B8F3084A4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2" r="31039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11" name="Picture 1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C50BE35A-BF0E-4739-A52E-8786BC942F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73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AD88EE7E-A10A-49EA-AA6A-180BA540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774" y="2850199"/>
            <a:ext cx="7396451" cy="5788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4C5D0C0B-8670-41C5-A137-DDA6E6F33E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50185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36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- pi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using a computer sitting on top of a table&#10;&#10;Description automatically generated">
            <a:extLst>
              <a:ext uri="{FF2B5EF4-FFF2-40B4-BE49-F238E27FC236}">
                <a16:creationId xmlns:a16="http://schemas.microsoft.com/office/drawing/2014/main" id="{9585BC52-9629-49A9-A75C-39B3DBFFC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7" r="23244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51EE3FB-29F0-4D00-AC1D-D0CC2D17A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B76232B-2D9F-46A8-9D21-1E9716132A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DC3B9751-61F9-45CB-8105-6F4F75DFCE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04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id" hidden="1">
            <a:extLst>
              <a:ext uri="{FF2B5EF4-FFF2-40B4-BE49-F238E27FC236}">
                <a16:creationId xmlns:a16="http://schemas.microsoft.com/office/drawing/2014/main" id="{F91B3BBA-4691-431D-9C8B-99091B049A48}"/>
              </a:ext>
            </a:extLst>
          </p:cNvPr>
          <p:cNvGrpSpPr/>
          <p:nvPr userDrawn="1"/>
        </p:nvGrpSpPr>
        <p:grpSpPr>
          <a:xfrm>
            <a:off x="-1" y="-148430"/>
            <a:ext cx="12283795" cy="7006431"/>
            <a:chOff x="-1" y="-148430"/>
            <a:chExt cx="12283795" cy="700643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21809CE-45BD-40B0-8472-F85E1D724B15}"/>
                </a:ext>
              </a:extLst>
            </p:cNvPr>
            <p:cNvGrpSpPr/>
            <p:nvPr userDrawn="1"/>
          </p:nvGrpSpPr>
          <p:grpSpPr>
            <a:xfrm>
              <a:off x="-1" y="-148430"/>
              <a:ext cx="12191999" cy="18000"/>
              <a:chOff x="354969" y="-148430"/>
              <a:chExt cx="11837031" cy="8255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5CA96C9-9B4E-4B5B-A277-CA49973B6225}"/>
                  </a:ext>
                </a:extLst>
              </p:cNvPr>
              <p:cNvGrpSpPr/>
              <p:nvPr userDrawn="1"/>
            </p:nvGrpSpPr>
            <p:grpSpPr>
              <a:xfrm>
                <a:off x="10415586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0F72AC4-C1AF-4CE9-A444-D25887E0A6AD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10176F0-24D6-4B9A-B0FD-CD0DBE2D504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63C483CB-9C0E-4E16-A1FE-793C6B30E6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5A0D84CC-37CA-4112-B8B3-4C38B313481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728E022-1E4C-4D89-8223-2C6E8DF748A6}"/>
                  </a:ext>
                </a:extLst>
              </p:cNvPr>
              <p:cNvGrpSpPr/>
              <p:nvPr userDrawn="1"/>
            </p:nvGrpSpPr>
            <p:grpSpPr>
              <a:xfrm>
                <a:off x="8639172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D61436C-4EA9-4D32-AB79-846AA5B2189A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00491CF1-3F79-46B6-822C-56D84E04E8C5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C1020E8-815D-4374-9820-8D18C67418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189C98FB-9461-48C1-8038-E0AED95903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131B212-7F9D-4BED-B591-71A1D382CBC7}"/>
                  </a:ext>
                </a:extLst>
              </p:cNvPr>
              <p:cNvGrpSpPr/>
              <p:nvPr userDrawn="1"/>
            </p:nvGrpSpPr>
            <p:grpSpPr>
              <a:xfrm>
                <a:off x="6862758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03B4739-5C84-46FE-85D3-0F2DD8A25634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E264B2A-DB1F-47B9-A919-E26837A43EB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0FA859F0-08D7-41E9-A6C2-0F80A1600B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D8BFDC01-5264-4DA6-9C53-72EF801750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6AF5EE0-9C62-4749-9E92-90D1109BF7CC}"/>
                  </a:ext>
                </a:extLst>
              </p:cNvPr>
              <p:cNvGrpSpPr/>
              <p:nvPr userDrawn="1"/>
            </p:nvGrpSpPr>
            <p:grpSpPr>
              <a:xfrm>
                <a:off x="5086344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49A1855-56D8-4659-97FB-319C01235CB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579263-B022-48FF-AEC7-93565E9659B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743A3B2D-BE05-4647-BDCE-54635C0882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A3D8034F-3487-4EB4-A46D-A9F6FAB5D2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48EDD9A2-BAF9-4807-B8DB-6DE350086BFA}"/>
                  </a:ext>
                </a:extLst>
              </p:cNvPr>
              <p:cNvGrpSpPr/>
              <p:nvPr userDrawn="1"/>
            </p:nvGrpSpPr>
            <p:grpSpPr>
              <a:xfrm>
                <a:off x="3309930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1239E11-F255-4C89-9708-E73DBF757F35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429A933E-EB89-412C-9A16-7A1761F610BD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34DF87D4-D832-49DC-A339-AC1DD94A6A4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191D562F-BFA4-4227-85B5-DA8E6EA900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FF9B0E9-7F55-46DD-B737-4563044AC3CB}"/>
                  </a:ext>
                </a:extLst>
              </p:cNvPr>
              <p:cNvGrpSpPr/>
              <p:nvPr userDrawn="1"/>
            </p:nvGrpSpPr>
            <p:grpSpPr>
              <a:xfrm>
                <a:off x="1533516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8A0D9AB0-BDF8-4BF8-933D-76527927EB0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B5E63815-B53E-4DEA-B7CE-70992C3829A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94D5A0B5-8362-422E-92CD-C3969E475B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2899DA0E-EB57-44F4-B814-102F3F299F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A1A39780-93FB-4FED-9F4A-CEC489158CD3}"/>
                  </a:ext>
                </a:extLst>
              </p:cNvPr>
              <p:cNvGrpSpPr/>
              <p:nvPr userDrawn="1"/>
            </p:nvGrpSpPr>
            <p:grpSpPr>
              <a:xfrm>
                <a:off x="354969" y="-148430"/>
                <a:ext cx="1184276" cy="82551"/>
                <a:chOff x="10636138" y="-148430"/>
                <a:chExt cx="1184276" cy="82551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456A92D-9BF1-42F6-A2E4-492263D70B93}"/>
                    </a:ext>
                  </a:extLst>
                </p:cNvPr>
                <p:cNvSpPr/>
                <p:nvPr userDrawn="1"/>
              </p:nvSpPr>
              <p:spPr>
                <a:xfrm>
                  <a:off x="11228276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C82D97F1-9A9B-47D1-A2F1-784BC83B7F5E}"/>
                    </a:ext>
                  </a:extLst>
                </p:cNvPr>
                <p:cNvSpPr/>
                <p:nvPr userDrawn="1"/>
              </p:nvSpPr>
              <p:spPr>
                <a:xfrm>
                  <a:off x="10636138" y="-148430"/>
                  <a:ext cx="592138" cy="80962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34CFFDF-2152-4A2D-8FB3-0A7B23D098B7}"/>
                </a:ext>
              </a:extLst>
            </p:cNvPr>
            <p:cNvGrpSpPr/>
            <p:nvPr userDrawn="1"/>
          </p:nvGrpSpPr>
          <p:grpSpPr>
            <a:xfrm>
              <a:off x="12265794" y="1"/>
              <a:ext cx="18000" cy="6858000"/>
              <a:chOff x="12425515" y="2588735"/>
              <a:chExt cx="82551" cy="4269265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A5E7F58C-EE61-45FF-BBF9-8DE1F3DD1C59}"/>
                  </a:ext>
                </a:extLst>
              </p:cNvPr>
              <p:cNvSpPr/>
              <p:nvPr userDrawn="1"/>
            </p:nvSpPr>
            <p:spPr>
              <a:xfrm rot="5400000">
                <a:off x="12161048" y="529278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8E6C2DEC-5E14-4D86-A7EC-DF4187D064F2}"/>
                  </a:ext>
                </a:extLst>
              </p:cNvPr>
              <p:cNvSpPr/>
              <p:nvPr userDrawn="1"/>
            </p:nvSpPr>
            <p:spPr>
              <a:xfrm rot="5400000">
                <a:off x="12161048" y="651257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C74D7886-31ED-4084-8E07-296ECC655564}"/>
                  </a:ext>
                </a:extLst>
              </p:cNvPr>
              <p:cNvSpPr/>
              <p:nvPr userDrawn="1"/>
            </p:nvSpPr>
            <p:spPr>
              <a:xfrm rot="5400000">
                <a:off x="12162637" y="590267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7BD4B1F-2F1E-446E-A05B-F3CB5E5F6873}"/>
                  </a:ext>
                </a:extLst>
              </p:cNvPr>
              <p:cNvSpPr/>
              <p:nvPr userDrawn="1"/>
            </p:nvSpPr>
            <p:spPr>
              <a:xfrm rot="5400000">
                <a:off x="12161048" y="346309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3310686-91D7-4A31-82C8-A67D32C0F75A}"/>
                  </a:ext>
                </a:extLst>
              </p:cNvPr>
              <p:cNvSpPr/>
              <p:nvPr userDrawn="1"/>
            </p:nvSpPr>
            <p:spPr>
              <a:xfrm rot="5400000">
                <a:off x="12161048" y="468288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E3B8320-65F3-48A9-85F1-293C37A82915}"/>
                  </a:ext>
                </a:extLst>
              </p:cNvPr>
              <p:cNvSpPr/>
              <p:nvPr userDrawn="1"/>
            </p:nvSpPr>
            <p:spPr>
              <a:xfrm rot="5400000">
                <a:off x="12162637" y="407299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97125D60-8B03-47D1-B843-A583D2ED4F62}"/>
                  </a:ext>
                </a:extLst>
              </p:cNvPr>
              <p:cNvSpPr/>
              <p:nvPr userDrawn="1"/>
            </p:nvSpPr>
            <p:spPr>
              <a:xfrm rot="5400000">
                <a:off x="12161048" y="285320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1491C4-9830-46D6-9B7E-91D978B17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269" y="239083"/>
            <a:ext cx="10580059" cy="75590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90CFD-D389-4642-995F-30BEB1233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269" y="1959431"/>
            <a:ext cx="10580059" cy="39017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17090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2" r:id="rId2"/>
    <p:sldLayoutId id="2147483757" r:id="rId3"/>
    <p:sldLayoutId id="2147483729" r:id="rId4"/>
    <p:sldLayoutId id="2147483724" r:id="rId5"/>
    <p:sldLayoutId id="2147483721" r:id="rId6"/>
    <p:sldLayoutId id="2147483989" r:id="rId7"/>
    <p:sldLayoutId id="2147483763" r:id="rId8"/>
    <p:sldLayoutId id="2147483990" r:id="rId9"/>
    <p:sldLayoutId id="2147483981" r:id="rId10"/>
    <p:sldLayoutId id="214748399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357188" indent="-17145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36575" marR="0" indent="-182563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None/>
        <a:defRPr sz="1200" i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1200" b="1" i="0" kern="1200" cap="all" baseline="0">
          <a:solidFill>
            <a:schemeClr val="tx2"/>
          </a:solidFill>
          <a:latin typeface="+mn-lt"/>
          <a:ea typeface="+mn-ea"/>
          <a:cs typeface="+mn-cs"/>
        </a:defRPr>
      </a:lvl7pPr>
      <a:lvl8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None/>
        <a:tabLst/>
        <a:defRPr sz="1200" b="0" kern="1200" cap="all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900" kern="1200" cap="none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68">
          <p15:clr>
            <a:srgbClr val="F26B43"/>
          </p15:clr>
        </p15:guide>
        <p15:guide id="5" pos="1149">
          <p15:clr>
            <a:srgbClr val="F26B43"/>
          </p15:clr>
        </p15:guide>
        <p15:guide id="6" pos="1533">
          <p15:clr>
            <a:srgbClr val="F26B43"/>
          </p15:clr>
        </p15:guide>
        <p15:guide id="7" pos="1917">
          <p15:clr>
            <a:srgbClr val="F26B43"/>
          </p15:clr>
        </p15:guide>
        <p15:guide id="8" pos="2300">
          <p15:clr>
            <a:srgbClr val="F26B43"/>
          </p15:clr>
        </p15:guide>
        <p15:guide id="9" pos="2684">
          <p15:clr>
            <a:srgbClr val="F26B43"/>
          </p15:clr>
        </p15:guide>
        <p15:guide id="10" pos="3069">
          <p15:clr>
            <a:srgbClr val="F26B43"/>
          </p15:clr>
        </p15:guide>
        <p15:guide id="11" pos="3455">
          <p15:clr>
            <a:srgbClr val="F26B43"/>
          </p15:clr>
        </p15:guide>
        <p15:guide id="12" pos="4221">
          <p15:clr>
            <a:srgbClr val="F26B43"/>
          </p15:clr>
        </p15:guide>
        <p15:guide id="13" pos="4607">
          <p15:clr>
            <a:srgbClr val="F26B43"/>
          </p15:clr>
        </p15:guide>
        <p15:guide id="14" pos="4991">
          <p15:clr>
            <a:srgbClr val="F26B43"/>
          </p15:clr>
        </p15:guide>
        <p15:guide id="15" pos="5373">
          <p15:clr>
            <a:srgbClr val="F26B43"/>
          </p15:clr>
        </p15:guide>
        <p15:guide id="16" pos="5759">
          <p15:clr>
            <a:srgbClr val="F26B43"/>
          </p15:clr>
        </p15:guide>
        <p15:guide id="17" pos="6143">
          <p15:clr>
            <a:srgbClr val="F26B43"/>
          </p15:clr>
        </p15:guide>
        <p15:guide id="18" pos="6527">
          <p15:clr>
            <a:srgbClr val="F26B43"/>
          </p15:clr>
        </p15:guide>
        <p15:guide id="19" pos="6912">
          <p15:clr>
            <a:srgbClr val="F26B43"/>
          </p15:clr>
        </p15:guide>
        <p15:guide id="20" pos="7296">
          <p15:clr>
            <a:srgbClr val="F26B43"/>
          </p15:clr>
        </p15:guide>
        <p15:guide id="21" orient="horz" pos="617">
          <p15:clr>
            <a:srgbClr val="F26B43"/>
          </p15:clr>
        </p15:guide>
        <p15:guide id="22" orient="horz" pos="1233">
          <p15:clr>
            <a:srgbClr val="F26B43"/>
          </p15:clr>
        </p15:guide>
        <p15:guide id="23" orient="horz" pos="1851">
          <p15:clr>
            <a:srgbClr val="F26B43"/>
          </p15:clr>
        </p15:guide>
        <p15:guide id="24" orient="horz" pos="2469">
          <p15:clr>
            <a:srgbClr val="F26B43"/>
          </p15:clr>
        </p15:guide>
        <p15:guide id="25" orient="horz" pos="3086">
          <p15:clr>
            <a:srgbClr val="F26B43"/>
          </p15:clr>
        </p15:guide>
        <p15:guide id="26" orient="horz" pos="3702">
          <p15:clr>
            <a:srgbClr val="F26B43"/>
          </p15:clr>
        </p15:guide>
        <p15:guide id="27" pos="7173">
          <p15:clr>
            <a:srgbClr val="F26B43"/>
          </p15:clr>
        </p15:guide>
        <p15:guide id="28" pos="507">
          <p15:clr>
            <a:srgbClr val="F26B43"/>
          </p15:clr>
        </p15:guide>
        <p15:guide id="29" orient="horz" pos="92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DAD2A7-FE5C-4E7F-B4F1-6F4C48EC16F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8214632" cy="1914434"/>
          </a:xfrm>
        </p:spPr>
        <p:txBody>
          <a:bodyPr/>
          <a:lstStyle/>
          <a:p>
            <a:r>
              <a:rPr lang="en-GB" dirty="0"/>
              <a:t>Teachers’ Pensions Action Forum March 2025</a:t>
            </a:r>
          </a:p>
          <a:p>
            <a:r>
              <a:rPr lang="en-GB" dirty="0"/>
              <a:t>Update from Teachers’ Pensions</a:t>
            </a:r>
          </a:p>
        </p:txBody>
      </p:sp>
    </p:spTree>
    <p:extLst>
      <p:ext uri="{BB962C8B-B14F-4D97-AF65-F5344CB8AC3E}">
        <p14:creationId xmlns:p14="http://schemas.microsoft.com/office/powerpoint/2010/main" val="105252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F695-4FDF-4F89-B75C-564908FFE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025" y="555810"/>
            <a:ext cx="5028092" cy="681437"/>
          </a:xfrm>
        </p:spPr>
        <p:txBody>
          <a:bodyPr/>
          <a:lstStyle/>
          <a:p>
            <a:br>
              <a:rPr lang="en-GB" dirty="0"/>
            </a:br>
            <a:r>
              <a:rPr lang="en-GB" dirty="0"/>
              <a:t>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45550-F6A0-4082-A293-D86C1299AAC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7" y="1451094"/>
            <a:ext cx="5020070" cy="43965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Employer hub/Employer Toolkit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Employer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Campaigns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Employer Forum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My Pension Online (MPO)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Social media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3310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F2F18-95BE-4A05-B5D1-884DBDAA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D75BC-137A-4E64-9C9E-3D050E1F21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7" y="1590025"/>
            <a:ext cx="5020070" cy="4572000"/>
          </a:xfrm>
        </p:spPr>
        <p:txBody>
          <a:bodyPr/>
          <a:lstStyle/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B3D505-8CB1-4997-50F5-7D6B64F3A65C}"/>
              </a:ext>
            </a:extLst>
          </p:cNvPr>
          <p:cNvSpPr txBox="1">
            <a:spLocks/>
          </p:cNvSpPr>
          <p:nvPr/>
        </p:nvSpPr>
        <p:spPr>
          <a:xfrm>
            <a:off x="6835047" y="1587556"/>
            <a:ext cx="5020070" cy="4396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7188" indent="-1714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6575" marR="0" indent="-1825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 i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2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9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Transitional Protection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CSAT, ICS &amp; Focus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Monthly Bulletin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64388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04A8E-6A2B-AD5F-DE9B-64DEE5A06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660" y="596856"/>
            <a:ext cx="7396451" cy="578801"/>
          </a:xfrm>
        </p:spPr>
        <p:txBody>
          <a:bodyPr/>
          <a:lstStyle/>
          <a:p>
            <a:r>
              <a:rPr lang="en-GB" dirty="0"/>
              <a:t>Policy update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D68E13-7F4B-2465-A974-2287606915C8}"/>
              </a:ext>
            </a:extLst>
          </p:cNvPr>
          <p:cNvSpPr txBox="1"/>
          <p:nvPr/>
        </p:nvSpPr>
        <p:spPr>
          <a:xfrm>
            <a:off x="653142" y="1260515"/>
            <a:ext cx="106897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In April 2025, a few changes will be applied to our member’s contributions. The contribution rates, the percentage a member will pay from their salary, have changed and in most tiers will rise by 0.3%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In addition to this, Pension Increase of 1.7% will also be applied from April 2025 and this will affect the salary bands.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B50AB28-5761-8F3E-2B75-ED64DEA02A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510193"/>
              </p:ext>
            </p:extLst>
          </p:nvPr>
        </p:nvGraphicFramePr>
        <p:xfrm>
          <a:off x="503660" y="2821802"/>
          <a:ext cx="11419635" cy="387265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806545">
                  <a:extLst>
                    <a:ext uri="{9D8B030D-6E8A-4147-A177-3AD203B41FA5}">
                      <a16:colId xmlns:a16="http://schemas.microsoft.com/office/drawing/2014/main" val="1100055973"/>
                    </a:ext>
                  </a:extLst>
                </a:gridCol>
                <a:gridCol w="4545235">
                  <a:extLst>
                    <a:ext uri="{9D8B030D-6E8A-4147-A177-3AD203B41FA5}">
                      <a16:colId xmlns:a16="http://schemas.microsoft.com/office/drawing/2014/main" val="2637218925"/>
                    </a:ext>
                  </a:extLst>
                </a:gridCol>
                <a:gridCol w="3067855">
                  <a:extLst>
                    <a:ext uri="{9D8B030D-6E8A-4147-A177-3AD203B41FA5}">
                      <a16:colId xmlns:a16="http://schemas.microsoft.com/office/drawing/2014/main" val="1967522169"/>
                    </a:ext>
                  </a:extLst>
                </a:gridCol>
              </a:tblGrid>
              <a:tr h="799705">
                <a:tc>
                  <a:txBody>
                    <a:bodyPr/>
                    <a:lstStyle/>
                    <a:p>
                      <a:pPr algn="ctr" fontAlgn="t"/>
                      <a:r>
                        <a:rPr lang="en-GB" sz="1600" b="1" dirty="0">
                          <a:effectLst/>
                        </a:rPr>
                        <a:t>Annual Salary Rate for the Eligible Employment from 1 April 2024 - 31 March 2025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Annual Salary Rate for the Eligible Employment from 1 April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Member </a:t>
                      </a:r>
                    </a:p>
                    <a:p>
                      <a:pPr algn="ctr"/>
                      <a:r>
                        <a:rPr lang="en-GB" sz="1600" b="1" dirty="0"/>
                        <a:t>Contribution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55178"/>
                  </a:ext>
                </a:extLst>
              </a:tr>
              <a:tr h="177266"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Up to £34,289.99 </a:t>
                      </a:r>
                      <a:br>
                        <a:rPr lang="en-GB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</a:br>
                      <a:endParaRPr lang="en-GB" sz="16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Up to £34,872.99 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7.4%</a:t>
                      </a:r>
                      <a:b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</a:br>
                      <a:endParaRPr lang="en-GB" sz="1600" b="1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R="44450" marT="44450" marB="44450"/>
                </a:tc>
                <a:extLst>
                  <a:ext uri="{0D108BD9-81ED-4DB2-BD59-A6C34878D82A}">
                    <a16:rowId xmlns:a16="http://schemas.microsoft.com/office/drawing/2014/main" val="208495281"/>
                  </a:ext>
                </a:extLst>
              </a:tr>
              <a:tr h="332282">
                <a:tc>
                  <a:txBody>
                    <a:bodyPr/>
                    <a:lstStyle/>
                    <a:p>
                      <a:pPr fontAlgn="t"/>
                      <a: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£34,290.00 to £46,158.99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£34,873.00 to £46,943.99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8.9%</a:t>
                      </a:r>
                      <a:br>
                        <a:rPr lang="en-GB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</a:br>
                      <a:endParaRPr lang="en-GB" sz="16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R="44450" marT="44450" marB="44450"/>
                </a:tc>
                <a:extLst>
                  <a:ext uri="{0D108BD9-81ED-4DB2-BD59-A6C34878D82A}">
                    <a16:rowId xmlns:a16="http://schemas.microsoft.com/office/drawing/2014/main" val="2097869238"/>
                  </a:ext>
                </a:extLst>
              </a:tr>
              <a:tr h="346185"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£46,159.00 to £54,729.99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£46,944.00 to £55,660.99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9.9%</a:t>
                      </a:r>
                      <a:b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</a:br>
                      <a:endParaRPr lang="en-GB" sz="1600" b="1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R="44450" marT="44450" marB="44450"/>
                </a:tc>
                <a:extLst>
                  <a:ext uri="{0D108BD9-81ED-4DB2-BD59-A6C34878D82A}">
                    <a16:rowId xmlns:a16="http://schemas.microsoft.com/office/drawing/2014/main" val="4183202908"/>
                  </a:ext>
                </a:extLst>
              </a:tr>
              <a:tr h="360088">
                <a:tc>
                  <a:txBody>
                    <a:bodyPr/>
                    <a:lstStyle/>
                    <a:p>
                      <a:pPr fontAlgn="t"/>
                      <a: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£54,730.00 to £72,534.99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£55,661.00 to £73,768.99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10.5%</a:t>
                      </a:r>
                      <a:b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</a:br>
                      <a:endParaRPr lang="en-GB" sz="1600" b="1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R="44450" marT="44450" marB="44450"/>
                </a:tc>
                <a:extLst>
                  <a:ext uri="{0D108BD9-81ED-4DB2-BD59-A6C34878D82A}">
                    <a16:rowId xmlns:a16="http://schemas.microsoft.com/office/drawing/2014/main" val="3649659022"/>
                  </a:ext>
                </a:extLst>
              </a:tr>
              <a:tr h="408039">
                <a:tc>
                  <a:txBody>
                    <a:bodyPr/>
                    <a:lstStyle/>
                    <a:p>
                      <a:pPr fontAlgn="t"/>
                      <a:r>
                        <a:rPr lang="en-GB" sz="1600" b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£72,535.00 to £98,908.99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£73,769.00 to £100,590.99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11.6%</a:t>
                      </a:r>
                    </a:p>
                  </a:txBody>
                  <a:tcPr marR="44450" marT="44450" marB="44450"/>
                </a:tc>
                <a:extLst>
                  <a:ext uri="{0D108BD9-81ED-4DB2-BD59-A6C34878D82A}">
                    <a16:rowId xmlns:a16="http://schemas.microsoft.com/office/drawing/2014/main" val="1563710367"/>
                  </a:ext>
                </a:extLst>
              </a:tr>
              <a:tr h="337874"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£98,909.00 and above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£100,591.00 and above</a:t>
                      </a:r>
                    </a:p>
                  </a:txBody>
                  <a:tcPr marR="44450" marT="44450" marB="4445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12%</a:t>
                      </a:r>
                    </a:p>
                  </a:txBody>
                  <a:tcPr marR="44450" marT="44450" marB="44450"/>
                </a:tc>
                <a:extLst>
                  <a:ext uri="{0D108BD9-81ED-4DB2-BD59-A6C34878D82A}">
                    <a16:rowId xmlns:a16="http://schemas.microsoft.com/office/drawing/2014/main" val="3534366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017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0B7BE9-1CFA-A65D-C8A7-25E6AF21C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Policy update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CEFE96-F188-F37F-0EB8-2D1A3B30892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Until recently we’ve had a backlog of Pensions on Divorce cases which have been unable to be processed due to outstanding information with regards to the CETVs being requested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 November 2024, this backlog sat at 3000 cases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As of February 2025, this backlog has now been reduced to approximately 600 cases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remaining cases are currently awaiting further guidance from the Government Actuary’s Department.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527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E059E-41BC-4EF2-AB91-1E6EB3466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Operations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F4EA1-270D-4CC4-AEDB-A67D3E73FDF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573966"/>
            <a:ext cx="5020070" cy="42695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Winter Retirements Exercise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Annual Allowance Exercise &amp; Scheme Pays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Communications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Seasonal casework volumes.</a:t>
            </a:r>
          </a:p>
          <a:p>
            <a:endParaRPr lang="en-GB" sz="2000" dirty="0"/>
          </a:p>
          <a:p>
            <a:endParaRPr lang="en-GB" sz="2000" dirty="0"/>
          </a:p>
          <a:p>
            <a:br>
              <a:rPr lang="en-GB" sz="2000" dirty="0"/>
            </a:b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93040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C0206-2BB9-45AB-BB0A-08A19C5BC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Operations focus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D30A4-A2D7-4D4F-BBA8-93E6EAEF019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571625"/>
            <a:ext cx="5020070" cy="427190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Easter Retirements Exercise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Revisions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Year-end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Transitional Protection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Communications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1378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95B36-1313-439E-BC6A-C3E066866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1EEA-A70F-4CF6-9A19-E03EA890DDC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573966"/>
            <a:ext cx="5020070" cy="42695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Member service records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Lifetime Event Applications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Digital first for communications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File submission accuracy.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648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C4B43-9410-4254-9E63-5864575D1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2654" y="3139599"/>
            <a:ext cx="2686692" cy="578801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956086875"/>
      </p:ext>
    </p:extLst>
  </p:cSld>
  <p:clrMapOvr>
    <a:masterClrMapping/>
  </p:clrMapOvr>
</p:sld>
</file>

<file path=ppt/theme/theme1.xml><?xml version="1.0" encoding="utf-8"?>
<a:theme xmlns:a="http://schemas.openxmlformats.org/drawingml/2006/main" name="Teachers' Pensions Master Presentation">
  <a:themeElements>
    <a:clrScheme name="Custom 2">
      <a:dk1>
        <a:srgbClr val="003F72"/>
      </a:dk1>
      <a:lt1>
        <a:sysClr val="window" lastClr="FFFFFF"/>
      </a:lt1>
      <a:dk2>
        <a:srgbClr val="003F72"/>
      </a:dk2>
      <a:lt2>
        <a:srgbClr val="94CE09"/>
      </a:lt2>
      <a:accent1>
        <a:srgbClr val="003F72"/>
      </a:accent1>
      <a:accent2>
        <a:srgbClr val="94CE09"/>
      </a:accent2>
      <a:accent3>
        <a:srgbClr val="00BBEF"/>
      </a:accent3>
      <a:accent4>
        <a:srgbClr val="7A2E99"/>
      </a:accent4>
      <a:accent5>
        <a:srgbClr val="007A98"/>
      </a:accent5>
      <a:accent6>
        <a:srgbClr val="AC0071"/>
      </a:accent6>
      <a:hlink>
        <a:srgbClr val="00BBEF"/>
      </a:hlink>
      <a:folHlink>
        <a:srgbClr val="FFFFFF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331</Words>
  <Application>Microsoft Office PowerPoint</Application>
  <PresentationFormat>Widescreen</PresentationFormat>
  <Paragraphs>68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Trebuchet MS</vt:lpstr>
      <vt:lpstr>Teachers' Pensions Master Presentation</vt:lpstr>
      <vt:lpstr>PowerPoint Presentation</vt:lpstr>
      <vt:lpstr> Engagement</vt:lpstr>
      <vt:lpstr>Updates</vt:lpstr>
      <vt:lpstr>Policy update</vt:lpstr>
      <vt:lpstr>Policy update</vt:lpstr>
      <vt:lpstr>Operations updates</vt:lpstr>
      <vt:lpstr>Operations focus</vt:lpstr>
      <vt:lpstr>Our Ask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Ali, Sundus (Capita Experience Pension Solutions)</dc:creator>
  <cp:lastModifiedBy>Ashokkumar Sampath</cp:lastModifiedBy>
  <cp:revision>8</cp:revision>
  <dcterms:created xsi:type="dcterms:W3CDTF">2025-03-06T13:37:26Z</dcterms:created>
  <dcterms:modified xsi:type="dcterms:W3CDTF">2026-08-20T10:27:29Z</dcterms:modified>
</cp:coreProperties>
</file>